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7" r:id="rId2"/>
    <p:sldId id="306" r:id="rId3"/>
    <p:sldId id="309" r:id="rId4"/>
    <p:sldId id="322" r:id="rId5"/>
    <p:sldId id="311" r:id="rId6"/>
    <p:sldId id="312" r:id="rId7"/>
    <p:sldId id="313" r:id="rId8"/>
    <p:sldId id="314" r:id="rId9"/>
    <p:sldId id="316" r:id="rId10"/>
    <p:sldId id="318" r:id="rId11"/>
    <p:sldId id="325" r:id="rId12"/>
    <p:sldId id="320" r:id="rId13"/>
    <p:sldId id="321" r:id="rId14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39A"/>
    <a:srgbClr val="D1B400"/>
    <a:srgbClr val="3B3734"/>
    <a:srgbClr val="F38A00"/>
    <a:srgbClr val="8F001A"/>
    <a:srgbClr val="049ADB"/>
    <a:srgbClr val="1BA2E2"/>
    <a:srgbClr val="2DAAE2"/>
    <a:srgbClr val="5A93E2"/>
    <a:srgbClr val="81A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1" autoAdjust="0"/>
    <p:restoredTop sz="94398" autoAdjust="0"/>
  </p:normalViewPr>
  <p:slideViewPr>
    <p:cSldViewPr>
      <p:cViewPr varScale="1">
        <p:scale>
          <a:sx n="89" d="100"/>
          <a:sy n="89" d="100"/>
        </p:scale>
        <p:origin x="-22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48"/>
    </p:cViewPr>
  </p:sorterViewPr>
  <p:notesViewPr>
    <p:cSldViewPr>
      <p:cViewPr varScale="1">
        <p:scale>
          <a:sx n="69" d="100"/>
          <a:sy n="69" d="100"/>
        </p:scale>
        <p:origin x="59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F591BB15-DE40-F842-8059-510BF077C15F}" type="datetimeFigureOut">
              <a:rPr lang="en-US" smtClean="0"/>
              <a:t>16-12-02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59A442AD-E810-5C4F-BBB9-F00611DA0A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21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0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BA96726-B0E5-5C4D-84CE-D535101983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91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84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6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5" name="Picture 4" descr="top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6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rgbClr val="A69C95"/>
                </a:solidFill>
              </a:rPr>
              <a:t>uOttawa.ca</a:t>
            </a:r>
            <a:endParaRPr lang="en-US" dirty="0">
              <a:solidFill>
                <a:srgbClr val="A69C95"/>
              </a:solidFill>
            </a:endParaRPr>
          </a:p>
        </p:txBody>
      </p:sp>
      <p:pic>
        <p:nvPicPr>
          <p:cNvPr id="7" name="Picture 6" descr="uOttawa_HOR_WG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9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6" name="Picture 5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rgbClr val="A69C95"/>
                </a:solidFill>
              </a:rPr>
              <a:t>uOttawa.ca</a:t>
            </a:r>
            <a:endParaRPr lang="en-US" dirty="0">
              <a:solidFill>
                <a:srgbClr val="A69C95"/>
              </a:solidFill>
            </a:endParaRPr>
          </a:p>
        </p:txBody>
      </p:sp>
      <p:pic>
        <p:nvPicPr>
          <p:cNvPr id="8" name="Picture 7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0292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029200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6" name="Picture 5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rgbClr val="A69C95"/>
                </a:solidFill>
              </a:rPr>
              <a:t>uOttawa.ca</a:t>
            </a:r>
            <a:endParaRPr lang="en-US" dirty="0">
              <a:solidFill>
                <a:srgbClr val="A69C95"/>
              </a:solidFill>
            </a:endParaRPr>
          </a:p>
        </p:txBody>
      </p:sp>
      <p:pic>
        <p:nvPicPr>
          <p:cNvPr id="8" name="Picture 7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6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2750" y="692696"/>
            <a:ext cx="7774632" cy="864096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7772400" cy="37535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-6643" y="5768214"/>
            <a:ext cx="9150643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14" name="Picture 13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5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rgbClr val="A69C95"/>
                </a:solidFill>
              </a:rPr>
              <a:t>uOttawa.ca</a:t>
            </a:r>
            <a:endParaRPr lang="en-US" dirty="0">
              <a:solidFill>
                <a:srgbClr val="A69C95"/>
              </a:solidFill>
            </a:endParaRPr>
          </a:p>
        </p:txBody>
      </p:sp>
      <p:pic>
        <p:nvPicPr>
          <p:cNvPr id="16" name="Picture 15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4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811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809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6" name="Picture 5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rgbClr val="A69C95"/>
                </a:solidFill>
              </a:rPr>
              <a:t>uOttawa.ca</a:t>
            </a:r>
            <a:endParaRPr lang="en-US" dirty="0">
              <a:solidFill>
                <a:srgbClr val="A69C95"/>
              </a:solidFill>
            </a:endParaRPr>
          </a:p>
        </p:txBody>
      </p:sp>
      <p:pic>
        <p:nvPicPr>
          <p:cNvPr id="8" name="Picture 7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1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7" name="Picture 6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8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rgbClr val="A69C95"/>
                </a:solidFill>
              </a:rPr>
              <a:t>uOttawa.ca</a:t>
            </a:r>
            <a:endParaRPr lang="en-US" dirty="0">
              <a:solidFill>
                <a:srgbClr val="A69C95"/>
              </a:solidFill>
            </a:endParaRPr>
          </a:p>
        </p:txBody>
      </p:sp>
      <p:pic>
        <p:nvPicPr>
          <p:cNvPr id="9" name="Picture 8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3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9" name="Picture 8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0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rgbClr val="A69C95"/>
                </a:solidFill>
              </a:rPr>
              <a:t>uOttawa.ca</a:t>
            </a:r>
            <a:endParaRPr lang="en-US" dirty="0">
              <a:solidFill>
                <a:srgbClr val="A69C95"/>
              </a:solidFill>
            </a:endParaRPr>
          </a:p>
        </p:txBody>
      </p:sp>
      <p:pic>
        <p:nvPicPr>
          <p:cNvPr id="11" name="Picture 10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4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5" name="Picture 4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6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rgbClr val="A69C95"/>
                </a:solidFill>
              </a:rPr>
              <a:t>uOttawa.ca</a:t>
            </a:r>
            <a:endParaRPr lang="en-US" dirty="0">
              <a:solidFill>
                <a:srgbClr val="A69C95"/>
              </a:solidFill>
            </a:endParaRPr>
          </a:p>
        </p:txBody>
      </p:sp>
      <p:pic>
        <p:nvPicPr>
          <p:cNvPr id="7" name="Picture 6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1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4" name="Picture 3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5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rgbClr val="A69C95"/>
                </a:solidFill>
              </a:rPr>
              <a:t>uOttawa.ca</a:t>
            </a:r>
            <a:endParaRPr lang="en-US" dirty="0">
              <a:solidFill>
                <a:srgbClr val="A69C95"/>
              </a:solidFill>
            </a:endParaRPr>
          </a:p>
        </p:txBody>
      </p:sp>
      <p:pic>
        <p:nvPicPr>
          <p:cNvPr id="6" name="Picture 5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4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046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7" name="Picture 6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8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rgbClr val="A69C95"/>
                </a:solidFill>
              </a:rPr>
              <a:t>uOttawa.ca</a:t>
            </a:r>
            <a:endParaRPr lang="en-US" dirty="0">
              <a:solidFill>
                <a:srgbClr val="A69C95"/>
              </a:solidFill>
            </a:endParaRPr>
          </a:p>
        </p:txBody>
      </p:sp>
      <p:pic>
        <p:nvPicPr>
          <p:cNvPr id="9" name="Picture 8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3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0242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5363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A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7" name="Picture 6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8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rgbClr val="A69C95"/>
                </a:solidFill>
              </a:rPr>
              <a:t>uOttawa.ca</a:t>
            </a:r>
            <a:endParaRPr lang="en-US" dirty="0">
              <a:solidFill>
                <a:srgbClr val="A69C95"/>
              </a:solidFill>
            </a:endParaRPr>
          </a:p>
        </p:txBody>
      </p:sp>
      <p:pic>
        <p:nvPicPr>
          <p:cNvPr id="9" name="Picture 8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0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655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add</a:t>
            </a:r>
            <a:r>
              <a:rPr lang="fr-CA" dirty="0" smtClean="0"/>
              <a:t> </a:t>
            </a:r>
            <a:r>
              <a:rPr lang="fr-CA" dirty="0" err="1" smtClean="0"/>
              <a:t>title</a:t>
            </a:r>
            <a:r>
              <a:rPr lang="fr-CA" dirty="0" smtClean="0"/>
              <a:t> </a:t>
            </a:r>
            <a:r>
              <a:rPr lang="fr-CA" dirty="0" err="1" smtClean="0"/>
              <a:t>here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add</a:t>
            </a:r>
            <a:r>
              <a:rPr lang="fr-CA" dirty="0" smtClean="0"/>
              <a:t> content </a:t>
            </a:r>
            <a:r>
              <a:rPr lang="fr-CA" dirty="0" err="1" smtClean="0"/>
              <a:t>here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Verdana"/>
          <a:ea typeface="ＭＳ Ｐゴシック" charset="0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1.xml"/><Relationship Id="rId12" Type="http://schemas.openxmlformats.org/officeDocument/2006/relationships/image" Target="../media/image5.jpg"/><Relationship Id="rId13" Type="http://schemas.openxmlformats.org/officeDocument/2006/relationships/image" Target="../media/image2.png"/><Relationship Id="rId14" Type="http://schemas.openxmlformats.org/officeDocument/2006/relationships/image" Target="../media/image6.png"/><Relationship Id="rId15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tags" Target="../tags/tag25.xml"/><Relationship Id="rId3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tags" Target="../tags/tag27.xml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tags" Target="../tags/tag29.xml"/><Relationship Id="rId3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://ccerbal.uottawa.ca/" TargetMode="External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tags" Target="../tags/tag17.xml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tags" Target="../tags/tag19.xml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tags" Target="../tags/tag21.xml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 r="4081"/>
          <a:stretch/>
        </p:blipFill>
        <p:spPr>
          <a:xfrm flipH="1">
            <a:off x="-14941" y="115569"/>
            <a:ext cx="9158941" cy="6643248"/>
          </a:xfrm>
          <a:prstGeom prst="rect">
            <a:avLst/>
          </a:prstGeom>
        </p:spPr>
      </p:pic>
      <p:grpSp>
        <p:nvGrpSpPr>
          <p:cNvPr id="2" name="Group 1"/>
          <p:cNvGrpSpPr/>
          <p:nvPr>
            <p:custDataLst>
              <p:tags r:id="rId1"/>
            </p:custDataLst>
          </p:nvPr>
        </p:nvGrpSpPr>
        <p:grpSpPr>
          <a:xfrm>
            <a:off x="-14941" y="18047"/>
            <a:ext cx="9173882" cy="6867337"/>
            <a:chOff x="-14941" y="-1866"/>
            <a:chExt cx="9173882" cy="68673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14941" y="6652164"/>
              <a:ext cx="9166412" cy="21330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-6643" y="5768214"/>
              <a:ext cx="9165584" cy="886711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10" charset="0"/>
                </a:rPr>
                <a:t> 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pic>
          <p:nvPicPr>
            <p:cNvPr id="16" name="Picture 15" descr="uOttawa_HOR_WHITE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600" y="5949280"/>
              <a:ext cx="1693389" cy="452922"/>
            </a:xfrm>
            <a:prstGeom prst="rect">
              <a:avLst/>
            </a:prstGeom>
          </p:spPr>
        </p:pic>
        <p:pic>
          <p:nvPicPr>
            <p:cNvPr id="14" name="Picture 13" descr="top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941" y="-1866"/>
              <a:ext cx="9158942" cy="384305"/>
            </a:xfrm>
            <a:prstGeom prst="rect">
              <a:avLst/>
            </a:prstGeom>
          </p:spPr>
        </p:pic>
      </p:grpSp>
      <p:sp>
        <p:nvSpPr>
          <p:cNvPr id="17" name="Footer Placeholder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ilob.uOttawa.ca | olbi.uOttawa.ca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>
            <p:custDataLst>
              <p:tags r:id="rId3"/>
            </p:custDataLst>
          </p:nvPr>
        </p:nvSpPr>
        <p:spPr bwMode="auto">
          <a:xfrm>
            <a:off x="1763688" y="2852936"/>
            <a:ext cx="7380312" cy="1224136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29" name="Rectangle 28"/>
          <p:cNvSpPr/>
          <p:nvPr>
            <p:custDataLst>
              <p:tags r:id="rId4"/>
            </p:custDataLst>
          </p:nvPr>
        </p:nvSpPr>
        <p:spPr bwMode="auto">
          <a:xfrm>
            <a:off x="1763688" y="4149080"/>
            <a:ext cx="7380312" cy="6480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30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872208" y="2852936"/>
            <a:ext cx="71642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Verdana"/>
                <a:ea typeface="ＭＳ Ｐゴシック" charset="0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9pPr>
          </a:lstStyle>
          <a:p>
            <a:r>
              <a:rPr lang="en-CA" dirty="0" smtClean="0">
                <a:solidFill>
                  <a:schemeClr val="bg1"/>
                </a:solidFill>
                <a:latin typeface="Arial"/>
                <a:cs typeface="Arial"/>
              </a:rPr>
              <a:t>Activities Report 2016 – OLBI</a:t>
            </a:r>
            <a:endParaRPr lang="en-CA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Text Placeholder 2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872208" y="3573016"/>
            <a:ext cx="716428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  <a:latin typeface="Arial"/>
                <a:cs typeface="Arial"/>
              </a:rPr>
              <a:t>PNF CELV </a:t>
            </a:r>
            <a:r>
              <a:rPr lang="fr-FR" sz="1800" dirty="0" smtClean="0">
                <a:solidFill>
                  <a:schemeClr val="bg1"/>
                </a:solidFill>
                <a:latin typeface="Arial"/>
                <a:cs typeface="Arial"/>
              </a:rPr>
              <a:t>Graz </a:t>
            </a:r>
            <a:r>
              <a:rPr lang="fr-FR" sz="1800" dirty="0" err="1" smtClean="0">
                <a:solidFill>
                  <a:schemeClr val="bg1"/>
                </a:solidFill>
                <a:latin typeface="Arial"/>
                <a:cs typeface="Arial"/>
              </a:rPr>
              <a:t>December</a:t>
            </a:r>
            <a:r>
              <a:rPr lang="fr-FR" sz="1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1800" dirty="0" smtClean="0">
                <a:solidFill>
                  <a:schemeClr val="bg1"/>
                </a:solidFill>
                <a:latin typeface="Arial"/>
                <a:cs typeface="Arial"/>
              </a:rPr>
              <a:t>8-9</a:t>
            </a:r>
            <a:r>
              <a:rPr lang="fr-FR" sz="1800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r-FR" sz="1800" dirty="0" smtClean="0">
                <a:solidFill>
                  <a:schemeClr val="bg1"/>
                </a:solidFill>
                <a:latin typeface="Arial"/>
                <a:cs typeface="Arial"/>
              </a:rPr>
              <a:t>2016</a:t>
            </a:r>
            <a:endParaRPr lang="en-CA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2" name="Text Placeholder 2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872208" y="4149080"/>
            <a:ext cx="716428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fr-FR" sz="1600" dirty="0" err="1" smtClean="0">
                <a:solidFill>
                  <a:schemeClr val="bg1"/>
                </a:solidFill>
                <a:latin typeface="+mn-lt"/>
                <a:cs typeface="Arial"/>
              </a:rPr>
              <a:t>Prepared</a:t>
            </a:r>
            <a:r>
              <a:rPr lang="fr-FR" sz="1600" dirty="0" smtClean="0">
                <a:solidFill>
                  <a:schemeClr val="bg1"/>
                </a:solidFill>
                <a:latin typeface="+mn-lt"/>
                <a:cs typeface="Arial"/>
              </a:rPr>
              <a:t> by M.-J. </a:t>
            </a:r>
            <a:r>
              <a:rPr lang="fr-FR" sz="1600" dirty="0">
                <a:solidFill>
                  <a:schemeClr val="bg1"/>
                </a:solidFill>
                <a:latin typeface="+mn-lt"/>
                <a:cs typeface="Arial"/>
              </a:rPr>
              <a:t>Hamel, </a:t>
            </a:r>
            <a:r>
              <a:rPr lang="fr-FR" sz="1600" dirty="0" err="1" smtClean="0">
                <a:solidFill>
                  <a:schemeClr val="bg1"/>
                </a:solidFill>
                <a:latin typeface="+mn-lt"/>
                <a:cs typeface="Arial"/>
              </a:rPr>
              <a:t>Director</a:t>
            </a:r>
            <a:r>
              <a:rPr lang="fr-FR" sz="1600" dirty="0" smtClean="0">
                <a:solidFill>
                  <a:schemeClr val="bg1"/>
                </a:solidFill>
                <a:latin typeface="+mn-lt"/>
                <a:cs typeface="Arial"/>
              </a:rPr>
              <a:t> of CCERBAL</a:t>
            </a:r>
            <a:endParaRPr lang="en-CA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17"/>
          <p:cNvSpPr/>
          <p:nvPr>
            <p:custDataLst>
              <p:tags r:id="rId8"/>
            </p:custDataLst>
          </p:nvPr>
        </p:nvSpPr>
        <p:spPr bwMode="auto">
          <a:xfrm>
            <a:off x="1688352" y="2852936"/>
            <a:ext cx="78511" cy="1224136"/>
          </a:xfrm>
          <a:prstGeom prst="rect">
            <a:avLst/>
          </a:prstGeom>
          <a:solidFill>
            <a:srgbClr val="8F001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A69C95"/>
              </a:solidFill>
              <a:effectLst/>
              <a:latin typeface="Times" pitchFamily="-110" charset="0"/>
            </a:endParaRPr>
          </a:p>
        </p:txBody>
      </p:sp>
      <p:sp>
        <p:nvSpPr>
          <p:cNvPr id="19" name="Rectangle 18"/>
          <p:cNvSpPr/>
          <p:nvPr>
            <p:custDataLst>
              <p:tags r:id="rId9"/>
            </p:custDataLst>
          </p:nvPr>
        </p:nvSpPr>
        <p:spPr bwMode="auto">
          <a:xfrm>
            <a:off x="1688353" y="4149080"/>
            <a:ext cx="67864" cy="648072"/>
          </a:xfrm>
          <a:prstGeom prst="rect">
            <a:avLst/>
          </a:prstGeom>
          <a:solidFill>
            <a:srgbClr val="8F001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A69C95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A69C95"/>
              </a:solidFill>
              <a:effectLst/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6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2750" y="692696"/>
            <a:ext cx="8731250" cy="864096"/>
          </a:xfrm>
        </p:spPr>
        <p:txBody>
          <a:bodyPr/>
          <a:lstStyle/>
          <a:p>
            <a:r>
              <a:rPr lang="en-CA" dirty="0">
                <a:latin typeface="Myriad Pro" pitchFamily="34" charset="0"/>
              </a:rPr>
              <a:t>Partnership OLBI-ECML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484784"/>
            <a:ext cx="8424936" cy="6192688"/>
          </a:xfrm>
        </p:spPr>
        <p:txBody>
          <a:bodyPr/>
          <a:lstStyle/>
          <a:p>
            <a:pPr marL="0" indent="0">
              <a:buNone/>
            </a:pPr>
            <a:r>
              <a:rPr lang="en-CA" sz="1800" b="1" dirty="0">
                <a:latin typeface="Myriad Pro" pitchFamily="34" charset="0"/>
              </a:rPr>
              <a:t>Signed collaborative agreement between the ECML and OLBI for 2016-2019. </a:t>
            </a:r>
          </a:p>
          <a:p>
            <a:pPr marL="400050" lvl="1" indent="0">
              <a:buNone/>
            </a:pPr>
            <a:r>
              <a:rPr lang="en-CA" sz="1800" dirty="0">
                <a:latin typeface="Myriad Pro" pitchFamily="34" charset="0"/>
              </a:rPr>
              <a:t>Now includes a total of 4 internship opportunities (Spring 2017 and 2019) for OLBI’s graduate students and professors ($10,000</a:t>
            </a:r>
            <a:r>
              <a:rPr lang="en-CA" sz="1800" dirty="0" smtClean="0">
                <a:latin typeface="Myriad Pro" pitchFamily="34" charset="0"/>
              </a:rPr>
              <a:t>).</a:t>
            </a:r>
          </a:p>
          <a:p>
            <a:pPr marL="457200" lvl="1" indent="0">
              <a:buNone/>
            </a:pPr>
            <a:endParaRPr lang="en-CA" sz="1800" dirty="0">
              <a:latin typeface="Myriad Pro" pitchFamily="34" charset="0"/>
            </a:endParaRPr>
          </a:p>
          <a:p>
            <a:pPr marL="0" indent="0">
              <a:buNone/>
            </a:pPr>
            <a:r>
              <a:rPr lang="en-CA" sz="1800" b="1" dirty="0">
                <a:latin typeface="Myriad Pro" pitchFamily="34" charset="0"/>
              </a:rPr>
              <a:t>Canadian participation to new ECML 2016-2019 Language at the heart of learning program:</a:t>
            </a:r>
          </a:p>
          <a:p>
            <a:pPr marL="400050" lvl="1" indent="0">
              <a:buNone/>
            </a:pPr>
            <a:r>
              <a:rPr lang="en-CA" sz="1800" dirty="0">
                <a:latin typeface="Myriad Pro" pitchFamily="34" charset="0"/>
              </a:rPr>
              <a:t>10 Canadian experts nominated by a National Advisory Committee as members of the following ECML projects:</a:t>
            </a:r>
          </a:p>
          <a:p>
            <a:pPr lvl="2"/>
            <a:r>
              <a:rPr lang="en-GB" sz="1600" i="1" dirty="0">
                <a:latin typeface="Myriad Pro" pitchFamily="34" charset="0"/>
              </a:rPr>
              <a:t>Language for </a:t>
            </a:r>
            <a:r>
              <a:rPr lang="en-CA" sz="1600" i="1" dirty="0">
                <a:latin typeface="Myriad Pro" pitchFamily="34" charset="0"/>
              </a:rPr>
              <a:t>work: Tools for professional development</a:t>
            </a:r>
            <a:r>
              <a:rPr lang="en-CA" sz="1600" dirty="0">
                <a:latin typeface="Myriad Pro" pitchFamily="34" charset="0"/>
              </a:rPr>
              <a:t>: Jeff Bale (Toronto University) &amp; Monika Jezak (OLBI)</a:t>
            </a:r>
          </a:p>
          <a:p>
            <a:pPr lvl="2"/>
            <a:r>
              <a:rPr lang="en-GB" sz="1600" i="1" dirty="0">
                <a:latin typeface="Myriad Pro" pitchFamily="34" charset="0"/>
              </a:rPr>
              <a:t>Developing language awareness in subject classes</a:t>
            </a:r>
            <a:r>
              <a:rPr lang="en-CA" sz="1600" dirty="0">
                <a:latin typeface="Myriad Pro" pitchFamily="34" charset="0"/>
              </a:rPr>
              <a:t>: Susan Ballinger (McGill University), </a:t>
            </a:r>
          </a:p>
          <a:p>
            <a:pPr lvl="2"/>
            <a:r>
              <a:rPr lang="en-CA" sz="1600" i="1" dirty="0">
                <a:latin typeface="Myriad Pro" pitchFamily="34" charset="0"/>
              </a:rPr>
              <a:t>Digital literacy for the teaching and learning of languages</a:t>
            </a:r>
            <a:r>
              <a:rPr lang="en-CA" sz="1600" dirty="0">
                <a:latin typeface="Myriad Pro" pitchFamily="34" charset="0"/>
              </a:rPr>
              <a:t>:  Marie-Josée Hamel (OLBI) &amp; Catherine Caws (University of Victoria)</a:t>
            </a:r>
          </a:p>
          <a:p>
            <a:pPr lvl="2"/>
            <a:r>
              <a:rPr lang="en-GB" sz="1600" i="1" dirty="0">
                <a:latin typeface="Myriad Pro" pitchFamily="34" charset="0"/>
              </a:rPr>
              <a:t>Towards a Common European Framework of Reference for language teachers</a:t>
            </a:r>
            <a:r>
              <a:rPr lang="en-GB" sz="1600" dirty="0">
                <a:latin typeface="Myriad Pro" pitchFamily="34" charset="0"/>
              </a:rPr>
              <a:t>: </a:t>
            </a:r>
            <a:r>
              <a:rPr lang="en-CA" sz="1600" dirty="0">
                <a:latin typeface="Myriad Pro" pitchFamily="34" charset="0"/>
              </a:rPr>
              <a:t>Joseph Dicks (</a:t>
            </a:r>
            <a:r>
              <a:rPr lang="en-CA" sz="1600" dirty="0" smtClean="0">
                <a:latin typeface="Myriad Pro" pitchFamily="34" charset="0"/>
              </a:rPr>
              <a:t>UNB</a:t>
            </a:r>
            <a:r>
              <a:rPr lang="en-CA" sz="1600" dirty="0">
                <a:latin typeface="Myriad Pro" pitchFamily="34" charset="0"/>
              </a:rPr>
              <a:t>)</a:t>
            </a:r>
            <a:endParaRPr lang="fr-CA" sz="1800" dirty="0" smtClean="0"/>
          </a:p>
          <a:p>
            <a:pPr lvl="2"/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280520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2750" y="692696"/>
            <a:ext cx="8731250" cy="864096"/>
          </a:xfrm>
        </p:spPr>
        <p:txBody>
          <a:bodyPr/>
          <a:lstStyle/>
          <a:p>
            <a:r>
              <a:rPr lang="en-CA" dirty="0">
                <a:latin typeface="Myriad Pro" pitchFamily="34" charset="0"/>
              </a:rPr>
              <a:t>Partnership OLBI-ECML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484784"/>
            <a:ext cx="8568952" cy="6192688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 smtClean="0">
                <a:latin typeface="Myriad Pro" pitchFamily="34" charset="0"/>
              </a:rPr>
              <a:t>10 </a:t>
            </a:r>
            <a:r>
              <a:rPr lang="en-CA" sz="1800" dirty="0">
                <a:latin typeface="Myriad Pro" pitchFamily="34" charset="0"/>
              </a:rPr>
              <a:t>Canadian experts nominated by a National Advisory Committee as members of the following ECML projects: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i="1" dirty="0">
                <a:latin typeface="Myriad Pro" pitchFamily="34" charset="0"/>
              </a:rPr>
              <a:t>Action research communities for language teachers</a:t>
            </a:r>
            <a:r>
              <a:rPr lang="en-GB" sz="1600" dirty="0">
                <a:latin typeface="Myriad Pro" pitchFamily="34" charset="0"/>
              </a:rPr>
              <a:t>: </a:t>
            </a:r>
            <a:r>
              <a:rPr lang="en-CA" sz="1600" dirty="0">
                <a:latin typeface="Myriad Pro" pitchFamily="34" charset="0"/>
              </a:rPr>
              <a:t>Jim Murphy </a:t>
            </a:r>
            <a:r>
              <a:rPr lang="en-CA" sz="1600" dirty="0" smtClean="0">
                <a:latin typeface="Myriad Pro" pitchFamily="34" charset="0"/>
              </a:rPr>
              <a:t>(CASLT))</a:t>
            </a:r>
            <a:endParaRPr lang="en-CA" sz="1600" dirty="0">
              <a:latin typeface="Myriad Pro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i="1" dirty="0">
                <a:latin typeface="Myriad Pro" pitchFamily="34" charset="0"/>
              </a:rPr>
              <a:t>Learning environments where modern languages flourish</a:t>
            </a:r>
            <a:r>
              <a:rPr lang="en-GB" sz="1600" dirty="0">
                <a:latin typeface="Myriad Pro" pitchFamily="34" charset="0"/>
              </a:rPr>
              <a:t>: </a:t>
            </a:r>
            <a:r>
              <a:rPr lang="en-CA" sz="1600" dirty="0">
                <a:latin typeface="Myriad Pro" pitchFamily="34" charset="0"/>
              </a:rPr>
              <a:t>Cécile Sabatier (Simon Fraser University)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i="1" dirty="0">
                <a:latin typeface="Myriad Pro" pitchFamily="34" charset="0"/>
              </a:rPr>
              <a:t>Promoting excellence in sign language instruction</a:t>
            </a:r>
            <a:r>
              <a:rPr lang="en-CA" sz="1600" dirty="0">
                <a:latin typeface="Myriad Pro" pitchFamily="34" charset="0"/>
              </a:rPr>
              <a:t>: Kristin </a:t>
            </a:r>
            <a:r>
              <a:rPr lang="en-CA" sz="1600" dirty="0" err="1">
                <a:latin typeface="Myriad Pro" pitchFamily="34" charset="0"/>
              </a:rPr>
              <a:t>Snoddon</a:t>
            </a:r>
            <a:r>
              <a:rPr lang="en-CA" sz="1600" dirty="0">
                <a:latin typeface="Myriad Pro" pitchFamily="34" charset="0"/>
              </a:rPr>
              <a:t> (Carleton University)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i="1" dirty="0">
                <a:latin typeface="Myriad Pro" pitchFamily="34" charset="0"/>
              </a:rPr>
              <a:t>A quality assurance matrix for CEFR use</a:t>
            </a:r>
            <a:r>
              <a:rPr lang="en-GB" sz="1600" dirty="0">
                <a:latin typeface="Myriad Pro" pitchFamily="34" charset="0"/>
              </a:rPr>
              <a:t>, </a:t>
            </a:r>
            <a:r>
              <a:rPr lang="en-GB" sz="1600" dirty="0" err="1">
                <a:latin typeface="Myriad Pro" pitchFamily="34" charset="0"/>
              </a:rPr>
              <a:t>Meike</a:t>
            </a:r>
            <a:r>
              <a:rPr lang="en-GB" sz="1600" dirty="0">
                <a:latin typeface="Myriad Pro" pitchFamily="34" charset="0"/>
              </a:rPr>
              <a:t> Wernicke (University of British Columbia)</a:t>
            </a:r>
            <a:endParaRPr lang="en-CA" sz="1600" dirty="0">
              <a:latin typeface="Myriad Pro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600" dirty="0">
                <a:latin typeface="Myriad Pro" pitchFamily="34" charset="0"/>
              </a:rPr>
              <a:t>Communication between the Canadian researchers and their teams will be facilitated by financial support from the Department of Canadian Heritage ($50 000) and OLBI ($10 000).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182511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2750" y="692696"/>
            <a:ext cx="8731250" cy="864096"/>
          </a:xfrm>
        </p:spPr>
        <p:txBody>
          <a:bodyPr/>
          <a:lstStyle/>
          <a:p>
            <a:r>
              <a:rPr lang="en-CA" dirty="0" smtClean="0">
                <a:latin typeface="Myriad Pro" pitchFamily="34" charset="0"/>
              </a:rPr>
              <a:t>Forthcoming Events</a:t>
            </a:r>
            <a:endParaRPr lang="en-CA" dirty="0">
              <a:latin typeface="Myriad Pro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484784"/>
            <a:ext cx="7772400" cy="6192688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>
                <a:latin typeface="Myriad Pro" pitchFamily="34" charset="0"/>
              </a:rPr>
              <a:t>OLBI Forum and research workshop</a:t>
            </a:r>
            <a:r>
              <a:rPr lang="en-GB" b="1" dirty="0">
                <a:latin typeface="Myriad Pro" pitchFamily="34" charset="0"/>
              </a:rPr>
              <a:t>: </a:t>
            </a:r>
            <a:endParaRPr lang="en-GB" b="1" dirty="0" smtClean="0">
              <a:latin typeface="Myriad Pro" pitchFamily="34" charset="0"/>
            </a:endParaRPr>
          </a:p>
          <a:p>
            <a:pPr marL="400050" lvl="1" indent="0">
              <a:buNone/>
            </a:pPr>
            <a:r>
              <a:rPr lang="en-GB" sz="1400" b="1" dirty="0" smtClean="0">
                <a:latin typeface="Myriad Pro" pitchFamily="34" charset="0"/>
              </a:rPr>
              <a:t>December 8-9, 2016</a:t>
            </a:r>
          </a:p>
          <a:p>
            <a:pPr marL="400050" lvl="1" indent="0">
              <a:buNone/>
            </a:pPr>
            <a:r>
              <a:rPr lang="en-GB" sz="1800" dirty="0" smtClean="0">
                <a:latin typeface="Myriad Pro" pitchFamily="34" charset="0"/>
              </a:rPr>
              <a:t>Christian </a:t>
            </a:r>
            <a:r>
              <a:rPr lang="en-GB" sz="1800" dirty="0" err="1">
                <a:latin typeface="Myriad Pro" pitchFamily="34" charset="0"/>
              </a:rPr>
              <a:t>Ollivier</a:t>
            </a:r>
            <a:r>
              <a:rPr lang="en-GB" sz="1800" dirty="0">
                <a:latin typeface="Myriad Pro" pitchFamily="34" charset="0"/>
              </a:rPr>
              <a:t> (</a:t>
            </a:r>
            <a:r>
              <a:rPr lang="en-GB" sz="1800" dirty="0" err="1">
                <a:latin typeface="Myriad Pro" pitchFamily="34" charset="0"/>
              </a:rPr>
              <a:t>Université</a:t>
            </a:r>
            <a:r>
              <a:rPr lang="en-GB" sz="1800" dirty="0">
                <a:latin typeface="Myriad Pro" pitchFamily="34" charset="0"/>
              </a:rPr>
              <a:t> de la </a:t>
            </a:r>
            <a:r>
              <a:rPr lang="en-GB" sz="1800" dirty="0" err="1" smtClean="0">
                <a:latin typeface="Myriad Pro" pitchFamily="34" charset="0"/>
              </a:rPr>
              <a:t>Réunion</a:t>
            </a:r>
            <a:r>
              <a:rPr lang="en-GB" sz="1800" dirty="0" smtClean="0">
                <a:latin typeface="Myriad Pro" pitchFamily="34" charset="0"/>
              </a:rPr>
              <a:t>)</a:t>
            </a:r>
          </a:p>
          <a:p>
            <a:pPr marL="400050" lvl="1" indent="0">
              <a:buNone/>
            </a:pPr>
            <a:r>
              <a:rPr lang="en-GB" sz="1800" dirty="0" smtClean="0">
                <a:latin typeface="Myriad Pro" pitchFamily="34" charset="0"/>
              </a:rPr>
              <a:t>Sponsored </a:t>
            </a:r>
            <a:r>
              <a:rPr lang="en-GB" sz="1800" dirty="0">
                <a:latin typeface="Myriad Pro" pitchFamily="34" charset="0"/>
              </a:rPr>
              <a:t>by </a:t>
            </a:r>
            <a:r>
              <a:rPr lang="en-GB" sz="1800" dirty="0" err="1">
                <a:latin typeface="Myriad Pro" pitchFamily="34" charset="0"/>
              </a:rPr>
              <a:t>Ambassade</a:t>
            </a:r>
            <a:r>
              <a:rPr lang="en-GB" sz="1800" dirty="0">
                <a:latin typeface="Myriad Pro" pitchFamily="34" charset="0"/>
              </a:rPr>
              <a:t> de France and OLBI’s Research Chair in New Technologies (</a:t>
            </a:r>
            <a:r>
              <a:rPr lang="en-GB" sz="1800" dirty="0" smtClean="0">
                <a:latin typeface="Myriad Pro" pitchFamily="34" charset="0"/>
              </a:rPr>
              <a:t>M.-J. Hamel)</a:t>
            </a:r>
            <a:endParaRPr lang="en-GB" sz="1800" dirty="0">
              <a:latin typeface="Myriad Pro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GB" sz="1800" b="1" u="sng" dirty="0" smtClean="0">
                <a:latin typeface="Myriad Pro" pitchFamily="34" charset="0"/>
              </a:rPr>
              <a:t>Immersion </a:t>
            </a:r>
            <a:r>
              <a:rPr lang="en-GB" sz="1800" b="1" u="sng" dirty="0">
                <a:latin typeface="Myriad Pro" pitchFamily="34" charset="0"/>
              </a:rPr>
              <a:t>Symposium</a:t>
            </a:r>
            <a:r>
              <a:rPr lang="en-GB" sz="1800" dirty="0">
                <a:latin typeface="Myriad Pro" pitchFamily="34" charset="0"/>
              </a:rPr>
              <a:t>: </a:t>
            </a:r>
            <a:endParaRPr lang="en-GB" sz="1800" dirty="0" smtClean="0">
              <a:latin typeface="Myriad Pro" pitchFamily="34" charset="0"/>
            </a:endParaRPr>
          </a:p>
          <a:p>
            <a:pPr marL="400050" lvl="1" indent="0">
              <a:buNone/>
            </a:pPr>
            <a:r>
              <a:rPr lang="en-GB" sz="1400" b="1" dirty="0" smtClean="0">
                <a:latin typeface="Myriad Pro" pitchFamily="34" charset="0"/>
              </a:rPr>
              <a:t>May </a:t>
            </a:r>
            <a:r>
              <a:rPr lang="en-GB" sz="1400" b="1" dirty="0">
                <a:latin typeface="Myriad Pro" pitchFamily="34" charset="0"/>
              </a:rPr>
              <a:t>11-13, 2017 </a:t>
            </a:r>
            <a:endParaRPr lang="en-GB" sz="1400" b="1" dirty="0" smtClean="0">
              <a:latin typeface="Myriad Pro" pitchFamily="34" charset="0"/>
            </a:endParaRPr>
          </a:p>
          <a:p>
            <a:pPr marL="400050" lvl="1" indent="0">
              <a:buNone/>
            </a:pPr>
            <a:r>
              <a:rPr lang="en-GB" sz="1800" dirty="0" smtClean="0">
                <a:latin typeface="Myriad Pro" pitchFamily="34" charset="0"/>
              </a:rPr>
              <a:t>https</a:t>
            </a:r>
            <a:r>
              <a:rPr lang="en-GB" sz="1800" dirty="0">
                <a:latin typeface="Myriad Pro" pitchFamily="34" charset="0"/>
              </a:rPr>
              <a:t>://ccerbal.uottawa.ca/psirg/</a:t>
            </a:r>
          </a:p>
          <a:p>
            <a:pPr marL="0" indent="0">
              <a:buNone/>
            </a:pPr>
            <a:endParaRPr lang="en-GB" sz="1800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GB" sz="1800" b="1" u="sng" dirty="0" smtClean="0">
                <a:latin typeface="Myriad Pro" pitchFamily="34" charset="0"/>
              </a:rPr>
              <a:t>ACLA/CAAL </a:t>
            </a:r>
            <a:r>
              <a:rPr lang="en-GB" sz="1800" b="1" u="sng" dirty="0">
                <a:latin typeface="Myriad Pro" pitchFamily="34" charset="0"/>
              </a:rPr>
              <a:t>Symposium in memory of Larry Vandergrift</a:t>
            </a:r>
            <a:r>
              <a:rPr lang="en-GB" sz="1800" dirty="0">
                <a:latin typeface="Myriad Pro" pitchFamily="34" charset="0"/>
              </a:rPr>
              <a:t>: </a:t>
            </a:r>
            <a:endParaRPr lang="en-GB" sz="1800" dirty="0" smtClean="0">
              <a:latin typeface="Myriad Pro" pitchFamily="34" charset="0"/>
            </a:endParaRPr>
          </a:p>
          <a:p>
            <a:pPr marL="400050" lvl="1" indent="0">
              <a:buNone/>
            </a:pPr>
            <a:r>
              <a:rPr lang="en-GB" sz="1400" b="1" dirty="0" smtClean="0">
                <a:latin typeface="Myriad Pro" pitchFamily="34" charset="0"/>
              </a:rPr>
              <a:t>May 29-31, 2017</a:t>
            </a:r>
          </a:p>
          <a:p>
            <a:pPr marL="400050" lvl="1" indent="0">
              <a:buNone/>
            </a:pPr>
            <a:r>
              <a:rPr lang="en-GB" sz="1800" dirty="0" smtClean="0">
                <a:latin typeface="Myriad Pro" pitchFamily="34" charset="0"/>
              </a:rPr>
              <a:t>ACLA/CAAL</a:t>
            </a:r>
          </a:p>
          <a:p>
            <a:pPr marL="400050" lvl="1" indent="0">
              <a:buNone/>
            </a:pPr>
            <a:r>
              <a:rPr lang="en-GB" sz="1800" dirty="0" smtClean="0">
                <a:latin typeface="Myriad Pro" pitchFamily="34" charset="0"/>
              </a:rPr>
              <a:t>http</a:t>
            </a:r>
            <a:r>
              <a:rPr lang="en-GB" sz="1800" dirty="0">
                <a:latin typeface="Myriad Pro" pitchFamily="34" charset="0"/>
              </a:rPr>
              <a:t>://www.aclacaal.org/call-for-papers/</a:t>
            </a:r>
          </a:p>
          <a:p>
            <a:pPr marL="0" indent="0">
              <a:buNone/>
            </a:pPr>
            <a:endParaRPr lang="fr-CA" sz="1800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fr-CA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8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2750" y="692696"/>
            <a:ext cx="8731250" cy="864096"/>
          </a:xfrm>
        </p:spPr>
        <p:txBody>
          <a:bodyPr/>
          <a:lstStyle/>
          <a:p>
            <a:r>
              <a:rPr lang="en-CA" dirty="0" smtClean="0">
                <a:latin typeface="Myriad Pro" pitchFamily="34" charset="0"/>
              </a:rPr>
              <a:t>Forthcoming Publications</a:t>
            </a:r>
            <a:endParaRPr lang="en-CA" dirty="0">
              <a:latin typeface="Myriad Pro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484784"/>
            <a:ext cx="7772400" cy="6192688"/>
          </a:xfrm>
        </p:spPr>
        <p:txBody>
          <a:bodyPr/>
          <a:lstStyle/>
          <a:p>
            <a:pPr marL="0" indent="0">
              <a:buNone/>
            </a:pPr>
            <a:r>
              <a:rPr lang="en-CA" sz="1800" b="1" u="sng" dirty="0">
                <a:latin typeface="Myriad Pro" pitchFamily="34" charset="0"/>
              </a:rPr>
              <a:t>Spring 2017</a:t>
            </a:r>
            <a:r>
              <a:rPr lang="en-CA" sz="1800" dirty="0">
                <a:latin typeface="Myriad Pro" pitchFamily="34" charset="0"/>
              </a:rPr>
              <a:t>: </a:t>
            </a:r>
            <a:endParaRPr lang="en-CA" sz="1800" dirty="0" smtClean="0">
              <a:latin typeface="Myriad Pro" pitchFamily="34" charset="0"/>
            </a:endParaRPr>
          </a:p>
          <a:p>
            <a:pPr marL="400050" lvl="1" indent="0">
              <a:buNone/>
            </a:pPr>
            <a:r>
              <a:rPr lang="en-CA" sz="1800" i="1" dirty="0" smtClean="0">
                <a:latin typeface="Myriad Pro" pitchFamily="34" charset="0"/>
              </a:rPr>
              <a:t>Proceedings </a:t>
            </a:r>
            <a:r>
              <a:rPr lang="en-CA" sz="1800" i="1" dirty="0">
                <a:latin typeface="Myriad Pro" pitchFamily="34" charset="0"/>
              </a:rPr>
              <a:t>of CCERBAL 2016 conference</a:t>
            </a:r>
            <a:r>
              <a:rPr lang="en-CA" sz="1800" dirty="0">
                <a:latin typeface="Myriad Pro" pitchFamily="34" charset="0"/>
              </a:rPr>
              <a:t>, Cahiers de </a:t>
            </a:r>
            <a:r>
              <a:rPr lang="en-CA" sz="1800" dirty="0" err="1">
                <a:latin typeface="Myriad Pro" pitchFamily="34" charset="0"/>
              </a:rPr>
              <a:t>l’ILOB</a:t>
            </a:r>
            <a:r>
              <a:rPr lang="en-CA" sz="1800" dirty="0">
                <a:latin typeface="Myriad Pro" pitchFamily="34" charset="0"/>
              </a:rPr>
              <a:t>. Clément, R. &amp; Fennell, C. (</a:t>
            </a:r>
            <a:r>
              <a:rPr lang="en-CA" sz="1800" dirty="0" err="1">
                <a:latin typeface="Myriad Pro" pitchFamily="34" charset="0"/>
              </a:rPr>
              <a:t>Eds</a:t>
            </a:r>
            <a:r>
              <a:rPr lang="en-CA" sz="1800" dirty="0">
                <a:latin typeface="Myriad Pro" pitchFamily="34" charset="0"/>
              </a:rPr>
              <a:t>). </a:t>
            </a:r>
          </a:p>
          <a:p>
            <a:pPr marL="0" indent="0">
              <a:buNone/>
            </a:pPr>
            <a:endParaRPr lang="en-CA" sz="1800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CA" sz="1800" b="1" u="sng" dirty="0" smtClean="0">
                <a:latin typeface="Myriad Pro" pitchFamily="34" charset="0"/>
              </a:rPr>
              <a:t>December </a:t>
            </a:r>
            <a:r>
              <a:rPr lang="en-CA" sz="1800" b="1" u="sng" dirty="0">
                <a:latin typeface="Myriad Pro" pitchFamily="34" charset="0"/>
              </a:rPr>
              <a:t>2017</a:t>
            </a:r>
            <a:r>
              <a:rPr lang="en-CA" sz="1800" dirty="0">
                <a:latin typeface="Myriad Pro" pitchFamily="34" charset="0"/>
              </a:rPr>
              <a:t>: </a:t>
            </a:r>
            <a:endParaRPr lang="en-CA" sz="1800" dirty="0" smtClean="0">
              <a:latin typeface="Myriad Pro" pitchFamily="34" charset="0"/>
            </a:endParaRPr>
          </a:p>
          <a:p>
            <a:pPr marL="400050" lvl="1" indent="0">
              <a:buNone/>
            </a:pPr>
            <a:r>
              <a:rPr lang="en-CA" sz="1800" i="1" dirty="0" smtClean="0">
                <a:latin typeface="Myriad Pro" pitchFamily="34" charset="0"/>
              </a:rPr>
              <a:t>Special </a:t>
            </a:r>
            <a:r>
              <a:rPr lang="en-CA" sz="1800" i="1" dirty="0">
                <a:latin typeface="Myriad Pro" pitchFamily="34" charset="0"/>
              </a:rPr>
              <a:t>issue of Canadian Journal of Applied Linguistics in memory of Larry Vandergrift</a:t>
            </a:r>
            <a:r>
              <a:rPr lang="en-CA" sz="1800" dirty="0">
                <a:latin typeface="Myriad Pro" pitchFamily="34" charset="0"/>
              </a:rPr>
              <a:t>, Hamel, M.-J. &amp; St-John, J. (</a:t>
            </a:r>
            <a:r>
              <a:rPr lang="en-CA" sz="1800" dirty="0" err="1">
                <a:latin typeface="Myriad Pro" pitchFamily="34" charset="0"/>
              </a:rPr>
              <a:t>Eds</a:t>
            </a:r>
            <a:r>
              <a:rPr lang="en-CA" sz="1800" dirty="0">
                <a:latin typeface="Myriad Pro" pitchFamily="34" charset="0"/>
              </a:rPr>
              <a:t>).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err="1" smtClean="0"/>
              <a:t>Thank</a:t>
            </a:r>
            <a:r>
              <a:rPr lang="fr-CA" dirty="0" smtClean="0"/>
              <a:t> </a:t>
            </a:r>
            <a:r>
              <a:rPr lang="fr-CA" dirty="0" err="1" smtClean="0"/>
              <a:t>you</a:t>
            </a:r>
            <a:r>
              <a:rPr lang="fr-CA" dirty="0" smtClean="0"/>
              <a:t>!</a:t>
            </a:r>
          </a:p>
          <a:p>
            <a:pPr marL="0" indent="0">
              <a:buNone/>
            </a:pPr>
            <a:r>
              <a:rPr lang="fr-CA" dirty="0">
                <a:hlinkClick r:id="rId4"/>
              </a:rPr>
              <a:t>http://ccerbal.uottawa.ca</a:t>
            </a:r>
            <a:r>
              <a:rPr lang="fr-CA" dirty="0" smtClean="0">
                <a:hlinkClick r:id="rId4"/>
              </a:rPr>
              <a:t>/</a:t>
            </a: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6403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 smtClean="0">
                <a:latin typeface="Myriad Pro" pitchFamily="34" charset="0"/>
              </a:rPr>
              <a:t>CCERBAL biannual conference</a:t>
            </a:r>
            <a:endParaRPr lang="en-CA" dirty="0">
              <a:latin typeface="Myriad Pro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412776"/>
            <a:ext cx="8496944" cy="4752528"/>
          </a:xfrm>
        </p:spPr>
        <p:txBody>
          <a:bodyPr/>
          <a:lstStyle/>
          <a:p>
            <a:pPr marL="0" indent="0">
              <a:buNone/>
            </a:pPr>
            <a:r>
              <a:rPr lang="fr-CA" sz="1800" b="1" dirty="0" smtClean="0">
                <a:latin typeface="Myriad Pro" pitchFamily="34" charset="0"/>
              </a:rPr>
              <a:t>Date: </a:t>
            </a:r>
            <a:r>
              <a:rPr lang="fr-CA" sz="1800" dirty="0" smtClean="0">
                <a:latin typeface="Myriad Pro" pitchFamily="34" charset="0"/>
              </a:rPr>
              <a:t>April 28-29, 2016</a:t>
            </a:r>
            <a:endParaRPr lang="en-CA" sz="1800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CA" sz="1800" b="1" dirty="0" smtClean="0">
                <a:latin typeface="Myriad Pro" pitchFamily="34" charset="0"/>
              </a:rPr>
              <a:t>Theme: </a:t>
            </a:r>
            <a:r>
              <a:rPr lang="en-CA" sz="1800" i="1" dirty="0" smtClean="0">
                <a:latin typeface="Myriad Pro" pitchFamily="34" charset="0"/>
              </a:rPr>
              <a:t>Bilingual </a:t>
            </a:r>
            <a:r>
              <a:rPr lang="en-CA" sz="1800" i="1" dirty="0">
                <a:latin typeface="Myriad Pro" pitchFamily="34" charset="0"/>
              </a:rPr>
              <a:t>from birth: process, pedagogy and policy </a:t>
            </a:r>
            <a:endParaRPr lang="en-CA" sz="1800" i="1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Myriad Pro" pitchFamily="34" charset="0"/>
              </a:rPr>
              <a:t>Conference </a:t>
            </a:r>
            <a:r>
              <a:rPr lang="en-US" sz="1800" b="1" dirty="0">
                <a:latin typeface="Myriad Pro" pitchFamily="34" charset="0"/>
              </a:rPr>
              <a:t>chairs: </a:t>
            </a:r>
            <a:endParaRPr lang="en-US" sz="1800" b="1" dirty="0" smtClean="0">
              <a:latin typeface="Myriad Pro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Myriad Pro" pitchFamily="34" charset="0"/>
              </a:rPr>
              <a:t>Richard </a:t>
            </a:r>
            <a:r>
              <a:rPr lang="en-US" sz="1800" dirty="0">
                <a:latin typeface="Myriad Pro" pitchFamily="34" charset="0"/>
              </a:rPr>
              <a:t>Clément (OLBI) </a:t>
            </a:r>
            <a:endParaRPr lang="en-US" sz="1800" dirty="0" smtClean="0">
              <a:latin typeface="Myriad Pro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Myriad Pro" pitchFamily="34" charset="0"/>
              </a:rPr>
              <a:t>Christopher </a:t>
            </a:r>
            <a:r>
              <a:rPr lang="en-CA" sz="1800" dirty="0">
                <a:latin typeface="Myriad Pro" pitchFamily="34" charset="0"/>
              </a:rPr>
              <a:t>Fennell </a:t>
            </a:r>
            <a:r>
              <a:rPr lang="en-US" sz="1800" dirty="0">
                <a:latin typeface="Myriad Pro" pitchFamily="34" charset="0"/>
              </a:rPr>
              <a:t>(Psychology</a:t>
            </a:r>
            <a:r>
              <a:rPr lang="en-US" sz="1800" dirty="0" smtClean="0">
                <a:latin typeface="Myriad Pro" pitchFamily="34" charset="0"/>
              </a:rPr>
              <a:t>)</a:t>
            </a:r>
            <a:endParaRPr lang="en-CA" sz="1800" dirty="0">
              <a:latin typeface="Myriad Pro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Myriad Pro" pitchFamily="34" charset="0"/>
              </a:rPr>
              <a:t>Guess speakers: </a:t>
            </a:r>
            <a:endParaRPr lang="en-US" sz="1800" b="1" dirty="0" smtClean="0">
              <a:latin typeface="Myriad Pro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yriad Pro" pitchFamily="34" charset="0"/>
              </a:rPr>
              <a:t>Thierry </a:t>
            </a:r>
            <a:r>
              <a:rPr lang="en-US" sz="1800" dirty="0" err="1">
                <a:latin typeface="Myriad Pro" pitchFamily="34" charset="0"/>
              </a:rPr>
              <a:t>Nazzi</a:t>
            </a:r>
            <a:r>
              <a:rPr lang="en-US" sz="1800" dirty="0">
                <a:latin typeface="Myriad Pro" pitchFamily="34" charset="0"/>
              </a:rPr>
              <a:t> (</a:t>
            </a:r>
            <a:r>
              <a:rPr lang="en-US" sz="1800" dirty="0" err="1">
                <a:latin typeface="Myriad Pro" pitchFamily="34" charset="0"/>
              </a:rPr>
              <a:t>Université</a:t>
            </a:r>
            <a:r>
              <a:rPr lang="en-US" sz="1800" dirty="0">
                <a:latin typeface="Myriad Pro" pitchFamily="34" charset="0"/>
              </a:rPr>
              <a:t> Paris </a:t>
            </a:r>
            <a:r>
              <a:rPr lang="en-US" sz="1800" dirty="0" smtClean="0">
                <a:latin typeface="Myriad Pro" pitchFamily="34" charset="0"/>
              </a:rPr>
              <a:t>Descartes)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Myriad Pro" pitchFamily="34" charset="0"/>
              </a:rPr>
              <a:t>Linda </a:t>
            </a:r>
            <a:r>
              <a:rPr lang="en-US" sz="1800" dirty="0">
                <a:latin typeface="Myriad Pro" pitchFamily="34" charset="0"/>
              </a:rPr>
              <a:t>Polka (McGill University) </a:t>
            </a:r>
            <a:endParaRPr lang="en-US" sz="1800" dirty="0" smtClean="0">
              <a:latin typeface="Myriad Pro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Myriad Pro" pitchFamily="34" charset="0"/>
              </a:rPr>
              <a:t>Erika </a:t>
            </a:r>
            <a:r>
              <a:rPr lang="en-US" sz="1800" dirty="0">
                <a:latin typeface="Myriad Pro" pitchFamily="34" charset="0"/>
              </a:rPr>
              <a:t>Hoff (Florida Atlantic University</a:t>
            </a:r>
            <a:r>
              <a:rPr lang="en-US" sz="1800" dirty="0" smtClean="0">
                <a:latin typeface="Myriad Pro" pitchFamily="34" charset="0"/>
              </a:rPr>
              <a:t>)</a:t>
            </a:r>
          </a:p>
          <a:p>
            <a:pPr marL="0" indent="0">
              <a:buNone/>
            </a:pPr>
            <a:r>
              <a:rPr lang="en-CA" sz="1800" b="1" dirty="0" smtClean="0">
                <a:latin typeface="Myriad Pro" pitchFamily="34" charset="0"/>
              </a:rPr>
              <a:t>Topics</a:t>
            </a:r>
            <a:r>
              <a:rPr lang="en-US" sz="1800" b="1" dirty="0" smtClean="0">
                <a:latin typeface="Myriad Pro" pitchFamily="34" charset="0"/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Myriad Pro" pitchFamily="34" charset="0"/>
              </a:rPr>
              <a:t>Simultaneous </a:t>
            </a:r>
            <a:r>
              <a:rPr lang="en-CA" sz="1800" dirty="0">
                <a:latin typeface="Myriad Pro" pitchFamily="34" charset="0"/>
              </a:rPr>
              <a:t>Bilingualism from an Early </a:t>
            </a:r>
            <a:r>
              <a:rPr lang="en-CA" sz="1800" dirty="0" smtClean="0">
                <a:latin typeface="Myriad Pro" pitchFamily="34" charset="0"/>
              </a:rPr>
              <a:t>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Myriad Pro" pitchFamily="34" charset="0"/>
              </a:rPr>
              <a:t>Consequences </a:t>
            </a:r>
            <a:r>
              <a:rPr lang="en-CA" sz="1800" dirty="0">
                <a:latin typeface="Myriad Pro" pitchFamily="34" charset="0"/>
              </a:rPr>
              <a:t>of Bilingualism for </a:t>
            </a:r>
            <a:r>
              <a:rPr lang="en-CA" sz="1800" dirty="0" smtClean="0">
                <a:latin typeface="Myriad Pro" pitchFamily="34" charset="0"/>
              </a:rPr>
              <a:t>Identity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Myriad Pro" pitchFamily="34" charset="0"/>
              </a:rPr>
              <a:t>Raising </a:t>
            </a:r>
            <a:r>
              <a:rPr lang="en-CA" sz="1800" dirty="0">
                <a:latin typeface="Myriad Pro" pitchFamily="34" charset="0"/>
              </a:rPr>
              <a:t>Kids in more than one </a:t>
            </a:r>
            <a:r>
              <a:rPr lang="en-CA" sz="1800" dirty="0" smtClean="0">
                <a:latin typeface="Myriad Pro" pitchFamily="34" charset="0"/>
              </a:rPr>
              <a:t>Language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Myriad Pro" pitchFamily="34" charset="0"/>
              </a:rPr>
              <a:t>Cultural </a:t>
            </a:r>
            <a:r>
              <a:rPr lang="en-CA" sz="1800" dirty="0">
                <a:latin typeface="Myriad Pro" pitchFamily="34" charset="0"/>
              </a:rPr>
              <a:t>and Intercultural </a:t>
            </a:r>
            <a:r>
              <a:rPr lang="en-CA" sz="1800" dirty="0" smtClean="0">
                <a:latin typeface="Myriad Pro" pitchFamily="34" charset="0"/>
              </a:rPr>
              <a:t>Policy Aspects</a:t>
            </a:r>
            <a:endParaRPr lang="en-CA" sz="1800" dirty="0">
              <a:latin typeface="Myriad Pro" pitchFamily="34" charset="0"/>
            </a:endParaRPr>
          </a:p>
          <a:p>
            <a:pPr marL="0" indent="0">
              <a:buNone/>
            </a:pPr>
            <a:endParaRPr lang="fr-CA" sz="1800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6075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 smtClean="0">
                <a:latin typeface="Myriad Pro" pitchFamily="34" charset="0"/>
              </a:rPr>
              <a:t>OLBI Research Forums</a:t>
            </a:r>
            <a:endParaRPr lang="en-CA" dirty="0">
              <a:latin typeface="Myriad Pro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484784"/>
            <a:ext cx="8748464" cy="3753544"/>
          </a:xfrm>
        </p:spPr>
        <p:txBody>
          <a:bodyPr/>
          <a:lstStyle/>
          <a:p>
            <a:pPr marL="0" indent="0">
              <a:buNone/>
            </a:pPr>
            <a:r>
              <a:rPr lang="en-CA" sz="1400" b="1" dirty="0" smtClean="0">
                <a:latin typeface="Myriad Pro" pitchFamily="34" charset="0"/>
              </a:rPr>
              <a:t>April </a:t>
            </a:r>
            <a:r>
              <a:rPr lang="en-CA" sz="1400" b="1" dirty="0">
                <a:latin typeface="Myriad Pro" pitchFamily="34" charset="0"/>
              </a:rPr>
              <a:t>1, 2016 </a:t>
            </a:r>
            <a:endParaRPr lang="en-CA" sz="1400" b="1" dirty="0" smtClean="0">
              <a:latin typeface="Myriad Pro" pitchFamily="34" charset="0"/>
            </a:endParaRPr>
          </a:p>
          <a:p>
            <a:pPr marL="400050" lvl="1" indent="0">
              <a:buNone/>
            </a:pPr>
            <a:r>
              <a:rPr lang="en-CA" sz="1800" i="1" dirty="0" smtClean="0">
                <a:latin typeface="Myriad Pro" pitchFamily="34" charset="0"/>
              </a:rPr>
              <a:t>Motivation </a:t>
            </a:r>
            <a:r>
              <a:rPr lang="en-CA" sz="1800" i="1" dirty="0">
                <a:latin typeface="Myriad Pro" pitchFamily="34" charset="0"/>
              </a:rPr>
              <a:t>in language </a:t>
            </a:r>
            <a:r>
              <a:rPr lang="en-CA" sz="1800" i="1" dirty="0" smtClean="0">
                <a:latin typeface="Myriad Pro" pitchFamily="34" charset="0"/>
              </a:rPr>
              <a:t>learning</a:t>
            </a:r>
            <a:r>
              <a:rPr lang="en-CA" sz="1800" dirty="0" smtClean="0">
                <a:latin typeface="Myriad Pro" pitchFamily="34" charset="0"/>
              </a:rPr>
              <a:t> (Kimberly </a:t>
            </a:r>
            <a:r>
              <a:rPr lang="en-CA" sz="1800" dirty="0">
                <a:latin typeface="Myriad Pro" pitchFamily="34" charset="0"/>
              </a:rPr>
              <a:t>A. Noels, </a:t>
            </a:r>
            <a:r>
              <a:rPr lang="en-CA" sz="1800" dirty="0" smtClean="0">
                <a:latin typeface="Myriad Pro" pitchFamily="34" charset="0"/>
              </a:rPr>
              <a:t>Alberta)</a:t>
            </a:r>
            <a:endParaRPr lang="en-CA" sz="1800" dirty="0">
              <a:latin typeface="Myriad Pro" pitchFamily="34" charset="0"/>
            </a:endParaRPr>
          </a:p>
          <a:p>
            <a:pPr marL="0" indent="0">
              <a:buNone/>
            </a:pPr>
            <a:endParaRPr lang="en-CA" sz="1400" b="1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CA" sz="1400" b="1" dirty="0" smtClean="0">
                <a:latin typeface="Myriad Pro" pitchFamily="34" charset="0"/>
              </a:rPr>
              <a:t>March </a:t>
            </a:r>
            <a:r>
              <a:rPr lang="en-CA" sz="1400" b="1" dirty="0">
                <a:latin typeface="Myriad Pro" pitchFamily="34" charset="0"/>
              </a:rPr>
              <a:t>18, 2016</a:t>
            </a:r>
          </a:p>
          <a:p>
            <a:pPr marL="400050" lvl="1" indent="0">
              <a:buNone/>
            </a:pPr>
            <a:r>
              <a:rPr lang="en-CA" sz="1800" i="1" dirty="0">
                <a:latin typeface="Myriad Pro" pitchFamily="34" charset="0"/>
              </a:rPr>
              <a:t>The use of digital tools to support the linguistic integration of </a:t>
            </a:r>
            <a:r>
              <a:rPr lang="en-CA" sz="1800" i="1" dirty="0" smtClean="0">
                <a:latin typeface="Myriad Pro" pitchFamily="34" charset="0"/>
              </a:rPr>
              <a:t>migrants </a:t>
            </a:r>
          </a:p>
          <a:p>
            <a:pPr marL="400050" lvl="1" indent="0">
              <a:buNone/>
            </a:pPr>
            <a:r>
              <a:rPr lang="en-CA" sz="1800" i="1" dirty="0" smtClean="0">
                <a:latin typeface="Myriad Pro" pitchFamily="34" charset="0"/>
              </a:rPr>
              <a:t>(</a:t>
            </a:r>
            <a:r>
              <a:rPr lang="en-CA" sz="1800" dirty="0" smtClean="0">
                <a:latin typeface="Myriad Pro" pitchFamily="34" charset="0"/>
              </a:rPr>
              <a:t>Simon </a:t>
            </a:r>
            <a:r>
              <a:rPr lang="en-CA" sz="1800" dirty="0">
                <a:latin typeface="Myriad Pro" pitchFamily="34" charset="0"/>
              </a:rPr>
              <a:t>Collin, </a:t>
            </a:r>
            <a:r>
              <a:rPr lang="en-CA" sz="1800" dirty="0" smtClean="0">
                <a:latin typeface="Myriad Pro" pitchFamily="34" charset="0"/>
              </a:rPr>
              <a:t>UQÀM) </a:t>
            </a:r>
          </a:p>
          <a:p>
            <a:pPr marL="400050" lvl="1" indent="0">
              <a:buNone/>
            </a:pPr>
            <a:r>
              <a:rPr lang="en-CA" sz="1600" dirty="0" smtClean="0">
                <a:latin typeface="Myriad Pro" pitchFamily="34" charset="0"/>
              </a:rPr>
              <a:t>Sponsored </a:t>
            </a:r>
            <a:r>
              <a:rPr lang="en-CA" sz="1600" dirty="0">
                <a:latin typeface="Myriad Pro" pitchFamily="34" charset="0"/>
              </a:rPr>
              <a:t>by the </a:t>
            </a:r>
            <a:r>
              <a:rPr lang="en-CA" sz="1600" dirty="0" err="1">
                <a:latin typeface="Myriad Pro" pitchFamily="34" charset="0"/>
              </a:rPr>
              <a:t>Groupe</a:t>
            </a:r>
            <a:r>
              <a:rPr lang="en-CA" sz="1600" dirty="0">
                <a:latin typeface="Myriad Pro" pitchFamily="34" charset="0"/>
              </a:rPr>
              <a:t> de </a:t>
            </a:r>
            <a:r>
              <a:rPr lang="en-CA" sz="1600" dirty="0" err="1">
                <a:latin typeface="Myriad Pro" pitchFamily="34" charset="0"/>
              </a:rPr>
              <a:t>recherche</a:t>
            </a:r>
            <a:r>
              <a:rPr lang="en-CA" sz="1600" dirty="0">
                <a:latin typeface="Myriad Pro" pitchFamily="34" charset="0"/>
              </a:rPr>
              <a:t> </a:t>
            </a:r>
            <a:r>
              <a:rPr lang="en-CA" sz="1600" dirty="0" err="1">
                <a:latin typeface="Myriad Pro" pitchFamily="34" charset="0"/>
              </a:rPr>
              <a:t>interdisciplinaire</a:t>
            </a:r>
            <a:r>
              <a:rPr lang="en-CA" sz="1600" dirty="0">
                <a:latin typeface="Myriad Pro" pitchFamily="34" charset="0"/>
              </a:rPr>
              <a:t> </a:t>
            </a:r>
            <a:r>
              <a:rPr lang="en-CA" sz="1600" dirty="0" err="1">
                <a:latin typeface="Myriad Pro" pitchFamily="34" charset="0"/>
              </a:rPr>
              <a:t>en</a:t>
            </a:r>
            <a:r>
              <a:rPr lang="en-CA" sz="1600" dirty="0">
                <a:latin typeface="Myriad Pro" pitchFamily="34" charset="0"/>
              </a:rPr>
              <a:t> </a:t>
            </a:r>
            <a:r>
              <a:rPr lang="en-CA" sz="1600" dirty="0" err="1">
                <a:latin typeface="Myriad Pro" pitchFamily="34" charset="0"/>
              </a:rPr>
              <a:t>langues</a:t>
            </a:r>
            <a:r>
              <a:rPr lang="en-CA" sz="1600" dirty="0">
                <a:latin typeface="Myriad Pro" pitchFamily="34" charset="0"/>
              </a:rPr>
              <a:t> et technologies</a:t>
            </a:r>
          </a:p>
          <a:p>
            <a:pPr marL="0" indent="0">
              <a:buNone/>
            </a:pPr>
            <a:endParaRPr lang="en-CA" sz="1600" b="1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CA" sz="1600" b="1" dirty="0" smtClean="0">
                <a:latin typeface="Myriad Pro" pitchFamily="34" charset="0"/>
              </a:rPr>
              <a:t>January </a:t>
            </a:r>
            <a:r>
              <a:rPr lang="en-CA" sz="1600" b="1" dirty="0">
                <a:latin typeface="Myriad Pro" pitchFamily="34" charset="0"/>
              </a:rPr>
              <a:t>29, 2016</a:t>
            </a:r>
          </a:p>
          <a:p>
            <a:pPr marL="400050" lvl="1" indent="0">
              <a:buNone/>
            </a:pPr>
            <a:r>
              <a:rPr lang="en-CA" sz="1800" i="1" dirty="0">
                <a:latin typeface="Myriad Pro" pitchFamily="34" charset="0"/>
              </a:rPr>
              <a:t>Validation research in language testing at OLBI</a:t>
            </a:r>
            <a:r>
              <a:rPr lang="en-CA" sz="1800" dirty="0">
                <a:latin typeface="Myriad Pro" pitchFamily="34" charset="0"/>
              </a:rPr>
              <a:t> </a:t>
            </a:r>
            <a:r>
              <a:rPr lang="en-CA" sz="1800" dirty="0" smtClean="0">
                <a:latin typeface="Myriad Pro" pitchFamily="34" charset="0"/>
              </a:rPr>
              <a:t>(Beverly </a:t>
            </a:r>
            <a:r>
              <a:rPr lang="en-CA" sz="1800" dirty="0">
                <a:latin typeface="Myriad Pro" pitchFamily="34" charset="0"/>
              </a:rPr>
              <a:t>Baker, </a:t>
            </a:r>
            <a:r>
              <a:rPr lang="en-CA" sz="1800" dirty="0" smtClean="0">
                <a:latin typeface="Myriad Pro" pitchFamily="34" charset="0"/>
              </a:rPr>
              <a:t>OLBI)</a:t>
            </a:r>
            <a:endParaRPr lang="en-CA" sz="1800" dirty="0">
              <a:latin typeface="Myriad Pro" pitchFamily="34" charset="0"/>
            </a:endParaRPr>
          </a:p>
          <a:p>
            <a:pPr marL="0" indent="0">
              <a:buNone/>
            </a:pPr>
            <a:endParaRPr lang="en-CA" sz="1400" b="1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CA" sz="1400" b="1" dirty="0" smtClean="0">
                <a:latin typeface="Myriad Pro" pitchFamily="34" charset="0"/>
              </a:rPr>
              <a:t>November </a:t>
            </a:r>
            <a:r>
              <a:rPr lang="en-CA" sz="1400" b="1" dirty="0">
                <a:latin typeface="Myriad Pro" pitchFamily="34" charset="0"/>
              </a:rPr>
              <a:t>27, 2015</a:t>
            </a:r>
          </a:p>
          <a:p>
            <a:pPr marL="400050" lvl="1" indent="0">
              <a:buNone/>
            </a:pPr>
            <a:r>
              <a:rPr lang="en-CA" sz="1800" i="1" dirty="0">
                <a:latin typeface="Myriad Pro" pitchFamily="34" charset="0"/>
              </a:rPr>
              <a:t>Anxiety and perceive language competence in English and French </a:t>
            </a:r>
            <a:endParaRPr lang="en-CA" sz="1800" i="1" dirty="0" smtClean="0">
              <a:latin typeface="Myriad Pro" pitchFamily="34" charset="0"/>
            </a:endParaRPr>
          </a:p>
          <a:p>
            <a:pPr marL="400050" lvl="1" indent="0">
              <a:buNone/>
            </a:pPr>
            <a:r>
              <a:rPr lang="en-CA" sz="1800" dirty="0" smtClean="0">
                <a:latin typeface="Myriad Pro" pitchFamily="34" charset="0"/>
              </a:rPr>
              <a:t>(Cameron </a:t>
            </a:r>
            <a:r>
              <a:rPr lang="en-CA" sz="1800" dirty="0">
                <a:latin typeface="Myriad Pro" pitchFamily="34" charset="0"/>
              </a:rPr>
              <a:t>Montgomery, </a:t>
            </a:r>
            <a:r>
              <a:rPr lang="en-CA" sz="1800" dirty="0" err="1">
                <a:latin typeface="Myriad Pro" pitchFamily="34" charset="0"/>
              </a:rPr>
              <a:t>Université</a:t>
            </a:r>
            <a:r>
              <a:rPr lang="en-CA" sz="1800" dirty="0">
                <a:latin typeface="Myriad Pro" pitchFamily="34" charset="0"/>
              </a:rPr>
              <a:t> </a:t>
            </a:r>
            <a:r>
              <a:rPr lang="en-CA" sz="1800" dirty="0" smtClean="0">
                <a:latin typeface="Myriad Pro" pitchFamily="34" charset="0"/>
              </a:rPr>
              <a:t>d’Ottawa)</a:t>
            </a:r>
          </a:p>
          <a:p>
            <a:pPr marL="400050" lvl="1" indent="0">
              <a:buNone/>
            </a:pPr>
            <a:r>
              <a:rPr lang="en-CA" sz="1600" dirty="0" smtClean="0">
                <a:latin typeface="Myriad Pro" pitchFamily="34" charset="0"/>
              </a:rPr>
              <a:t>Sponsored </a:t>
            </a:r>
            <a:r>
              <a:rPr lang="en-CA" sz="1600" dirty="0">
                <a:latin typeface="Myriad Pro" pitchFamily="34" charset="0"/>
              </a:rPr>
              <a:t>by the Post-Secondary Immersion Research </a:t>
            </a:r>
            <a:r>
              <a:rPr lang="en-CA" sz="1600" dirty="0" smtClean="0">
                <a:latin typeface="Myriad Pro" pitchFamily="34" charset="0"/>
              </a:rPr>
              <a:t>Group</a:t>
            </a:r>
            <a:endParaRPr lang="en-CA" sz="16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3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 smtClean="0">
                <a:latin typeface="Myriad Pro" pitchFamily="34" charset="0"/>
              </a:rPr>
              <a:t>OLBI Research Forums</a:t>
            </a:r>
            <a:endParaRPr lang="en-CA" dirty="0">
              <a:latin typeface="Myriad Pro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484784"/>
            <a:ext cx="7772400" cy="3753544"/>
          </a:xfrm>
        </p:spPr>
        <p:txBody>
          <a:bodyPr/>
          <a:lstStyle/>
          <a:p>
            <a:pPr marL="0" indent="0">
              <a:buNone/>
            </a:pPr>
            <a:r>
              <a:rPr lang="en-CA" sz="1400" b="1" dirty="0" smtClean="0">
                <a:latin typeface="Myriad Pro" pitchFamily="34" charset="0"/>
              </a:rPr>
              <a:t>November 18, 2015</a:t>
            </a:r>
          </a:p>
          <a:p>
            <a:pPr marL="400050" lvl="1" indent="0">
              <a:buNone/>
            </a:pPr>
            <a:r>
              <a:rPr lang="en-CA" sz="1800" dirty="0" smtClean="0">
                <a:latin typeface="Myriad Pro" pitchFamily="34" charset="0"/>
              </a:rPr>
              <a:t>F</a:t>
            </a:r>
            <a:r>
              <a:rPr lang="en-CA" sz="1800" i="1" dirty="0" smtClean="0">
                <a:latin typeface="Myriad Pro" pitchFamily="34" charset="0"/>
              </a:rPr>
              <a:t>amily/heritage languages as a classroom resource in a European context</a:t>
            </a:r>
            <a:r>
              <a:rPr lang="en-CA" sz="1800" dirty="0" smtClean="0">
                <a:latin typeface="Myriad Pro" pitchFamily="34" charset="0"/>
              </a:rPr>
              <a:t> (Nathalie Auger, </a:t>
            </a:r>
            <a:r>
              <a:rPr lang="en-CA" sz="1800" dirty="0" err="1" smtClean="0">
                <a:latin typeface="Myriad Pro" pitchFamily="34" charset="0"/>
              </a:rPr>
              <a:t>Université</a:t>
            </a:r>
            <a:r>
              <a:rPr lang="en-CA" sz="1800" dirty="0" smtClean="0">
                <a:latin typeface="Myriad Pro" pitchFamily="34" charset="0"/>
              </a:rPr>
              <a:t> Paul-Valéry, Montpellier III)</a:t>
            </a:r>
          </a:p>
          <a:p>
            <a:pPr marL="400050" lvl="1" indent="0">
              <a:buNone/>
            </a:pPr>
            <a:r>
              <a:rPr lang="en-CA" sz="1600" dirty="0" smtClean="0">
                <a:latin typeface="Myriad Pro" pitchFamily="34" charset="0"/>
              </a:rPr>
              <a:t>ECML project presentation</a:t>
            </a:r>
          </a:p>
          <a:p>
            <a:pPr marL="0" indent="0">
              <a:buNone/>
            </a:pPr>
            <a:r>
              <a:rPr lang="en-CA" sz="1800" dirty="0" smtClean="0">
                <a:latin typeface="Myriad Pro" pitchFamily="34" charset="0"/>
              </a:rPr>
              <a:t> </a:t>
            </a:r>
          </a:p>
          <a:p>
            <a:pPr marL="0" indent="0">
              <a:buNone/>
            </a:pPr>
            <a:r>
              <a:rPr lang="en-CA" sz="1400" b="1" dirty="0" smtClean="0">
                <a:latin typeface="Myriad Pro" pitchFamily="34" charset="0"/>
              </a:rPr>
              <a:t>October 16, 2015</a:t>
            </a:r>
          </a:p>
          <a:p>
            <a:pPr marL="400050" lvl="1" indent="0">
              <a:buNone/>
            </a:pPr>
            <a:r>
              <a:rPr lang="en-CA" sz="1800" i="1" dirty="0" smtClean="0">
                <a:latin typeface="Myriad Pro" pitchFamily="34" charset="0"/>
              </a:rPr>
              <a:t>Teacher’s decisions with regard to grading and the links between teaching and assessment </a:t>
            </a:r>
            <a:r>
              <a:rPr lang="en-CA" sz="1800" dirty="0" smtClean="0">
                <a:latin typeface="Myriad Pro" pitchFamily="34" charset="0"/>
              </a:rPr>
              <a:t>(</a:t>
            </a:r>
            <a:r>
              <a:rPr lang="en-CA" sz="1800" dirty="0" err="1" smtClean="0">
                <a:latin typeface="Myriad Pro" pitchFamily="34" charset="0"/>
              </a:rPr>
              <a:t>Liying</a:t>
            </a:r>
            <a:r>
              <a:rPr lang="en-CA" sz="1800" dirty="0" smtClean="0">
                <a:latin typeface="Myriad Pro" pitchFamily="34" charset="0"/>
              </a:rPr>
              <a:t> Cheng, Queen University) </a:t>
            </a:r>
          </a:p>
          <a:p>
            <a:pPr marL="400050" lvl="1" indent="0">
              <a:buNone/>
            </a:pPr>
            <a:r>
              <a:rPr lang="en-CA" sz="1600" dirty="0" smtClean="0">
                <a:latin typeface="Myriad Pro" pitchFamily="34" charset="0"/>
              </a:rPr>
              <a:t>Sponsored by LARG (Language Assessment Research Group)</a:t>
            </a:r>
          </a:p>
          <a:p>
            <a:pPr marL="0" indent="0">
              <a:buNone/>
            </a:pPr>
            <a:r>
              <a:rPr lang="en-CA" sz="1800" b="1" dirty="0" smtClean="0">
                <a:latin typeface="Myriad Pro" pitchFamily="34" charset="0"/>
              </a:rPr>
              <a:t> </a:t>
            </a:r>
            <a:endParaRPr lang="en-CA" sz="1800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CA" sz="1400" b="1" dirty="0" smtClean="0">
                <a:latin typeface="Myriad Pro" pitchFamily="34" charset="0"/>
              </a:rPr>
              <a:t>September 25, 2015</a:t>
            </a:r>
          </a:p>
          <a:p>
            <a:pPr marL="400050" lvl="1" indent="0">
              <a:buNone/>
            </a:pPr>
            <a:r>
              <a:rPr lang="en-CA" sz="1800" i="1" dirty="0" smtClean="0">
                <a:latin typeface="Myriad Pro" pitchFamily="34" charset="0"/>
              </a:rPr>
              <a:t>Relating political economy perspectives to language rights</a:t>
            </a:r>
            <a:r>
              <a:rPr lang="en-CA" sz="1800" dirty="0" smtClean="0">
                <a:latin typeface="Myriad Pro" pitchFamily="34" charset="0"/>
              </a:rPr>
              <a:t> </a:t>
            </a:r>
          </a:p>
          <a:p>
            <a:pPr marL="400050" lvl="1" indent="0">
              <a:buNone/>
            </a:pPr>
            <a:r>
              <a:rPr lang="en-CA" sz="1800" dirty="0" smtClean="0">
                <a:latin typeface="Myriad Pro" pitchFamily="34" charset="0"/>
              </a:rPr>
              <a:t>(Jeffrey Bale, University of Toronto)</a:t>
            </a:r>
          </a:p>
          <a:p>
            <a:pPr marL="400050" lvl="1" indent="0">
              <a:buNone/>
            </a:pPr>
            <a:r>
              <a:rPr lang="en-CA" sz="1600" dirty="0" smtClean="0">
                <a:latin typeface="Myriad Pro" pitchFamily="34" charset="0"/>
              </a:rPr>
              <a:t>Sponsored by Language Management Interdisciplinary Research Group</a:t>
            </a:r>
          </a:p>
          <a:p>
            <a:pPr marL="0" indent="0">
              <a:buNone/>
            </a:pP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49053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2750" y="692696"/>
            <a:ext cx="8731250" cy="864096"/>
          </a:xfrm>
        </p:spPr>
        <p:txBody>
          <a:bodyPr/>
          <a:lstStyle/>
          <a:p>
            <a:r>
              <a:rPr lang="en-CA" dirty="0">
                <a:latin typeface="Myriad Pro" pitchFamily="34" charset="0"/>
              </a:rPr>
              <a:t>Language Assessment Research Group (LARG)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772816"/>
            <a:ext cx="7772400" cy="1800200"/>
          </a:xfrm>
        </p:spPr>
        <p:txBody>
          <a:bodyPr/>
          <a:lstStyle/>
          <a:p>
            <a:pPr marL="0" indent="0">
              <a:buNone/>
            </a:pPr>
            <a:r>
              <a:rPr lang="en-CA" sz="1800" b="1" u="sng" dirty="0">
                <a:latin typeface="Myriad Pro" pitchFamily="34" charset="0"/>
              </a:rPr>
              <a:t>Workshop</a:t>
            </a:r>
            <a:r>
              <a:rPr lang="en-CA" sz="1800" u="sng" dirty="0">
                <a:latin typeface="Myriad Pro" pitchFamily="34" charset="0"/>
              </a:rPr>
              <a:t>: </a:t>
            </a:r>
            <a:endParaRPr lang="en-CA" sz="1800" u="sng" dirty="0" smtClean="0">
              <a:latin typeface="Myriad Pro" pitchFamily="34" charset="0"/>
            </a:endParaRPr>
          </a:p>
          <a:p>
            <a:pPr marL="400050" lvl="1" indent="0">
              <a:buNone/>
            </a:pPr>
            <a:r>
              <a:rPr lang="en-CA" sz="1400" b="1" dirty="0" smtClean="0">
                <a:latin typeface="Myriad Pro" pitchFamily="34" charset="0"/>
              </a:rPr>
              <a:t>January 29, 2016</a:t>
            </a:r>
          </a:p>
          <a:p>
            <a:pPr marL="400050" lvl="1" indent="0">
              <a:buNone/>
            </a:pPr>
            <a:r>
              <a:rPr lang="en-CA" sz="1800" i="1" dirty="0" smtClean="0">
                <a:latin typeface="Myriad Pro" pitchFamily="34" charset="0"/>
              </a:rPr>
              <a:t>The </a:t>
            </a:r>
            <a:r>
              <a:rPr lang="en-CA" sz="1800" i="1" dirty="0">
                <a:latin typeface="Myriad Pro" pitchFamily="34" charset="0"/>
              </a:rPr>
              <a:t>incorporation of interactive competence in rating scales/rubrics</a:t>
            </a:r>
            <a:r>
              <a:rPr lang="en-CA" sz="1800" i="1" dirty="0" smtClean="0">
                <a:latin typeface="Myriad Pro" pitchFamily="34" charset="0"/>
              </a:rPr>
              <a:t>.</a:t>
            </a:r>
            <a:r>
              <a:rPr lang="en-CA" sz="1800" dirty="0">
                <a:latin typeface="Myriad Pro" pitchFamily="34" charset="0"/>
              </a:rPr>
              <a:t> </a:t>
            </a:r>
            <a:endParaRPr lang="en-CA" sz="1800" dirty="0" smtClean="0">
              <a:latin typeface="Myriad Pro" pitchFamily="34" charset="0"/>
            </a:endParaRPr>
          </a:p>
          <a:p>
            <a:pPr marL="400050" lvl="1" indent="0">
              <a:buNone/>
            </a:pPr>
            <a:r>
              <a:rPr lang="en-CA" sz="1800" dirty="0">
                <a:latin typeface="Myriad Pro" pitchFamily="34" charset="0"/>
              </a:rPr>
              <a:t>(</a:t>
            </a:r>
            <a:r>
              <a:rPr lang="en-CA" sz="1800" dirty="0" smtClean="0">
                <a:latin typeface="Myriad Pro" pitchFamily="34" charset="0"/>
              </a:rPr>
              <a:t>Amelia </a:t>
            </a:r>
            <a:r>
              <a:rPr lang="en-CA" sz="1800" dirty="0">
                <a:latin typeface="Myriad Pro" pitchFamily="34" charset="0"/>
              </a:rPr>
              <a:t>Hope and Carla </a:t>
            </a:r>
            <a:r>
              <a:rPr lang="en-CA" sz="1800" dirty="0" smtClean="0">
                <a:latin typeface="Myriad Pro" pitchFamily="34" charset="0"/>
              </a:rPr>
              <a:t>Hall)</a:t>
            </a:r>
            <a:endParaRPr lang="en-CA" sz="1800" dirty="0">
              <a:latin typeface="Myriad Pro" pitchFamily="34" charset="0"/>
            </a:endParaRPr>
          </a:p>
          <a:p>
            <a:pPr marL="400050" lvl="1" indent="0">
              <a:buNone/>
            </a:pPr>
            <a:endParaRPr lang="fr-CA" sz="1800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658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2750" y="692696"/>
            <a:ext cx="8731250" cy="864096"/>
          </a:xfrm>
        </p:spPr>
        <p:txBody>
          <a:bodyPr/>
          <a:lstStyle/>
          <a:p>
            <a:r>
              <a:rPr lang="en-CA" dirty="0">
                <a:latin typeface="Myriad Pro" pitchFamily="34" charset="0"/>
              </a:rPr>
              <a:t>Language Management Interdisciplinary </a:t>
            </a:r>
            <a:r>
              <a:rPr lang="en-CA" dirty="0" smtClean="0">
                <a:latin typeface="Myriad Pro" pitchFamily="34" charset="0"/>
              </a:rPr>
              <a:t> </a:t>
            </a:r>
            <a:br>
              <a:rPr lang="en-CA" dirty="0" smtClean="0">
                <a:latin typeface="Myriad Pro" pitchFamily="34" charset="0"/>
              </a:rPr>
            </a:br>
            <a:r>
              <a:rPr lang="en-CA" dirty="0" smtClean="0">
                <a:latin typeface="Myriad Pro" pitchFamily="34" charset="0"/>
              </a:rPr>
              <a:t>Research </a:t>
            </a:r>
            <a:r>
              <a:rPr lang="en-CA" dirty="0">
                <a:latin typeface="Myriad Pro" pitchFamily="34" charset="0"/>
              </a:rPr>
              <a:t>Group (LMIRG)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628800"/>
            <a:ext cx="8496944" cy="4032448"/>
          </a:xfrm>
        </p:spPr>
        <p:txBody>
          <a:bodyPr/>
          <a:lstStyle/>
          <a:p>
            <a:pPr marL="0" indent="0">
              <a:buNone/>
            </a:pPr>
            <a:r>
              <a:rPr lang="fr-CA" sz="1800" b="1" u="sng" dirty="0" err="1" smtClean="0">
                <a:latin typeface="Myriad Pro" pitchFamily="34" charset="0"/>
              </a:rPr>
              <a:t>Seminar</a:t>
            </a:r>
            <a:r>
              <a:rPr lang="fr-CA" sz="1800" b="1" dirty="0" smtClean="0">
                <a:latin typeface="Myriad Pro" pitchFamily="34" charset="0"/>
              </a:rPr>
              <a:t>: </a:t>
            </a:r>
          </a:p>
          <a:p>
            <a:pPr marL="400050" lvl="1" indent="0">
              <a:buNone/>
            </a:pPr>
            <a:r>
              <a:rPr lang="fr-CA" sz="1400" b="1" dirty="0">
                <a:latin typeface="Myriad Pro" pitchFamily="34" charset="0"/>
              </a:rPr>
              <a:t>May 15</a:t>
            </a:r>
          </a:p>
          <a:p>
            <a:pPr marL="400050" lvl="1" indent="0">
              <a:buNone/>
            </a:pPr>
            <a:r>
              <a:rPr lang="fr-CA" sz="1800" i="1" dirty="0" smtClean="0">
                <a:latin typeface="Myriad Pro" pitchFamily="34" charset="0"/>
              </a:rPr>
              <a:t>Mobilisations </a:t>
            </a:r>
            <a:r>
              <a:rPr lang="fr-CA" sz="1800" i="1" dirty="0">
                <a:latin typeface="Myriad Pro" pitchFamily="34" charset="0"/>
              </a:rPr>
              <a:t>linguistiques et culturelles en Pays basque français : entre amorce d’institutionnalisation territoriale et économie culturelle </a:t>
            </a:r>
            <a:r>
              <a:rPr lang="fr-CA" sz="1800" i="1" dirty="0" smtClean="0">
                <a:latin typeface="Myriad Pro" pitchFamily="34" charset="0"/>
              </a:rPr>
              <a:t>émergente</a:t>
            </a:r>
          </a:p>
          <a:p>
            <a:pPr marL="400050" lvl="1" indent="0">
              <a:buNone/>
            </a:pPr>
            <a:r>
              <a:rPr lang="fr-CA" sz="1800" dirty="0">
                <a:latin typeface="Myriad Pro" pitchFamily="34" charset="0"/>
              </a:rPr>
              <a:t>(</a:t>
            </a:r>
            <a:r>
              <a:rPr lang="fr-CA" sz="1800" dirty="0" err="1" smtClean="0">
                <a:latin typeface="Myriad Pro" pitchFamily="34" charset="0"/>
              </a:rPr>
              <a:t>Xabier</a:t>
            </a:r>
            <a:r>
              <a:rPr lang="fr-CA" sz="1800" dirty="0" smtClean="0">
                <a:latin typeface="Myriad Pro" pitchFamily="34" charset="0"/>
              </a:rPr>
              <a:t> </a:t>
            </a:r>
            <a:r>
              <a:rPr lang="fr-CA" sz="1800" dirty="0" err="1" smtClean="0">
                <a:latin typeface="Myriad Pro" pitchFamily="34" charset="0"/>
              </a:rPr>
              <a:t>Itçaina</a:t>
            </a:r>
            <a:r>
              <a:rPr lang="fr-CA" sz="1800" dirty="0" smtClean="0">
                <a:latin typeface="Myriad Pro" pitchFamily="34" charset="0"/>
              </a:rPr>
              <a:t>, Centre </a:t>
            </a:r>
            <a:r>
              <a:rPr lang="fr-CA" sz="1800" dirty="0">
                <a:latin typeface="Myriad Pro" pitchFamily="34" charset="0"/>
              </a:rPr>
              <a:t>national de la recherche scientifique, Bordeaux</a:t>
            </a:r>
            <a:r>
              <a:rPr lang="fr-CA" sz="1800" dirty="0" smtClean="0">
                <a:latin typeface="Myriad Pro" pitchFamily="34" charset="0"/>
              </a:rPr>
              <a:t>)</a:t>
            </a:r>
          </a:p>
          <a:p>
            <a:pPr marL="0" indent="0">
              <a:buNone/>
            </a:pPr>
            <a:endParaRPr lang="en-CA" sz="1200" b="1" u="sng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CA" sz="1800" b="1" u="sng" dirty="0" smtClean="0">
                <a:latin typeface="Myriad Pro" pitchFamily="34" charset="0"/>
              </a:rPr>
              <a:t>Debate</a:t>
            </a:r>
            <a:r>
              <a:rPr lang="en-CA" sz="1800" b="1" dirty="0">
                <a:latin typeface="Myriad Pro" pitchFamily="34" charset="0"/>
              </a:rPr>
              <a:t>: </a:t>
            </a:r>
            <a:endParaRPr lang="en-CA" sz="1800" b="1" dirty="0" smtClean="0">
              <a:latin typeface="Myriad Pro" pitchFamily="34" charset="0"/>
            </a:endParaRPr>
          </a:p>
          <a:p>
            <a:pPr marL="400050" lvl="1" indent="0">
              <a:buNone/>
            </a:pPr>
            <a:r>
              <a:rPr lang="fr-CA" sz="1400" b="1" dirty="0" smtClean="0">
                <a:latin typeface="Myriad Pro" pitchFamily="34" charset="0"/>
              </a:rPr>
              <a:t>April 14</a:t>
            </a:r>
            <a:endParaRPr lang="en-CA" sz="1400" b="1" dirty="0">
              <a:latin typeface="Myriad Pro" pitchFamily="34" charset="0"/>
            </a:endParaRPr>
          </a:p>
          <a:p>
            <a:pPr marL="400050" lvl="1" indent="0">
              <a:buNone/>
            </a:pPr>
            <a:r>
              <a:rPr lang="en-CA" sz="1800" i="1" dirty="0" smtClean="0">
                <a:latin typeface="Myriad Pro" pitchFamily="34" charset="0"/>
              </a:rPr>
              <a:t>What </a:t>
            </a:r>
            <a:r>
              <a:rPr lang="en-CA" sz="1800" i="1" dirty="0">
                <a:latin typeface="Myriad Pro" pitchFamily="34" charset="0"/>
              </a:rPr>
              <a:t>is so special about language? A political philosophy </a:t>
            </a:r>
            <a:r>
              <a:rPr lang="en-CA" sz="1800" i="1" dirty="0" smtClean="0">
                <a:latin typeface="Myriad Pro" pitchFamily="34" charset="0"/>
              </a:rPr>
              <a:t>approach</a:t>
            </a:r>
          </a:p>
          <a:p>
            <a:pPr marL="400050" lvl="1" indent="0">
              <a:buNone/>
            </a:pPr>
            <a:r>
              <a:rPr lang="en-CA" sz="1800" dirty="0" smtClean="0">
                <a:latin typeface="Myriad Pro" pitchFamily="34" charset="0"/>
              </a:rPr>
              <a:t>Between </a:t>
            </a:r>
            <a:r>
              <a:rPr lang="en-CA" sz="1800" dirty="0">
                <a:latin typeface="Myriad Pro" pitchFamily="34" charset="0"/>
              </a:rPr>
              <a:t>Yael </a:t>
            </a:r>
            <a:r>
              <a:rPr lang="en-CA" sz="1800" dirty="0" err="1">
                <a:latin typeface="Myriad Pro" pitchFamily="34" charset="0"/>
              </a:rPr>
              <a:t>Peled</a:t>
            </a:r>
            <a:r>
              <a:rPr lang="en-CA" sz="1800" dirty="0">
                <a:latin typeface="Myriad Pro" pitchFamily="34" charset="0"/>
              </a:rPr>
              <a:t> (McGill) and David Robichaud (Philosophy, Ottawa)</a:t>
            </a:r>
          </a:p>
          <a:p>
            <a:pPr marL="0" indent="0">
              <a:buNone/>
            </a:pPr>
            <a:endParaRPr lang="en-CA" sz="1200" b="1" u="sng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CA" sz="1800" b="1" u="sng" dirty="0" smtClean="0">
                <a:latin typeface="Myriad Pro" pitchFamily="34" charset="0"/>
              </a:rPr>
              <a:t>Online </a:t>
            </a:r>
            <a:r>
              <a:rPr lang="en-CA" sz="1800" b="1" u="sng" dirty="0">
                <a:latin typeface="Myriad Pro" pitchFamily="34" charset="0"/>
              </a:rPr>
              <a:t>resource</a:t>
            </a:r>
            <a:r>
              <a:rPr lang="en-CA" sz="1800" b="1" dirty="0">
                <a:latin typeface="Myriad Pro" pitchFamily="34" charset="0"/>
              </a:rPr>
              <a:t>: </a:t>
            </a:r>
            <a:endParaRPr lang="en-CA" sz="1800" b="1" dirty="0" smtClean="0">
              <a:latin typeface="Myriad Pro" pitchFamily="34" charset="0"/>
            </a:endParaRPr>
          </a:p>
          <a:p>
            <a:pPr marL="400050" lvl="1" indent="0">
              <a:buNone/>
            </a:pPr>
            <a:r>
              <a:rPr lang="en-CA" sz="1800" i="1" dirty="0" smtClean="0">
                <a:latin typeface="Myriad Pro" pitchFamily="34" charset="0"/>
              </a:rPr>
              <a:t>Compendium </a:t>
            </a:r>
            <a:r>
              <a:rPr lang="en-CA" sz="1800" i="1" dirty="0">
                <a:latin typeface="Myriad Pro" pitchFamily="34" charset="0"/>
              </a:rPr>
              <a:t>for Language Management in Canada</a:t>
            </a:r>
            <a:r>
              <a:rPr lang="en-CA" sz="1800" dirty="0">
                <a:latin typeface="Myriad Pro" pitchFamily="34" charset="0"/>
              </a:rPr>
              <a:t>, an online resource intended for researchers, academics and the general </a:t>
            </a:r>
            <a:r>
              <a:rPr lang="en-CA" sz="1800" dirty="0" smtClean="0">
                <a:latin typeface="Myriad Pro" pitchFamily="34" charset="0"/>
              </a:rPr>
              <a:t>public.</a:t>
            </a:r>
          </a:p>
          <a:p>
            <a:pPr marL="400050" lvl="1" indent="0">
              <a:buNone/>
            </a:pPr>
            <a:r>
              <a:rPr lang="fi-FI" sz="1800" dirty="0" err="1">
                <a:latin typeface="Myriad Pro" pitchFamily="34" charset="0"/>
              </a:rPr>
              <a:t>https://</a:t>
            </a:r>
            <a:r>
              <a:rPr lang="fi-FI" sz="1800" dirty="0" err="1" smtClean="0">
                <a:latin typeface="Myriad Pro" pitchFamily="34" charset="0"/>
              </a:rPr>
              <a:t>slmc.uottawa.ca</a:t>
            </a:r>
            <a:r>
              <a:rPr lang="fi-FI" sz="1800" dirty="0" smtClean="0">
                <a:latin typeface="Myriad Pro" pitchFamily="34" charset="0"/>
              </a:rPr>
              <a:t> </a:t>
            </a:r>
            <a:endParaRPr lang="en-CA" sz="1800" dirty="0" smtClean="0">
              <a:latin typeface="Myriad Pro" pitchFamily="34" charset="0"/>
            </a:endParaRPr>
          </a:p>
          <a:p>
            <a:pPr marL="400050" lvl="1" indent="0">
              <a:buNone/>
            </a:pPr>
            <a:endParaRPr lang="en-CA" sz="1800" b="1" dirty="0">
              <a:solidFill>
                <a:srgbClr val="FF0000"/>
              </a:solidFill>
              <a:latin typeface="Myriad Pro" pitchFamily="34" charset="0"/>
            </a:endParaRPr>
          </a:p>
          <a:p>
            <a:pPr marL="0" indent="0">
              <a:buNone/>
            </a:pPr>
            <a:endParaRPr lang="fr-CA" sz="1800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fr-CA" sz="18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5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2750" y="692696"/>
            <a:ext cx="8731250" cy="864096"/>
          </a:xfrm>
        </p:spPr>
        <p:txBody>
          <a:bodyPr/>
          <a:lstStyle/>
          <a:p>
            <a:r>
              <a:rPr lang="fr-CA" dirty="0">
                <a:latin typeface="Myriad Pro" pitchFamily="34" charset="0"/>
              </a:rPr>
              <a:t>Post </a:t>
            </a:r>
            <a:r>
              <a:rPr lang="fr-CA" dirty="0" err="1">
                <a:latin typeface="Myriad Pro" pitchFamily="34" charset="0"/>
              </a:rPr>
              <a:t>Secondary</a:t>
            </a:r>
            <a:r>
              <a:rPr lang="fr-CA" dirty="0">
                <a:latin typeface="Myriad Pro" pitchFamily="34" charset="0"/>
              </a:rPr>
              <a:t> Immersion Research Group (PSIRG)</a:t>
            </a:r>
            <a:endParaRPr lang="en-CA" dirty="0">
              <a:latin typeface="Myriad Pro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772816"/>
            <a:ext cx="8352928" cy="1800200"/>
          </a:xfrm>
        </p:spPr>
        <p:txBody>
          <a:bodyPr/>
          <a:lstStyle/>
          <a:p>
            <a:pPr marL="0" indent="0">
              <a:buNone/>
            </a:pPr>
            <a:r>
              <a:rPr lang="fr-FR" sz="1800" b="1" u="sng" dirty="0">
                <a:latin typeface="Myriad Pro" pitchFamily="34" charset="0"/>
              </a:rPr>
              <a:t>Research </a:t>
            </a:r>
            <a:r>
              <a:rPr lang="fr-FR" sz="1800" b="1" u="sng" dirty="0" err="1">
                <a:latin typeface="Myriad Pro" pitchFamily="34" charset="0"/>
              </a:rPr>
              <a:t>project</a:t>
            </a:r>
            <a:r>
              <a:rPr lang="fr-FR" sz="1800" b="1" dirty="0">
                <a:latin typeface="Myriad Pro" pitchFamily="34" charset="0"/>
              </a:rPr>
              <a:t> : </a:t>
            </a:r>
            <a:endParaRPr lang="fr-FR" sz="1800" b="1" dirty="0" smtClean="0">
              <a:latin typeface="Myriad Pro" pitchFamily="34" charset="0"/>
            </a:endParaRPr>
          </a:p>
          <a:p>
            <a:pPr marL="400050" lvl="1" indent="0">
              <a:buNone/>
            </a:pPr>
            <a:r>
              <a:rPr lang="fr-FR" sz="1800" dirty="0" smtClean="0">
                <a:latin typeface="Myriad Pro" pitchFamily="34" charset="0"/>
              </a:rPr>
              <a:t>Étude </a:t>
            </a:r>
            <a:r>
              <a:rPr lang="fr-FR" sz="1800" dirty="0">
                <a:latin typeface="Myriad Pro" pitchFamily="34" charset="0"/>
              </a:rPr>
              <a:t>longitudinale sur l’immersion en français à l’Université d’Ottawa au travers des indicateurs objectifs et des perceptions des étudiants. </a:t>
            </a:r>
            <a:endParaRPr lang="fr-FR" sz="1800" dirty="0" smtClean="0">
              <a:latin typeface="Myriad Pro" pitchFamily="34" charset="0"/>
            </a:endParaRPr>
          </a:p>
          <a:p>
            <a:pPr marL="400050" lvl="1" indent="0">
              <a:buNone/>
            </a:pPr>
            <a:r>
              <a:rPr lang="fr-FR" sz="1800" dirty="0">
                <a:latin typeface="Myriad Pro" pitchFamily="34" charset="0"/>
              </a:rPr>
              <a:t>(</a:t>
            </a:r>
            <a:r>
              <a:rPr lang="fr-FR" sz="1800" dirty="0" smtClean="0">
                <a:latin typeface="Myriad Pro" pitchFamily="34" charset="0"/>
              </a:rPr>
              <a:t>Alysse </a:t>
            </a:r>
            <a:r>
              <a:rPr lang="fr-FR" sz="1800" dirty="0">
                <a:latin typeface="Myriad Pro" pitchFamily="34" charset="0"/>
              </a:rPr>
              <a:t>Weinberg and Jérémie </a:t>
            </a:r>
            <a:r>
              <a:rPr lang="fr-FR" sz="1800" dirty="0" smtClean="0">
                <a:latin typeface="Myriad Pro" pitchFamily="34" charset="0"/>
              </a:rPr>
              <a:t>Séror)</a:t>
            </a:r>
            <a:endParaRPr lang="fr-CA" sz="1800" dirty="0">
              <a:latin typeface="Myriad Pro" pitchFamily="34" charset="0"/>
            </a:endParaRPr>
          </a:p>
          <a:p>
            <a:pPr marL="400050" lvl="1" indent="0">
              <a:buNone/>
            </a:pPr>
            <a:endParaRPr lang="fr-FR" sz="1800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8745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2750" y="692696"/>
            <a:ext cx="8731250" cy="864096"/>
          </a:xfrm>
        </p:spPr>
        <p:txBody>
          <a:bodyPr/>
          <a:lstStyle/>
          <a:p>
            <a:r>
              <a:rPr lang="en-CA" dirty="0">
                <a:latin typeface="Myriad Pro" pitchFamily="34" charset="0"/>
              </a:rPr>
              <a:t>Interdisciplinary Research Group in Language and Technologies (IRGILT)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772816"/>
            <a:ext cx="8496944" cy="1800200"/>
          </a:xfrm>
        </p:spPr>
        <p:txBody>
          <a:bodyPr/>
          <a:lstStyle/>
          <a:p>
            <a:pPr marL="0" indent="0">
              <a:buNone/>
            </a:pPr>
            <a:r>
              <a:rPr lang="en-CA" sz="1800" b="1" u="sng" dirty="0">
                <a:latin typeface="Myriad Pro" pitchFamily="34" charset="0"/>
              </a:rPr>
              <a:t>Seminar</a:t>
            </a:r>
            <a:r>
              <a:rPr lang="en-CA" sz="1800" b="1" dirty="0">
                <a:latin typeface="Myriad Pro" pitchFamily="34" charset="0"/>
              </a:rPr>
              <a:t>:  </a:t>
            </a:r>
            <a:endParaRPr lang="en-CA" sz="1800" b="1" dirty="0" smtClean="0">
              <a:latin typeface="Myriad Pro" pitchFamily="34" charset="0"/>
            </a:endParaRPr>
          </a:p>
          <a:p>
            <a:pPr marL="400050" lvl="1" indent="0">
              <a:buNone/>
            </a:pPr>
            <a:r>
              <a:rPr lang="en-CA" sz="1400" b="1" dirty="0" smtClean="0">
                <a:latin typeface="Myriad Pro" pitchFamily="34" charset="0"/>
              </a:rPr>
              <a:t>September 28</a:t>
            </a:r>
          </a:p>
          <a:p>
            <a:pPr marL="400050" lvl="1" indent="0">
              <a:buNone/>
            </a:pPr>
            <a:r>
              <a:rPr lang="en-CA" sz="1800" i="1" dirty="0" smtClean="0">
                <a:latin typeface="Myriad Pro" pitchFamily="34" charset="0"/>
              </a:rPr>
              <a:t>Applications </a:t>
            </a:r>
            <a:r>
              <a:rPr lang="en-CA" sz="1800" i="1" dirty="0">
                <a:latin typeface="Myriad Pro" pitchFamily="34" charset="0"/>
              </a:rPr>
              <a:t>of Social Media Text </a:t>
            </a:r>
            <a:r>
              <a:rPr lang="en-CA" sz="1800" i="1" dirty="0" smtClean="0">
                <a:latin typeface="Myriad Pro" pitchFamily="34" charset="0"/>
              </a:rPr>
              <a:t>Analysis</a:t>
            </a:r>
            <a:r>
              <a:rPr lang="en-CA" sz="1800" dirty="0" smtClean="0">
                <a:latin typeface="Myriad Pro" pitchFamily="34" charset="0"/>
              </a:rPr>
              <a:t> (Diana </a:t>
            </a:r>
            <a:r>
              <a:rPr lang="en-CA" sz="1800" dirty="0" err="1" smtClean="0">
                <a:latin typeface="Myriad Pro" pitchFamily="34" charset="0"/>
              </a:rPr>
              <a:t>Inkpen</a:t>
            </a:r>
            <a:r>
              <a:rPr lang="en-CA" sz="1800" dirty="0" smtClean="0">
                <a:latin typeface="Myriad Pro" pitchFamily="34" charset="0"/>
              </a:rPr>
              <a:t>, Computer Science)</a:t>
            </a:r>
          </a:p>
          <a:p>
            <a:pPr marL="400050" lvl="1" indent="0">
              <a:buNone/>
            </a:pPr>
            <a:r>
              <a:rPr lang="en-CA" sz="1800" dirty="0">
                <a:latin typeface="Myriad Pro" pitchFamily="34" charset="0"/>
              </a:rPr>
              <a:t>H</a:t>
            </a:r>
            <a:r>
              <a:rPr lang="en-CA" sz="1800" dirty="0" smtClean="0">
                <a:latin typeface="Myriad Pro" pitchFamily="34" charset="0"/>
              </a:rPr>
              <a:t>osted </a:t>
            </a:r>
            <a:r>
              <a:rPr lang="en-CA" sz="1800" dirty="0">
                <a:latin typeface="Myriad Pro" pitchFamily="34" charset="0"/>
              </a:rPr>
              <a:t>by </a:t>
            </a:r>
            <a:r>
              <a:rPr lang="en-CA" sz="1800" dirty="0" smtClean="0">
                <a:latin typeface="Myriad Pro" pitchFamily="34" charset="0"/>
              </a:rPr>
              <a:t>TAMALE (</a:t>
            </a:r>
            <a:r>
              <a:rPr lang="en-US" sz="1800" dirty="0">
                <a:latin typeface="Myriad Pro" pitchFamily="34" charset="0"/>
              </a:rPr>
              <a:t>The Text Analysis and </a:t>
            </a:r>
            <a:r>
              <a:rPr lang="en-US" sz="1800" dirty="0" err="1">
                <a:latin typeface="Myriad Pro" pitchFamily="34" charset="0"/>
              </a:rPr>
              <a:t>MAchine</a:t>
            </a:r>
            <a:r>
              <a:rPr lang="en-US" sz="1800" dirty="0">
                <a:latin typeface="Myriad Pro" pitchFamily="34" charset="0"/>
              </a:rPr>
              <a:t> </a:t>
            </a:r>
            <a:r>
              <a:rPr lang="en-US" sz="1800" dirty="0" err="1">
                <a:latin typeface="Myriad Pro" pitchFamily="34" charset="0"/>
              </a:rPr>
              <a:t>LEarning</a:t>
            </a:r>
            <a:r>
              <a:rPr lang="en-US" sz="1800" dirty="0">
                <a:latin typeface="Myriad Pro" pitchFamily="34" charset="0"/>
              </a:rPr>
              <a:t> </a:t>
            </a:r>
            <a:r>
              <a:rPr lang="en-US" sz="1800" dirty="0" smtClean="0">
                <a:latin typeface="Myriad Pro" pitchFamily="34" charset="0"/>
              </a:rPr>
              <a:t>Group)</a:t>
            </a:r>
            <a:endParaRPr lang="en-CA" sz="1800" dirty="0">
              <a:latin typeface="Myriad Pro" pitchFamily="34" charset="0"/>
            </a:endParaRPr>
          </a:p>
          <a:p>
            <a:pPr marL="0" indent="0">
              <a:buNone/>
            </a:pPr>
            <a:endParaRPr lang="en-CA" b="1" u="sng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CA" sz="1800" b="1" u="sng" dirty="0" smtClean="0">
                <a:latin typeface="Myriad Pro" pitchFamily="34" charset="0"/>
              </a:rPr>
              <a:t>Research </a:t>
            </a:r>
            <a:r>
              <a:rPr lang="en-CA" sz="1800" b="1" u="sng" dirty="0">
                <a:latin typeface="Myriad Pro" pitchFamily="34" charset="0"/>
              </a:rPr>
              <a:t>project</a:t>
            </a:r>
            <a:r>
              <a:rPr lang="en-CA" sz="1800" b="1" dirty="0">
                <a:latin typeface="Myriad Pro" pitchFamily="34" charset="0"/>
              </a:rPr>
              <a:t>: </a:t>
            </a:r>
            <a:endParaRPr lang="en-CA" sz="1800" b="1" dirty="0" smtClean="0">
              <a:latin typeface="Myriad Pro" pitchFamily="34" charset="0"/>
            </a:endParaRPr>
          </a:p>
          <a:p>
            <a:pPr marL="400050" lvl="1" indent="0">
              <a:buNone/>
            </a:pPr>
            <a:r>
              <a:rPr lang="en-CA" sz="1800" i="1" dirty="0" err="1" smtClean="0">
                <a:latin typeface="Myriad Pro" pitchFamily="34" charset="0"/>
              </a:rPr>
              <a:t>MyAnnotator</a:t>
            </a:r>
            <a:r>
              <a:rPr lang="en-CA" sz="1800" dirty="0">
                <a:latin typeface="Myriad Pro" pitchFamily="34" charset="0"/>
              </a:rPr>
              <a:t>, </a:t>
            </a:r>
            <a:r>
              <a:rPr lang="en-CA" sz="1800" i="1" dirty="0">
                <a:latin typeface="Myriad Pro" pitchFamily="34" charset="0"/>
              </a:rPr>
              <a:t>an ‘essay marking tool’ for language teachers</a:t>
            </a:r>
            <a:r>
              <a:rPr lang="en-CA" sz="1800" dirty="0">
                <a:latin typeface="Myriad Pro" pitchFamily="34" charset="0"/>
              </a:rPr>
              <a:t>. </a:t>
            </a:r>
            <a:endParaRPr lang="en-CA" sz="1800" dirty="0" smtClean="0">
              <a:latin typeface="Myriad Pro" pitchFamily="34" charset="0"/>
            </a:endParaRPr>
          </a:p>
          <a:p>
            <a:pPr marL="400050" lvl="1" indent="0">
              <a:buNone/>
            </a:pPr>
            <a:r>
              <a:rPr lang="en-CA" sz="1800" dirty="0" smtClean="0">
                <a:latin typeface="Myriad Pro" pitchFamily="34" charset="0"/>
              </a:rPr>
              <a:t>(Marie-Josée </a:t>
            </a:r>
            <a:r>
              <a:rPr lang="en-CA" sz="1800" dirty="0">
                <a:latin typeface="Myriad Pro" pitchFamily="34" charset="0"/>
              </a:rPr>
              <a:t>Hamel &amp; Nikolay </a:t>
            </a:r>
            <a:r>
              <a:rPr lang="en-CA" sz="1800" dirty="0" smtClean="0">
                <a:latin typeface="Myriad Pro" pitchFamily="34" charset="0"/>
              </a:rPr>
              <a:t>Slavkov, OLBI)</a:t>
            </a:r>
          </a:p>
          <a:p>
            <a:pPr marL="400050" lvl="1" indent="0">
              <a:buNone/>
            </a:pPr>
            <a:r>
              <a:rPr lang="en-CA" sz="1800" dirty="0" smtClean="0">
                <a:latin typeface="Myriad Pro" pitchFamily="34" charset="0"/>
              </a:rPr>
              <a:t>(Diana </a:t>
            </a:r>
            <a:r>
              <a:rPr lang="en-CA" sz="1800" dirty="0" err="1" smtClean="0">
                <a:latin typeface="Myriad Pro" pitchFamily="34" charset="0"/>
              </a:rPr>
              <a:t>Inkpen</a:t>
            </a:r>
            <a:r>
              <a:rPr lang="en-CA" sz="1800" dirty="0" smtClean="0">
                <a:latin typeface="Myriad Pro" pitchFamily="34" charset="0"/>
              </a:rPr>
              <a:t>, Computer Science)</a:t>
            </a:r>
          </a:p>
          <a:p>
            <a:pPr marL="400050" lvl="1" indent="0">
              <a:buNone/>
            </a:pPr>
            <a:r>
              <a:rPr lang="en-CA" sz="1800" dirty="0" smtClean="0">
                <a:latin typeface="Myriad Pro" pitchFamily="34" charset="0"/>
              </a:rPr>
              <a:t>(</a:t>
            </a:r>
            <a:r>
              <a:rPr lang="en-CA" sz="1800" dirty="0" err="1" smtClean="0">
                <a:latin typeface="Myriad Pro" pitchFamily="34" charset="0"/>
              </a:rPr>
              <a:t>Dingwen</a:t>
            </a:r>
            <a:r>
              <a:rPr lang="en-CA" sz="1800" dirty="0" smtClean="0">
                <a:latin typeface="Myriad Pro" pitchFamily="34" charset="0"/>
              </a:rPr>
              <a:t> Xiao, Carleton </a:t>
            </a:r>
            <a:r>
              <a:rPr lang="en-CA" sz="1800" dirty="0">
                <a:latin typeface="Myriad Pro" pitchFamily="34" charset="0"/>
              </a:rPr>
              <a:t>University </a:t>
            </a:r>
            <a:r>
              <a:rPr lang="en-CA" sz="1800" dirty="0" smtClean="0">
                <a:latin typeface="Myriad Pro" pitchFamily="34" charset="0"/>
              </a:rPr>
              <a:t>graduate)</a:t>
            </a:r>
            <a:endParaRPr lang="en-CA" sz="1800" dirty="0">
              <a:latin typeface="Myriad Pro" pitchFamily="34" charset="0"/>
            </a:endParaRPr>
          </a:p>
          <a:p>
            <a:pPr marL="0" indent="0">
              <a:buNone/>
            </a:pPr>
            <a:endParaRPr lang="fr-CA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2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2750" y="692696"/>
            <a:ext cx="8731250" cy="864096"/>
          </a:xfrm>
        </p:spPr>
        <p:txBody>
          <a:bodyPr/>
          <a:lstStyle/>
          <a:p>
            <a:r>
              <a:rPr lang="en-CA" dirty="0">
                <a:latin typeface="Myriad Pro" pitchFamily="34" charset="0"/>
              </a:rPr>
              <a:t>OLBI’s Language Evaluation sector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772816"/>
            <a:ext cx="7772400" cy="1800200"/>
          </a:xfrm>
        </p:spPr>
        <p:txBody>
          <a:bodyPr/>
          <a:lstStyle/>
          <a:p>
            <a:pPr marL="0" indent="0">
              <a:buNone/>
            </a:pPr>
            <a:r>
              <a:rPr lang="en-CA" sz="1800" b="1" u="sng" dirty="0">
                <a:latin typeface="Myriad Pro" pitchFamily="34" charset="0"/>
              </a:rPr>
              <a:t>Test development</a:t>
            </a:r>
            <a:r>
              <a:rPr lang="en-CA" sz="1800" b="1" dirty="0">
                <a:latin typeface="Myriad Pro" pitchFamily="34" charset="0"/>
              </a:rPr>
              <a:t>: </a:t>
            </a:r>
            <a:endParaRPr lang="en-CA" sz="1800" b="1" dirty="0" smtClean="0">
              <a:latin typeface="Myriad Pro" pitchFamily="34" charset="0"/>
            </a:endParaRPr>
          </a:p>
          <a:p>
            <a:pPr marL="400050" lvl="1" indent="0">
              <a:buNone/>
            </a:pPr>
            <a:r>
              <a:rPr lang="en-CA" sz="1800" dirty="0" smtClean="0">
                <a:latin typeface="Myriad Pro" pitchFamily="34" charset="0"/>
              </a:rPr>
              <a:t>Online </a:t>
            </a:r>
            <a:r>
              <a:rPr lang="en-CA" sz="1800" dirty="0">
                <a:latin typeface="Myriad Pro" pitchFamily="34" charset="0"/>
              </a:rPr>
              <a:t>revised version of </a:t>
            </a:r>
            <a:r>
              <a:rPr lang="en-CA" sz="1800" dirty="0" smtClean="0">
                <a:latin typeface="Myriad Pro" pitchFamily="34" charset="0"/>
              </a:rPr>
              <a:t>U of Ottawa </a:t>
            </a:r>
            <a:r>
              <a:rPr lang="en-CA" sz="1800" dirty="0">
                <a:latin typeface="Myriad Pro" pitchFamily="34" charset="0"/>
              </a:rPr>
              <a:t>language admission tests (ESL, FLS</a:t>
            </a:r>
            <a:r>
              <a:rPr lang="en-CA" sz="1800" dirty="0" smtClean="0">
                <a:latin typeface="Myriad Pro" pitchFamily="34" charset="0"/>
              </a:rPr>
              <a:t>)</a:t>
            </a:r>
            <a:endParaRPr lang="en-CA" sz="1800" dirty="0">
              <a:latin typeface="Myriad Pro" pitchFamily="34" charset="0"/>
            </a:endParaRPr>
          </a:p>
          <a:p>
            <a:pPr marL="0" indent="0">
              <a:buNone/>
            </a:pPr>
            <a:endParaRPr lang="en-CA" sz="1800" b="1" u="sng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CA" sz="1800" b="1" u="sng" dirty="0" smtClean="0">
                <a:latin typeface="Myriad Pro" pitchFamily="34" charset="0"/>
              </a:rPr>
              <a:t>External </a:t>
            </a:r>
            <a:r>
              <a:rPr lang="en-CA" sz="1800" b="1" u="sng" dirty="0">
                <a:latin typeface="Myriad Pro" pitchFamily="34" charset="0"/>
              </a:rPr>
              <a:t>contract</a:t>
            </a:r>
            <a:r>
              <a:rPr lang="en-CA" sz="1800" b="1" dirty="0">
                <a:latin typeface="Myriad Pro" pitchFamily="34" charset="0"/>
              </a:rPr>
              <a:t>: </a:t>
            </a:r>
            <a:endParaRPr lang="en-CA" sz="1800" b="1" dirty="0" smtClean="0">
              <a:latin typeface="Myriad Pro" pitchFamily="34" charset="0"/>
            </a:endParaRPr>
          </a:p>
          <a:p>
            <a:pPr marL="400050" lvl="1" indent="0">
              <a:buNone/>
            </a:pPr>
            <a:r>
              <a:rPr lang="en-CA" sz="1800" dirty="0" smtClean="0">
                <a:latin typeface="Myriad Pro" pitchFamily="34" charset="0"/>
              </a:rPr>
              <a:t>Official </a:t>
            </a:r>
            <a:r>
              <a:rPr lang="en-CA" sz="1800" dirty="0">
                <a:latin typeface="Myriad Pro" pitchFamily="34" charset="0"/>
              </a:rPr>
              <a:t>test centre for the Test of English for International Communication (TOEIC) and the Test de </a:t>
            </a:r>
            <a:r>
              <a:rPr lang="en-CA" sz="1800" dirty="0" err="1">
                <a:latin typeface="Myriad Pro" pitchFamily="34" charset="0"/>
              </a:rPr>
              <a:t>français</a:t>
            </a:r>
            <a:r>
              <a:rPr lang="en-CA" sz="1800" dirty="0">
                <a:latin typeface="Myriad Pro" pitchFamily="34" charset="0"/>
              </a:rPr>
              <a:t> international (TFI</a:t>
            </a:r>
            <a:r>
              <a:rPr lang="en-CA" sz="1800" dirty="0" smtClean="0">
                <a:latin typeface="Myriad Pro" pitchFamily="34" charset="0"/>
              </a:rPr>
              <a:t>)</a:t>
            </a:r>
            <a:endParaRPr lang="en-CA" sz="1800" dirty="0">
              <a:latin typeface="Myriad Pro" pitchFamily="34" charset="0"/>
            </a:endParaRP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3388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uOttawa-powerpoint-template">
  <a:themeElements>
    <a:clrScheme name="Garn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arn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Garn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rne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uOttawa-powerpoint-template.pot</Template>
  <TotalTime>1564</TotalTime>
  <Words>882</Words>
  <Application>Microsoft Macintosh PowerPoint</Application>
  <PresentationFormat>Présentation à l'écran (4:3)</PresentationFormat>
  <Paragraphs>135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uOttawa-powerpoint-template</vt:lpstr>
      <vt:lpstr>Présentation PowerPoint</vt:lpstr>
      <vt:lpstr>CCERBAL biannual conference</vt:lpstr>
      <vt:lpstr>OLBI Research Forums</vt:lpstr>
      <vt:lpstr>OLBI Research Forums</vt:lpstr>
      <vt:lpstr>Language Assessment Research Group (LARG)</vt:lpstr>
      <vt:lpstr>Language Management Interdisciplinary   Research Group (LMIRG)</vt:lpstr>
      <vt:lpstr>Post Secondary Immersion Research Group (PSIRG)</vt:lpstr>
      <vt:lpstr>Interdisciplinary Research Group in Language and Technologies (IRGILT)</vt:lpstr>
      <vt:lpstr>OLBI’s Language Evaluation sector</vt:lpstr>
      <vt:lpstr>Partnership OLBI-ECML</vt:lpstr>
      <vt:lpstr>Partnership OLBI-ECML</vt:lpstr>
      <vt:lpstr>Forthcoming Events</vt:lpstr>
      <vt:lpstr>Forthcoming Publications</vt:lpstr>
    </vt:vector>
  </TitlesOfParts>
  <Company>University of Ottawa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France Surprenant-Kyte</dc:creator>
  <cp:lastModifiedBy>Hilaire Lemoine</cp:lastModifiedBy>
  <cp:revision>271</cp:revision>
  <cp:lastPrinted>2016-11-01T20:22:02Z</cp:lastPrinted>
  <dcterms:created xsi:type="dcterms:W3CDTF">2010-02-26T18:49:55Z</dcterms:created>
  <dcterms:modified xsi:type="dcterms:W3CDTF">2016-12-02T18:13:08Z</dcterms:modified>
</cp:coreProperties>
</file>