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70" r:id="rId3"/>
    <p:sldId id="273" r:id="rId4"/>
    <p:sldId id="268" r:id="rId5"/>
    <p:sldId id="262"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178" autoAdjust="0"/>
    <p:restoredTop sz="90042" autoAdjust="0"/>
  </p:normalViewPr>
  <p:slideViewPr>
    <p:cSldViewPr snapToGrid="0">
      <p:cViewPr varScale="1">
        <p:scale>
          <a:sx n="62" d="100"/>
          <a:sy n="62" d="100"/>
        </p:scale>
        <p:origin x="236" y="3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_rels/drawing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7BB49BF-EE40-A045-8B55-23D8E5013A4F}" type="doc">
      <dgm:prSet loTypeId="urn:microsoft.com/office/officeart/2005/8/layout/pyramid1" loCatId="" qsTypeId="urn:microsoft.com/office/officeart/2005/8/quickstyle/simple1" qsCatId="simple" csTypeId="urn:microsoft.com/office/officeart/2005/8/colors/accent1_2" csCatId="accent1" phldr="1"/>
      <dgm:spPr/>
      <dgm:t>
        <a:bodyPr/>
        <a:lstStyle/>
        <a:p>
          <a:endParaRPr lang="es-ES"/>
        </a:p>
      </dgm:t>
    </dgm:pt>
    <dgm:pt modelId="{B13DAD83-4BCD-CA43-ABF2-80CE36262F5B}">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fr-FR" sz="1800" b="0" i="0" u="none" strike="noStrike" cap="none" noProof="0" dirty="0">
              <a:solidFill>
                <a:srgbClr val="1F4E79"/>
              </a:solidFill>
              <a:latin typeface="+mn-lt"/>
              <a:ea typeface="Sniglet"/>
              <a:cs typeface="Sniglet"/>
              <a:sym typeface="Sniglet"/>
            </a:rPr>
            <a:t>Niveaux </a:t>
          </a:r>
          <a:r>
            <a:rPr lang="es-ES" sz="1800" b="0" i="0" u="none" strike="noStrike" cap="none" dirty="0">
              <a:solidFill>
                <a:srgbClr val="1F4E79"/>
              </a:solidFill>
              <a:latin typeface="+mn-lt"/>
              <a:ea typeface="Sniglet"/>
              <a:cs typeface="Sniglet"/>
              <a:sym typeface="Sniglet"/>
            </a:rPr>
            <a:t>C</a:t>
          </a:r>
          <a:r>
            <a:rPr lang="fr-FR" sz="1800" b="0" i="0" u="none" strike="noStrike" cap="none" noProof="0" dirty="0">
              <a:solidFill>
                <a:srgbClr val="1F4E79"/>
              </a:solidFill>
              <a:latin typeface="+mn-lt"/>
              <a:ea typeface="Sniglet"/>
              <a:cs typeface="Sniglet"/>
              <a:sym typeface="Sniglet"/>
            </a:rPr>
            <a:t> </a:t>
          </a:r>
          <a:r>
            <a:rPr lang="en-GB" sz="1800" b="0" i="0" u="none" strike="noStrike" cap="none" noProof="0" dirty="0">
              <a:solidFill>
                <a:srgbClr val="1F4E79"/>
              </a:solidFill>
              <a:latin typeface="+mn-lt"/>
              <a:ea typeface="Sniglet"/>
              <a:cs typeface="Sniglet"/>
              <a:sym typeface="Sniglet"/>
            </a:rPr>
            <a:t>:</a:t>
          </a:r>
          <a:r>
            <a:rPr lang="fr-FR" sz="1800" b="0" i="0" u="none" strike="noStrike" cap="none" noProof="0" dirty="0">
              <a:solidFill>
                <a:srgbClr val="1F4E79"/>
              </a:solidFill>
              <a:latin typeface="+mn-lt"/>
              <a:ea typeface="Sniglet"/>
              <a:cs typeface="Sniglet"/>
              <a:sym typeface="Sniglet"/>
            </a:rPr>
            <a:t> agir en fonction du contexte et s’adapter pour éviter les malentendus. Prendre en considération les différences socioculturelles et sociolinguistiques afin d’atténuer et d’éviter les malentendus et les incidents culturels.</a:t>
          </a:r>
        </a:p>
      </dgm:t>
    </dgm:pt>
    <dgm:pt modelId="{351FD6BB-AFA9-414C-AE59-039113837167}" type="parTrans" cxnId="{68318D1D-61C5-3F46-A7D2-761FE3658116}">
      <dgm:prSet/>
      <dgm:spPr/>
      <dgm:t>
        <a:bodyPr/>
        <a:lstStyle/>
        <a:p>
          <a:endParaRPr lang="es-ES"/>
        </a:p>
      </dgm:t>
    </dgm:pt>
    <dgm:pt modelId="{46F08ED8-2180-4741-9792-7668BE516BCA}" type="sibTrans" cxnId="{68318D1D-61C5-3F46-A7D2-761FE3658116}">
      <dgm:prSet/>
      <dgm:spPr/>
      <dgm:t>
        <a:bodyPr/>
        <a:lstStyle/>
        <a:p>
          <a:endParaRPr lang="es-ES"/>
        </a:p>
      </dgm:t>
    </dgm:pt>
    <dgm:pt modelId="{A2C58F71-343B-2B46-A192-12F4D3CA8AAE}">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fr-FR" sz="1800" b="0" i="0" u="none" strike="noStrike" cap="none" noProof="0" dirty="0">
              <a:solidFill>
                <a:srgbClr val="1F4E79"/>
              </a:solidFill>
              <a:latin typeface="+mn-lt"/>
              <a:ea typeface="Sniglet"/>
              <a:cs typeface="Sniglet"/>
              <a:sym typeface="Sniglet"/>
            </a:rPr>
            <a:t>Niveaux </a:t>
          </a:r>
          <a:r>
            <a:rPr lang="es-ES" sz="1800" b="0" i="0" u="none" strike="noStrike" cap="none" dirty="0">
              <a:solidFill>
                <a:srgbClr val="1F4E79"/>
              </a:solidFill>
              <a:latin typeface="+mn-lt"/>
              <a:ea typeface="Sniglet"/>
              <a:cs typeface="Sniglet"/>
              <a:sym typeface="Sniglet"/>
            </a:rPr>
            <a:t>B</a:t>
          </a:r>
          <a:r>
            <a:rPr lang="fr-FR" sz="1800" b="0" i="0" u="none" strike="noStrike" cap="none" noProof="0" dirty="0">
              <a:solidFill>
                <a:srgbClr val="1F4E79"/>
              </a:solidFill>
              <a:latin typeface="+mn-lt"/>
              <a:ea typeface="Sniglet"/>
              <a:cs typeface="Sniglet"/>
              <a:sym typeface="Sniglet"/>
            </a:rPr>
            <a:t> : présenter les gens et montrer de l’intérêt. Comprendre les différents points de vue et faire preuve de sensibilité et de souplesse, en facilitant la clarification lorsque cela est nécessaire pour résoudre un malentendu</a:t>
          </a:r>
          <a:r>
            <a:rPr lang="es-ES" sz="1800" b="0" i="0" u="none" strike="noStrike" cap="none" dirty="0">
              <a:solidFill>
                <a:srgbClr val="1F4E79"/>
              </a:solidFill>
              <a:latin typeface="+mn-lt"/>
              <a:ea typeface="Sniglet"/>
              <a:cs typeface="Sniglet"/>
              <a:sym typeface="Sniglet"/>
            </a:rPr>
            <a:t>.</a:t>
          </a:r>
          <a:endParaRPr lang="fr-FR" sz="1800" b="0" i="0" u="none" strike="noStrike" cap="none" noProof="0" dirty="0">
            <a:blipFill>
              <a:blip xmlns:r="http://schemas.openxmlformats.org/officeDocument/2006/relationships" r:embed="rId2"/>
              <a:tile tx="0" ty="0" sx="100000" sy="100000" flip="none" algn="tl"/>
            </a:blipFill>
            <a:latin typeface="+mn-lt"/>
            <a:ea typeface="Sniglet"/>
            <a:cs typeface="Sniglet"/>
            <a:sym typeface="Sniglet"/>
          </a:endParaRPr>
        </a:p>
      </dgm:t>
    </dgm:pt>
    <dgm:pt modelId="{662CA668-8479-3C47-B9E6-6BF5F8C26AA3}" type="parTrans" cxnId="{CB14651D-8983-4542-B2B3-A7500A34E33C}">
      <dgm:prSet/>
      <dgm:spPr/>
      <dgm:t>
        <a:bodyPr/>
        <a:lstStyle/>
        <a:p>
          <a:endParaRPr lang="es-ES"/>
        </a:p>
      </dgm:t>
    </dgm:pt>
    <dgm:pt modelId="{13843D86-2039-0C4B-90B9-66C6EAA8A331}" type="sibTrans" cxnId="{CB14651D-8983-4542-B2B3-A7500A34E33C}">
      <dgm:prSet/>
      <dgm:spPr/>
      <dgm:t>
        <a:bodyPr/>
        <a:lstStyle/>
        <a:p>
          <a:endParaRPr lang="es-ES"/>
        </a:p>
      </dgm:t>
    </dgm:pt>
    <dgm:pt modelId="{B58BCC18-1651-DB4D-A385-49FA950E1886}">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fr-FR" sz="1800" b="0" i="0" u="none" strike="noStrike" cap="none" noProof="0" dirty="0">
              <a:solidFill>
                <a:srgbClr val="1F4E79"/>
              </a:solidFill>
              <a:latin typeface="+mn-lt"/>
              <a:ea typeface="Sniglet"/>
              <a:cs typeface="Sniglet"/>
              <a:sym typeface="Sniglet"/>
            </a:rPr>
            <a:t>Niveaux A </a:t>
          </a:r>
          <a:r>
            <a:rPr lang="en-GB" sz="1800" b="0" i="0" u="none" strike="noStrike" cap="none" noProof="0" dirty="0">
              <a:solidFill>
                <a:srgbClr val="1F4E79"/>
              </a:solidFill>
              <a:latin typeface="+mn-lt"/>
              <a:ea typeface="Sniglet"/>
              <a:cs typeface="Sniglet"/>
              <a:sym typeface="Sniglet"/>
            </a:rPr>
            <a:t>:</a:t>
          </a:r>
          <a:r>
            <a:rPr lang="fr-FR" sz="1800" b="0" i="0" u="none" strike="noStrike" cap="none" noProof="0" dirty="0">
              <a:solidFill>
                <a:srgbClr val="1F4E79"/>
              </a:solidFill>
              <a:latin typeface="+mn-lt"/>
              <a:ea typeface="Sniglet"/>
              <a:cs typeface="Sniglet"/>
              <a:sym typeface="Sniglet"/>
            </a:rPr>
            <a:t> capacité à contribuer aux échanges interculturels en faisant preuve d’une attitude positive en utilisant le langage verbal et non verbal.</a:t>
          </a:r>
        </a:p>
      </dgm:t>
    </dgm:pt>
    <dgm:pt modelId="{8AD7E81B-29A0-B249-8A27-B90D77EC4CD5}" type="parTrans" cxnId="{38169A40-DC53-0140-940F-10961EFBBBD3}">
      <dgm:prSet/>
      <dgm:spPr/>
      <dgm:t>
        <a:bodyPr/>
        <a:lstStyle/>
        <a:p>
          <a:endParaRPr lang="es-ES"/>
        </a:p>
      </dgm:t>
    </dgm:pt>
    <dgm:pt modelId="{D2D0EB76-D406-A949-AF1A-C27E0F6593A3}" type="sibTrans" cxnId="{38169A40-DC53-0140-940F-10961EFBBBD3}">
      <dgm:prSet/>
      <dgm:spPr/>
      <dgm:t>
        <a:bodyPr/>
        <a:lstStyle/>
        <a:p>
          <a:endParaRPr lang="es-ES"/>
        </a:p>
      </dgm:t>
    </dgm:pt>
    <dgm:pt modelId="{11BDF337-2F6E-3748-A902-75D826115F6C}" type="pres">
      <dgm:prSet presAssocID="{57BB49BF-EE40-A045-8B55-23D8E5013A4F}" presName="Name0" presStyleCnt="0">
        <dgm:presLayoutVars>
          <dgm:dir/>
          <dgm:animLvl val="lvl"/>
          <dgm:resizeHandles val="exact"/>
        </dgm:presLayoutVars>
      </dgm:prSet>
      <dgm:spPr/>
    </dgm:pt>
    <dgm:pt modelId="{2D8DC75E-F79D-8A41-9A5D-E3780ACEE35F}" type="pres">
      <dgm:prSet presAssocID="{B13DAD83-4BCD-CA43-ABF2-80CE36262F5B}" presName="Name8" presStyleCnt="0"/>
      <dgm:spPr/>
    </dgm:pt>
    <dgm:pt modelId="{8A452455-4C09-3848-8893-1AB1E84A72FF}" type="pres">
      <dgm:prSet presAssocID="{B13DAD83-4BCD-CA43-ABF2-80CE36262F5B}" presName="level" presStyleLbl="node1" presStyleIdx="0" presStyleCnt="3" custScaleX="105226" custLinFactNeighborY="974">
        <dgm:presLayoutVars>
          <dgm:chMax val="1"/>
          <dgm:bulletEnabled val="1"/>
        </dgm:presLayoutVars>
      </dgm:prSet>
      <dgm:spPr/>
    </dgm:pt>
    <dgm:pt modelId="{ADD83052-03AC-5C45-A813-48CBA3BD42F9}" type="pres">
      <dgm:prSet presAssocID="{B13DAD83-4BCD-CA43-ABF2-80CE36262F5B}" presName="levelTx" presStyleLbl="revTx" presStyleIdx="0" presStyleCnt="0">
        <dgm:presLayoutVars>
          <dgm:chMax val="1"/>
          <dgm:bulletEnabled val="1"/>
        </dgm:presLayoutVars>
      </dgm:prSet>
      <dgm:spPr/>
    </dgm:pt>
    <dgm:pt modelId="{5C5AC222-92DB-B447-BA65-D86C1EB6FCEC}" type="pres">
      <dgm:prSet presAssocID="{A2C58F71-343B-2B46-A192-12F4D3CA8AAE}" presName="Name8" presStyleCnt="0"/>
      <dgm:spPr/>
    </dgm:pt>
    <dgm:pt modelId="{441AFA6C-B762-4E43-81C3-83BD0014B9AF}" type="pres">
      <dgm:prSet presAssocID="{A2C58F71-343B-2B46-A192-12F4D3CA8AAE}" presName="level" presStyleLbl="node1" presStyleIdx="1" presStyleCnt="3" custScaleX="102203" custScaleY="89724">
        <dgm:presLayoutVars>
          <dgm:chMax val="1"/>
          <dgm:bulletEnabled val="1"/>
        </dgm:presLayoutVars>
      </dgm:prSet>
      <dgm:spPr/>
    </dgm:pt>
    <dgm:pt modelId="{E2A280CE-DCEC-7944-96D5-C3A356C1B30B}" type="pres">
      <dgm:prSet presAssocID="{A2C58F71-343B-2B46-A192-12F4D3CA8AAE}" presName="levelTx" presStyleLbl="revTx" presStyleIdx="0" presStyleCnt="0">
        <dgm:presLayoutVars>
          <dgm:chMax val="1"/>
          <dgm:bulletEnabled val="1"/>
        </dgm:presLayoutVars>
      </dgm:prSet>
      <dgm:spPr/>
    </dgm:pt>
    <dgm:pt modelId="{A86D30AD-1E32-BE4D-BA28-B40993A59427}" type="pres">
      <dgm:prSet presAssocID="{B58BCC18-1651-DB4D-A385-49FA950E1886}" presName="Name8" presStyleCnt="0"/>
      <dgm:spPr/>
    </dgm:pt>
    <dgm:pt modelId="{3B8DE887-1023-2544-ACC8-754F123B6403}" type="pres">
      <dgm:prSet presAssocID="{B58BCC18-1651-DB4D-A385-49FA950E1886}" presName="level" presStyleLbl="node1" presStyleIdx="2" presStyleCnt="3" custScaleX="99849" custLinFactNeighborX="21167" custLinFactNeighborY="-1266">
        <dgm:presLayoutVars>
          <dgm:chMax val="1"/>
          <dgm:bulletEnabled val="1"/>
        </dgm:presLayoutVars>
      </dgm:prSet>
      <dgm:spPr/>
    </dgm:pt>
    <dgm:pt modelId="{8BACF727-450E-C647-B16D-7A1C5F555EB7}" type="pres">
      <dgm:prSet presAssocID="{B58BCC18-1651-DB4D-A385-49FA950E1886}" presName="levelTx" presStyleLbl="revTx" presStyleIdx="0" presStyleCnt="0">
        <dgm:presLayoutVars>
          <dgm:chMax val="1"/>
          <dgm:bulletEnabled val="1"/>
        </dgm:presLayoutVars>
      </dgm:prSet>
      <dgm:spPr/>
    </dgm:pt>
  </dgm:ptLst>
  <dgm:cxnLst>
    <dgm:cxn modelId="{72ABEF06-29B6-2243-BFF6-C1D74EAF83E4}" type="presOf" srcId="{B58BCC18-1651-DB4D-A385-49FA950E1886}" destId="{3B8DE887-1023-2544-ACC8-754F123B6403}" srcOrd="0" destOrd="0" presId="urn:microsoft.com/office/officeart/2005/8/layout/pyramid1"/>
    <dgm:cxn modelId="{1E568814-0E48-5B45-B607-AACE6FD224AF}" type="presOf" srcId="{B13DAD83-4BCD-CA43-ABF2-80CE36262F5B}" destId="{ADD83052-03AC-5C45-A813-48CBA3BD42F9}" srcOrd="1" destOrd="0" presId="urn:microsoft.com/office/officeart/2005/8/layout/pyramid1"/>
    <dgm:cxn modelId="{CB14651D-8983-4542-B2B3-A7500A34E33C}" srcId="{57BB49BF-EE40-A045-8B55-23D8E5013A4F}" destId="{A2C58F71-343B-2B46-A192-12F4D3CA8AAE}" srcOrd="1" destOrd="0" parTransId="{662CA668-8479-3C47-B9E6-6BF5F8C26AA3}" sibTransId="{13843D86-2039-0C4B-90B9-66C6EAA8A331}"/>
    <dgm:cxn modelId="{68318D1D-61C5-3F46-A7D2-761FE3658116}" srcId="{57BB49BF-EE40-A045-8B55-23D8E5013A4F}" destId="{B13DAD83-4BCD-CA43-ABF2-80CE36262F5B}" srcOrd="0" destOrd="0" parTransId="{351FD6BB-AFA9-414C-AE59-039113837167}" sibTransId="{46F08ED8-2180-4741-9792-7668BE516BCA}"/>
    <dgm:cxn modelId="{38169A40-DC53-0140-940F-10961EFBBBD3}" srcId="{57BB49BF-EE40-A045-8B55-23D8E5013A4F}" destId="{B58BCC18-1651-DB4D-A385-49FA950E1886}" srcOrd="2" destOrd="0" parTransId="{8AD7E81B-29A0-B249-8A27-B90D77EC4CD5}" sibTransId="{D2D0EB76-D406-A949-AF1A-C27E0F6593A3}"/>
    <dgm:cxn modelId="{8F83AA5D-3432-6345-9B43-20FAFB195390}" type="presOf" srcId="{B13DAD83-4BCD-CA43-ABF2-80CE36262F5B}" destId="{8A452455-4C09-3848-8893-1AB1E84A72FF}" srcOrd="0" destOrd="0" presId="urn:microsoft.com/office/officeart/2005/8/layout/pyramid1"/>
    <dgm:cxn modelId="{F7298160-AA7D-874E-A729-4F77267CE4ED}" type="presOf" srcId="{B58BCC18-1651-DB4D-A385-49FA950E1886}" destId="{8BACF727-450E-C647-B16D-7A1C5F555EB7}" srcOrd="1" destOrd="0" presId="urn:microsoft.com/office/officeart/2005/8/layout/pyramid1"/>
    <dgm:cxn modelId="{E7847789-DB9C-C94E-AE74-ECB5C6D3CBA7}" type="presOf" srcId="{57BB49BF-EE40-A045-8B55-23D8E5013A4F}" destId="{11BDF337-2F6E-3748-A902-75D826115F6C}" srcOrd="0" destOrd="0" presId="urn:microsoft.com/office/officeart/2005/8/layout/pyramid1"/>
    <dgm:cxn modelId="{0F7526A0-A959-5344-9F94-BEC81B1A28C5}" type="presOf" srcId="{A2C58F71-343B-2B46-A192-12F4D3CA8AAE}" destId="{E2A280CE-DCEC-7944-96D5-C3A356C1B30B}" srcOrd="1" destOrd="0" presId="urn:microsoft.com/office/officeart/2005/8/layout/pyramid1"/>
    <dgm:cxn modelId="{C7AA07CB-4C61-7F42-8C5E-9A5DDD7EBC35}" type="presOf" srcId="{A2C58F71-343B-2B46-A192-12F4D3CA8AAE}" destId="{441AFA6C-B762-4E43-81C3-83BD0014B9AF}" srcOrd="0" destOrd="0" presId="urn:microsoft.com/office/officeart/2005/8/layout/pyramid1"/>
    <dgm:cxn modelId="{C4CF4064-BB99-674D-90B6-4837B759E936}" type="presParOf" srcId="{11BDF337-2F6E-3748-A902-75D826115F6C}" destId="{2D8DC75E-F79D-8A41-9A5D-E3780ACEE35F}" srcOrd="0" destOrd="0" presId="urn:microsoft.com/office/officeart/2005/8/layout/pyramid1"/>
    <dgm:cxn modelId="{88C0C723-3E6B-3848-A157-DDEF27B637CC}" type="presParOf" srcId="{2D8DC75E-F79D-8A41-9A5D-E3780ACEE35F}" destId="{8A452455-4C09-3848-8893-1AB1E84A72FF}" srcOrd="0" destOrd="0" presId="urn:microsoft.com/office/officeart/2005/8/layout/pyramid1"/>
    <dgm:cxn modelId="{532ADED1-6912-6541-878F-3092E3A96400}" type="presParOf" srcId="{2D8DC75E-F79D-8A41-9A5D-E3780ACEE35F}" destId="{ADD83052-03AC-5C45-A813-48CBA3BD42F9}" srcOrd="1" destOrd="0" presId="urn:microsoft.com/office/officeart/2005/8/layout/pyramid1"/>
    <dgm:cxn modelId="{0DC99091-0683-4E40-9544-301182B558DA}" type="presParOf" srcId="{11BDF337-2F6E-3748-A902-75D826115F6C}" destId="{5C5AC222-92DB-B447-BA65-D86C1EB6FCEC}" srcOrd="1" destOrd="0" presId="urn:microsoft.com/office/officeart/2005/8/layout/pyramid1"/>
    <dgm:cxn modelId="{4C73DF34-28EF-7C41-AA85-921849EAAF72}" type="presParOf" srcId="{5C5AC222-92DB-B447-BA65-D86C1EB6FCEC}" destId="{441AFA6C-B762-4E43-81C3-83BD0014B9AF}" srcOrd="0" destOrd="0" presId="urn:microsoft.com/office/officeart/2005/8/layout/pyramid1"/>
    <dgm:cxn modelId="{827FC321-1951-D14F-9A14-B647A00BDA43}" type="presParOf" srcId="{5C5AC222-92DB-B447-BA65-D86C1EB6FCEC}" destId="{E2A280CE-DCEC-7944-96D5-C3A356C1B30B}" srcOrd="1" destOrd="0" presId="urn:microsoft.com/office/officeart/2005/8/layout/pyramid1"/>
    <dgm:cxn modelId="{C43B1245-925F-DC44-A229-DF1AED611A94}" type="presParOf" srcId="{11BDF337-2F6E-3748-A902-75D826115F6C}" destId="{A86D30AD-1E32-BE4D-BA28-B40993A59427}" srcOrd="2" destOrd="0" presId="urn:microsoft.com/office/officeart/2005/8/layout/pyramid1"/>
    <dgm:cxn modelId="{EC1665BA-6D8C-7C48-A112-5469D2FECE99}" type="presParOf" srcId="{A86D30AD-1E32-BE4D-BA28-B40993A59427}" destId="{3B8DE887-1023-2544-ACC8-754F123B6403}" srcOrd="0" destOrd="0" presId="urn:microsoft.com/office/officeart/2005/8/layout/pyramid1"/>
    <dgm:cxn modelId="{D8234ACC-3EA7-A94A-8DD1-F5E86FA34104}" type="presParOf" srcId="{A86D30AD-1E32-BE4D-BA28-B40993A59427}" destId="{8BACF727-450E-C647-B16D-7A1C5F555EB7}" srcOrd="1" destOrd="0" presId="urn:microsoft.com/office/officeart/2005/8/layout/pyramid1"/>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52455-4C09-3848-8893-1AB1E84A72FF}">
      <dsp:nvSpPr>
        <dsp:cNvPr id="0" name=""/>
        <dsp:cNvSpPr/>
      </dsp:nvSpPr>
      <dsp:spPr>
        <a:xfrm>
          <a:off x="3773206" y="18216"/>
          <a:ext cx="4303997" cy="1870285"/>
        </a:xfrm>
        <a:prstGeom prst="trapezoid">
          <a:avLst>
            <a:gd name="adj" fmla="val 109348"/>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0" i="0" u="none" strike="noStrike" kern="1200" cap="none" noProof="0" dirty="0">
              <a:solidFill>
                <a:srgbClr val="1F4E79"/>
              </a:solidFill>
              <a:latin typeface="+mn-lt"/>
              <a:ea typeface="Sniglet"/>
              <a:cs typeface="Sniglet"/>
              <a:sym typeface="Sniglet"/>
            </a:rPr>
            <a:t>Niveaux </a:t>
          </a:r>
          <a:r>
            <a:rPr lang="es-ES" sz="1800" b="0" i="0" u="none" strike="noStrike" kern="1200" cap="none" dirty="0">
              <a:solidFill>
                <a:srgbClr val="1F4E79"/>
              </a:solidFill>
              <a:latin typeface="+mn-lt"/>
              <a:ea typeface="Sniglet"/>
              <a:cs typeface="Sniglet"/>
              <a:sym typeface="Sniglet"/>
            </a:rPr>
            <a:t>C</a:t>
          </a:r>
          <a:r>
            <a:rPr lang="fr-FR" sz="1800" b="0" i="0" u="none" strike="noStrike" kern="1200" cap="none" noProof="0" dirty="0">
              <a:solidFill>
                <a:srgbClr val="1F4E79"/>
              </a:solidFill>
              <a:latin typeface="+mn-lt"/>
              <a:ea typeface="Sniglet"/>
              <a:cs typeface="Sniglet"/>
              <a:sym typeface="Sniglet"/>
            </a:rPr>
            <a:t> </a:t>
          </a:r>
          <a:r>
            <a:rPr lang="en-GB" sz="1800" b="0" i="0" u="none" strike="noStrike" kern="1200" cap="none" noProof="0" dirty="0">
              <a:solidFill>
                <a:srgbClr val="1F4E79"/>
              </a:solidFill>
              <a:latin typeface="+mn-lt"/>
              <a:ea typeface="Sniglet"/>
              <a:cs typeface="Sniglet"/>
              <a:sym typeface="Sniglet"/>
            </a:rPr>
            <a:t>:</a:t>
          </a:r>
          <a:r>
            <a:rPr lang="fr-FR" sz="1800" b="0" i="0" u="none" strike="noStrike" kern="1200" cap="none" noProof="0" dirty="0">
              <a:solidFill>
                <a:srgbClr val="1F4E79"/>
              </a:solidFill>
              <a:latin typeface="+mn-lt"/>
              <a:ea typeface="Sniglet"/>
              <a:cs typeface="Sniglet"/>
              <a:sym typeface="Sniglet"/>
            </a:rPr>
            <a:t> agir en fonction du contexte et s’adapter pour éviter les malentendus. Prendre en considération les différences socioculturelles et sociolinguistiques afin d’atténuer et d’éviter les malentendus et les incidents culturels.</a:t>
          </a:r>
        </a:p>
      </dsp:txBody>
      <dsp:txXfrm>
        <a:off x="3773206" y="18216"/>
        <a:ext cx="4303997" cy="1870285"/>
      </dsp:txXfrm>
    </dsp:sp>
    <dsp:sp modelId="{441AFA6C-B762-4E43-81C3-83BD0014B9AF}">
      <dsp:nvSpPr>
        <dsp:cNvPr id="0" name=""/>
        <dsp:cNvSpPr/>
      </dsp:nvSpPr>
      <dsp:spPr>
        <a:xfrm>
          <a:off x="1959642" y="1870285"/>
          <a:ext cx="7931125" cy="1678095"/>
        </a:xfrm>
        <a:prstGeom prst="trapezoid">
          <a:avLst>
            <a:gd name="adj" fmla="val 109348"/>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0" i="0" u="none" strike="noStrike" kern="1200" cap="none" noProof="0" dirty="0">
              <a:solidFill>
                <a:srgbClr val="1F4E79"/>
              </a:solidFill>
              <a:latin typeface="+mn-lt"/>
              <a:ea typeface="Sniglet"/>
              <a:cs typeface="Sniglet"/>
              <a:sym typeface="Sniglet"/>
            </a:rPr>
            <a:t>Niveaux </a:t>
          </a:r>
          <a:r>
            <a:rPr lang="es-ES" sz="1800" b="0" i="0" u="none" strike="noStrike" kern="1200" cap="none" dirty="0">
              <a:solidFill>
                <a:srgbClr val="1F4E79"/>
              </a:solidFill>
              <a:latin typeface="+mn-lt"/>
              <a:ea typeface="Sniglet"/>
              <a:cs typeface="Sniglet"/>
              <a:sym typeface="Sniglet"/>
            </a:rPr>
            <a:t>B</a:t>
          </a:r>
          <a:r>
            <a:rPr lang="fr-FR" sz="1800" b="0" i="0" u="none" strike="noStrike" kern="1200" cap="none" noProof="0" dirty="0">
              <a:solidFill>
                <a:srgbClr val="1F4E79"/>
              </a:solidFill>
              <a:latin typeface="+mn-lt"/>
              <a:ea typeface="Sniglet"/>
              <a:cs typeface="Sniglet"/>
              <a:sym typeface="Sniglet"/>
            </a:rPr>
            <a:t> : présenter les gens et montrer de l’intérêt. Comprendre les différents points de vue et faire preuve de sensibilité et de souplesse, en facilitant la clarification lorsque cela est nécessaire pour résoudre un malentendu</a:t>
          </a:r>
          <a:r>
            <a:rPr lang="es-ES" sz="1800" b="0" i="0" u="none" strike="noStrike" kern="1200" cap="none" dirty="0">
              <a:solidFill>
                <a:srgbClr val="1F4E79"/>
              </a:solidFill>
              <a:latin typeface="+mn-lt"/>
              <a:ea typeface="Sniglet"/>
              <a:cs typeface="Sniglet"/>
              <a:sym typeface="Sniglet"/>
            </a:rPr>
            <a:t>.</a:t>
          </a:r>
          <a:endParaRPr lang="fr-FR" sz="1800" b="0" i="0" u="none" strike="noStrike" kern="1200" cap="none" noProof="0" dirty="0">
            <a:blipFill>
              <a:blip xmlns:r="http://schemas.openxmlformats.org/officeDocument/2006/relationships" r:embed="rId2"/>
              <a:tile tx="0" ty="0" sx="100000" sy="100000" flip="none" algn="tl"/>
            </a:blipFill>
            <a:latin typeface="+mn-lt"/>
            <a:ea typeface="Sniglet"/>
            <a:cs typeface="Sniglet"/>
            <a:sym typeface="Sniglet"/>
          </a:endParaRPr>
        </a:p>
      </dsp:txBody>
      <dsp:txXfrm>
        <a:off x="3347589" y="1870285"/>
        <a:ext cx="5155231" cy="1678095"/>
      </dsp:txXfrm>
    </dsp:sp>
    <dsp:sp modelId="{3B8DE887-1023-2544-ACC8-754F123B6403}">
      <dsp:nvSpPr>
        <dsp:cNvPr id="0" name=""/>
        <dsp:cNvSpPr/>
      </dsp:nvSpPr>
      <dsp:spPr>
        <a:xfrm>
          <a:off x="17894" y="3524703"/>
          <a:ext cx="11832515" cy="1870285"/>
        </a:xfrm>
        <a:prstGeom prst="trapezoid">
          <a:avLst>
            <a:gd name="adj" fmla="val 109348"/>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0" i="0" u="none" strike="noStrike" kern="1200" cap="none" noProof="0" dirty="0">
              <a:solidFill>
                <a:srgbClr val="1F4E79"/>
              </a:solidFill>
              <a:latin typeface="+mn-lt"/>
              <a:ea typeface="Sniglet"/>
              <a:cs typeface="Sniglet"/>
              <a:sym typeface="Sniglet"/>
            </a:rPr>
            <a:t>Niveaux A </a:t>
          </a:r>
          <a:r>
            <a:rPr lang="en-GB" sz="1800" b="0" i="0" u="none" strike="noStrike" kern="1200" cap="none" noProof="0" dirty="0">
              <a:solidFill>
                <a:srgbClr val="1F4E79"/>
              </a:solidFill>
              <a:latin typeface="+mn-lt"/>
              <a:ea typeface="Sniglet"/>
              <a:cs typeface="Sniglet"/>
              <a:sym typeface="Sniglet"/>
            </a:rPr>
            <a:t>:</a:t>
          </a:r>
          <a:r>
            <a:rPr lang="fr-FR" sz="1800" b="0" i="0" u="none" strike="noStrike" kern="1200" cap="none" noProof="0" dirty="0">
              <a:solidFill>
                <a:srgbClr val="1F4E79"/>
              </a:solidFill>
              <a:latin typeface="+mn-lt"/>
              <a:ea typeface="Sniglet"/>
              <a:cs typeface="Sniglet"/>
              <a:sym typeface="Sniglet"/>
            </a:rPr>
            <a:t> capacité à contribuer aux échanges interculturels en faisant preuve d’une attitude positive en utilisant le langage verbal et non verbal.</a:t>
          </a:r>
        </a:p>
      </dsp:txBody>
      <dsp:txXfrm>
        <a:off x="2088584" y="3524703"/>
        <a:ext cx="7691135" cy="187028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07/02/2025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07.02.2025</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Cliquez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dirty="0"/>
          </a:p>
        </p:txBody>
      </p:sp>
    </p:spTree>
    <p:extLst>
      <p:ext uri="{BB962C8B-B14F-4D97-AF65-F5344CB8AC3E}">
        <p14:creationId xmlns:p14="http://schemas.microsoft.com/office/powerpoint/2010/main" val="343268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2</a:t>
            </a:fld>
            <a:endParaRPr lang="de-AT"/>
          </a:p>
        </p:txBody>
      </p:sp>
    </p:spTree>
    <p:extLst>
      <p:ext uri="{BB962C8B-B14F-4D97-AF65-F5344CB8AC3E}">
        <p14:creationId xmlns:p14="http://schemas.microsoft.com/office/powerpoint/2010/main" val="412445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3</a:t>
            </a:fld>
            <a:endParaRPr lang="de-AT"/>
          </a:p>
        </p:txBody>
      </p:sp>
    </p:spTree>
    <p:extLst>
      <p:ext uri="{BB962C8B-B14F-4D97-AF65-F5344CB8AC3E}">
        <p14:creationId xmlns:p14="http://schemas.microsoft.com/office/powerpoint/2010/main" val="4189489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4</a:t>
            </a:fld>
            <a:endParaRPr lang="de-AT"/>
          </a:p>
        </p:txBody>
      </p:sp>
    </p:spTree>
    <p:extLst>
      <p:ext uri="{BB962C8B-B14F-4D97-AF65-F5344CB8AC3E}">
        <p14:creationId xmlns:p14="http://schemas.microsoft.com/office/powerpoint/2010/main" val="3098810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5</a:t>
            </a:fld>
            <a:endParaRPr lang="de-AT"/>
          </a:p>
        </p:txBody>
      </p:sp>
    </p:spTree>
    <p:extLst>
      <p:ext uri="{BB962C8B-B14F-4D97-AF65-F5344CB8AC3E}">
        <p14:creationId xmlns:p14="http://schemas.microsoft.com/office/powerpoint/2010/main" val="1054336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hyperlink" Target="http://www.ecml.at/companionvolumetoolbox"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s://creativecommons.org/licenses/by-nc-sa/4.0/deed.fr" TargetMode="External"/><Relationship Id="rId5" Type="http://schemas.openxmlformats.org/officeDocument/2006/relationships/image" Target="../media/image2.gif"/><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Cliquez pour modifier le style du titre principal</a:t>
            </a:r>
            <a:endParaRPr lang="de-AT" dirty="0"/>
          </a:p>
        </p:txBody>
      </p:sp>
      <p:sp>
        <p:nvSpPr>
          <p:cNvPr id="3" name="Text Placeholder 2"/>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Cliquez pour modifier les styles de texte du Master</a:t>
            </a:r>
          </a:p>
          <a:p>
            <a:pPr lvl="1"/>
            <a:r>
              <a:rPr lang="en-US" dirty="0"/>
              <a:t>Deuxième niveau</a:t>
            </a:r>
          </a:p>
          <a:p>
            <a:pPr lvl="2"/>
            <a:r>
              <a:rPr lang="en-US" dirty="0"/>
              <a:t>Troisième niveau</a:t>
            </a:r>
          </a:p>
          <a:p>
            <a:pPr lvl="3"/>
            <a:r>
              <a:rPr lang="en-US" dirty="0"/>
              <a:t>Quatrième niveau</a:t>
            </a:r>
          </a:p>
          <a:p>
            <a:pPr lvl="4"/>
            <a:r>
              <a:rPr lang="en-US" dirty="0"/>
              <a:t>Cinquième niveau</a:t>
            </a:r>
            <a:endParaRPr lang="de-AT" dirty="0"/>
          </a:p>
        </p:txBody>
      </p:sp>
      <p:pic>
        <p:nvPicPr>
          <p:cNvPr id="8" name="Picture 5">
            <a:extLst>
              <a:ext uri="{FF2B5EF4-FFF2-40B4-BE49-F238E27FC236}">
                <a16:creationId xmlns:a16="http://schemas.microsoft.com/office/drawing/2014/main" id="{7D4206E9-A8BD-4894-BA82-B15317B1C68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pic>
        <p:nvPicPr>
          <p:cNvPr id="12" name="Grafik 10">
            <a:extLst>
              <a:ext uri="{FF2B5EF4-FFF2-40B4-BE49-F238E27FC236}">
                <a16:creationId xmlns:a16="http://schemas.microsoft.com/office/drawing/2014/main" id="{594A4A8F-6DC0-4DBC-B41A-A5DC66E29FB9}"/>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13" name="Rectangle 3">
            <a:extLst>
              <a:ext uri="{FF2B5EF4-FFF2-40B4-BE49-F238E27FC236}">
                <a16:creationId xmlns:a16="http://schemas.microsoft.com/office/drawing/2014/main" id="{F91B6631-F771-4231-8291-A1D1F2A1E723}"/>
              </a:ext>
            </a:extLst>
          </p:cNvPr>
          <p:cNvSpPr>
            <a:spLocks noChangeArrowheads="1"/>
          </p:cNvSpPr>
          <p:nvPr userDrawn="1"/>
        </p:nvSpPr>
        <p:spPr bwMode="auto">
          <a:xfrm>
            <a:off x="1517569" y="6057982"/>
            <a:ext cx="6261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464646"/>
                </a:solidFill>
                <a:effectLst/>
                <a:uLnTx/>
                <a:uFillTx/>
                <a:latin typeface="Calibri" panose="020F0502020204030204" pitchFamily="34" charset="0"/>
                <a:ea typeface="Arial" panose="020B0604020202020204" pitchFamily="34" charset="0"/>
                <a:cs typeface="Calibri" panose="020F0502020204030204" pitchFamily="34" charset="0"/>
              </a:rPr>
              <a:t>© 2023.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Cette œuvre est soumise à la licence internationale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6"/>
              </a:rPr>
              <a:t>Attribution – Pas d’Utilisation Commerciale – Partage dans les Mêmes Conditions 4.0 International Creative Commons CC BY-NC-SA 4.0).</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Attribution : Activité originale provenant de</a:t>
            </a:r>
            <a:endParaRPr kumimoji="0" lang="de-DE"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Fischer Johann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et al.</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Boîte à outils pour la mise en œuvre du Volume complémentaire du CECR</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Conseil de l'Europe (Centre européen pour les langues vivantes), 2023,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7"/>
              </a:rPr>
              <a:t>www.ecml.at/companionvolumetoolbox</a:t>
            </a:r>
            <a:r>
              <a:rPr kumimoji="0" lang="en-GB" altLang="en-US" sz="900" b="0" i="0" u="none" strike="noStrike" kern="1200" cap="none" spc="0" normalizeH="0" baseline="0" noProof="0" dirty="0">
                <a:ln>
                  <a:noFill/>
                </a:ln>
                <a:solidFill>
                  <a:prstClr val="black"/>
                </a:solidFill>
                <a:effectLst/>
                <a:uLnTx/>
                <a:uFillTx/>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4.xml"/><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hyperlink" Target="https://ecspm.org/wp-content/uploads/2019/04/Piccardo-Reading-20190321.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google.com/url?sa=t&amp;rct=j&amp;q=&amp;esrc=s&amp;source=web&amp;cd=&amp;ved=2ahUKEwjKm-fJy4jyAhXNQkEAHfr1A2oQFjAAegQICRAD&amp;url=https%3A%2F%2Fecspm.org%2Fwp-content%2Fuploads%2F2019%2F04%2FPiccardo-Reading-20190321.pdf&amp;usg=AOvVaw3TqJ-tyfkKSknRLb3HMeG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429000"/>
            <a:ext cx="9144000" cy="1977676"/>
          </a:xfrm>
        </p:spPr>
        <p:txBody>
          <a:bodyPr>
            <a:normAutofit fontScale="90000"/>
          </a:bodyPr>
          <a:lstStyle/>
          <a:p>
            <a:r>
              <a:rPr lang="fr-FR" b="1" dirty="0">
                <a:solidFill>
                  <a:schemeClr val="accent5">
                    <a:lumMod val="50000"/>
                  </a:schemeClr>
                </a:solidFill>
              </a:rPr>
              <a:t>Les aspects pluriculturels dans le </a:t>
            </a:r>
            <a:r>
              <a:rPr lang="fr-FR" b="1" i="1" dirty="0">
                <a:solidFill>
                  <a:schemeClr val="accent5">
                    <a:lumMod val="50000"/>
                  </a:schemeClr>
                </a:solidFill>
              </a:rPr>
              <a:t>Volume complémentaire </a:t>
            </a:r>
            <a:r>
              <a:rPr lang="fr-FR" b="1" dirty="0">
                <a:solidFill>
                  <a:schemeClr val="accent5">
                    <a:lumMod val="50000"/>
                  </a:schemeClr>
                </a:solidFill>
              </a:rPr>
              <a:t>du Cadre Européen Commun de Référence pour les Langues : Établir un espace pluriculturel</a:t>
            </a:r>
          </a:p>
        </p:txBody>
      </p:sp>
      <p:sp>
        <p:nvSpPr>
          <p:cNvPr id="6" name="TextBox 3">
            <a:extLst>
              <a:ext uri="{FF2B5EF4-FFF2-40B4-BE49-F238E27FC236}">
                <a16:creationId xmlns:a16="http://schemas.microsoft.com/office/drawing/2014/main" id="{5AD2BE4B-43A1-42E4-9D97-F1578B42AA5F}"/>
              </a:ext>
            </a:extLst>
          </p:cNvPr>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a:t>
            </a:r>
            <a:r>
              <a:rPr lang="en-GB" sz="1200" i="1" dirty="0">
                <a:solidFill>
                  <a:srgbClr val="69C509"/>
                </a:solidFill>
              </a:rPr>
              <a:t>Companion Volume </a:t>
            </a:r>
            <a:r>
              <a:rPr lang="en-GB" sz="1200" dirty="0">
                <a:solidFill>
                  <a:srgbClr val="69C509"/>
                </a:solidFill>
              </a:rPr>
              <a:t>implementation toolbox                                                                                                                            </a:t>
            </a:r>
          </a:p>
          <a:p>
            <a:r>
              <a:rPr lang="fr-FR" sz="1200" dirty="0">
                <a:solidFill>
                  <a:srgbClr val="1F4E79"/>
                </a:solidFill>
              </a:rPr>
              <a:t>Boîte à outils pour la mise en œuvre </a:t>
            </a:r>
            <a:r>
              <a:rPr lang="fr-FR" sz="1200" i="1" dirty="0">
                <a:solidFill>
                  <a:srgbClr val="1F4E79"/>
                </a:solidFill>
              </a:rPr>
              <a:t>du Volume complémentaire </a:t>
            </a:r>
            <a:r>
              <a:rPr lang="fr-FR" sz="1200" dirty="0">
                <a:solidFill>
                  <a:srgbClr val="1F4E79"/>
                </a:solidFill>
              </a:rPr>
              <a:t>du CECR</a:t>
            </a:r>
          </a:p>
          <a:p>
            <a:r>
              <a:rPr lang="en-GB" sz="1200" b="1" dirty="0">
                <a:solidFill>
                  <a:srgbClr val="69C509"/>
                </a:solidFill>
              </a:rPr>
              <a:t>    </a:t>
            </a: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4="http://schemas.microsoft.com/office/powerpoint/2010/main">
    <mc:Choice Requires="p14">
      <p:transition spd="slow" p14:dur="2000" advTm="13738"/>
    </mc:Choice>
    <mc:Fallback xmlns="">
      <p:transition spd="slow" advTm="13738"/>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162EB-9D2C-B247-8767-6A5BCF90B742}"/>
              </a:ext>
            </a:extLst>
          </p:cNvPr>
          <p:cNvSpPr>
            <a:spLocks noGrp="1"/>
          </p:cNvSpPr>
          <p:nvPr>
            <p:ph type="title"/>
          </p:nvPr>
        </p:nvSpPr>
        <p:spPr>
          <a:xfrm>
            <a:off x="481380" y="632162"/>
            <a:ext cx="11218126" cy="1325563"/>
          </a:xfrm>
        </p:spPr>
        <p:txBody>
          <a:bodyPr/>
          <a:lstStyle/>
          <a:p>
            <a:r>
              <a:rPr lang="en-GB" sz="2500" b="1">
                <a:solidFill>
                  <a:srgbClr val="002060"/>
                </a:solidFill>
              </a:rPr>
              <a:t>Établir un </a:t>
            </a:r>
            <a:r>
              <a:rPr lang="en-GB" sz="2500" b="1" dirty="0">
                <a:solidFill>
                  <a:srgbClr val="002060"/>
                </a:solidFill>
              </a:rPr>
              <a:t>espace </a:t>
            </a:r>
            <a:r>
              <a:rPr lang="en-GB" sz="2500" b="1">
                <a:solidFill>
                  <a:srgbClr val="002060"/>
                </a:solidFill>
              </a:rPr>
              <a:t>pluriculturel</a:t>
            </a:r>
          </a:p>
        </p:txBody>
      </p:sp>
      <p:sp>
        <p:nvSpPr>
          <p:cNvPr id="3" name="Marcador de contenido 2">
            <a:extLst>
              <a:ext uri="{FF2B5EF4-FFF2-40B4-BE49-F238E27FC236}">
                <a16:creationId xmlns:a16="http://schemas.microsoft.com/office/drawing/2014/main" id="{0B37FBF9-91C0-114B-A677-0E85C5DEDCA3}"/>
              </a:ext>
            </a:extLst>
          </p:cNvPr>
          <p:cNvSpPr>
            <a:spLocks noGrp="1"/>
          </p:cNvSpPr>
          <p:nvPr>
            <p:ph sz="quarter" idx="10"/>
          </p:nvPr>
        </p:nvSpPr>
        <p:spPr>
          <a:xfrm>
            <a:off x="480644" y="1690688"/>
            <a:ext cx="11218862" cy="3955029"/>
          </a:xfrm>
        </p:spPr>
        <p:txBody>
          <a:bodyPr>
            <a:normAutofit fontScale="92500"/>
          </a:bodyPr>
          <a:lstStyle/>
          <a:p>
            <a:pPr marL="0" lvl="0" indent="0">
              <a:spcAft>
                <a:spcPts val="1200"/>
              </a:spcAft>
              <a:buNone/>
            </a:pPr>
            <a:endParaRPr lang="fr-FR" sz="2500" b="1" dirty="0">
              <a:solidFill>
                <a:srgbClr val="002060"/>
              </a:solidFill>
              <a:latin typeface="Calibri Light" panose="020F0302020204030204"/>
            </a:endParaRPr>
          </a:p>
          <a:p>
            <a:pPr marL="0" lvl="0" indent="0">
              <a:spcAft>
                <a:spcPts val="1200"/>
              </a:spcAft>
              <a:buNone/>
            </a:pPr>
            <a:endParaRPr lang="fr-FR" sz="2500" b="1" dirty="0">
              <a:solidFill>
                <a:srgbClr val="002060"/>
              </a:solidFill>
              <a:latin typeface="Calibri Light" panose="020F0302020204030204"/>
            </a:endParaRPr>
          </a:p>
          <a:p>
            <a:pPr marL="0" lvl="0" indent="0">
              <a:spcAft>
                <a:spcPts val="1200"/>
              </a:spcAft>
              <a:buNone/>
            </a:pPr>
            <a:endParaRPr lang="fr-FR" sz="2500" b="1" dirty="0">
              <a:solidFill>
                <a:srgbClr val="002060"/>
              </a:solidFill>
              <a:latin typeface="Calibri Light" panose="020F0302020204030204"/>
            </a:endParaRPr>
          </a:p>
          <a:p>
            <a:pPr marL="0" lvl="0" indent="0">
              <a:spcAft>
                <a:spcPts val="1200"/>
              </a:spcAft>
              <a:buNone/>
            </a:pPr>
            <a:r>
              <a:rPr lang="fr-FR" sz="1800" dirty="0">
                <a:solidFill>
                  <a:srgbClr val="002060"/>
                </a:solidFill>
              </a:rPr>
              <a:t>La compétence pluriculturelle est relativement indépendante du contenu de l’enseignement (Coste, Moore et </a:t>
            </a:r>
            <a:r>
              <a:rPr lang="fr-FR" sz="1800" dirty="0" err="1">
                <a:solidFill>
                  <a:srgbClr val="002060"/>
                </a:solidFill>
              </a:rPr>
              <a:t>Zarate</a:t>
            </a:r>
            <a:r>
              <a:rPr lang="fr-FR" sz="1800" dirty="0">
                <a:solidFill>
                  <a:srgbClr val="002060"/>
                </a:solidFill>
              </a:rPr>
              <a:t>, 2009), mais très liée aux croyances et aux expériences. La compétence pluriculturelle est favorisée par des expériences positives et la création d’un espace sûr où faire l’expérience d’autres cultures est propice à l’acquisition de cette compétence. </a:t>
            </a:r>
          </a:p>
          <a:p>
            <a:pPr marL="0" lvl="0" indent="0">
              <a:spcAft>
                <a:spcPts val="1200"/>
              </a:spcAft>
              <a:buNone/>
            </a:pPr>
            <a:r>
              <a:rPr lang="fr-FR" sz="1800" dirty="0">
                <a:solidFill>
                  <a:srgbClr val="002060"/>
                </a:solidFill>
              </a:rPr>
              <a:t>Établir un espace pluriculturel, ce n’est pas seulement construire un répertoire comme dans l’échelle précédente que nous avons examinée, c’est agir en tant que médiateur culturel, qui </a:t>
            </a:r>
            <a:r>
              <a:rPr lang="fr-FR" sz="1800" dirty="0">
                <a:solidFill>
                  <a:srgbClr val="1F4E79"/>
                </a:solidFill>
              </a:rPr>
              <a:t>vise à faciliter un environnement interactif positif pour une communication réussie entre des participants d’origines culturelles différentes, y compris dans des contextes multiculturels.</a:t>
            </a:r>
          </a:p>
          <a:p>
            <a:pPr marL="0" lvl="0" indent="0">
              <a:lnSpc>
                <a:spcPct val="100000"/>
              </a:lnSpc>
              <a:spcBef>
                <a:spcPts val="0"/>
              </a:spcBef>
              <a:buNone/>
              <a:defRPr/>
            </a:pPr>
            <a:endParaRPr lang="fr-FR" dirty="0">
              <a:solidFill>
                <a:srgbClr val="1F4E79"/>
              </a:solidFill>
            </a:endParaRPr>
          </a:p>
          <a:p>
            <a:pPr marL="0" indent="0">
              <a:buNone/>
            </a:pPr>
            <a:endParaRPr lang="fr-FR" dirty="0">
              <a:solidFill>
                <a:srgbClr val="1F4E79"/>
              </a:solidFill>
            </a:endParaRPr>
          </a:p>
          <a:p>
            <a:pPr marL="0" indent="0">
              <a:buNone/>
            </a:pPr>
            <a:endParaRPr lang="fr-FR" dirty="0">
              <a:solidFill>
                <a:srgbClr val="1F4E79"/>
              </a:solidFill>
            </a:endParaRPr>
          </a:p>
        </p:txBody>
      </p:sp>
      <p:sp>
        <p:nvSpPr>
          <p:cNvPr id="5" name="Rectángulo redondeado 4">
            <a:extLst>
              <a:ext uri="{FF2B5EF4-FFF2-40B4-BE49-F238E27FC236}">
                <a16:creationId xmlns:a16="http://schemas.microsoft.com/office/drawing/2014/main" id="{52A87965-BC98-D34D-A591-490D6F4AAECF}"/>
              </a:ext>
            </a:extLst>
          </p:cNvPr>
          <p:cNvSpPr/>
          <p:nvPr/>
        </p:nvSpPr>
        <p:spPr>
          <a:xfrm>
            <a:off x="482116" y="1690688"/>
            <a:ext cx="11218126" cy="1403797"/>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fr-FR" dirty="0">
                <a:solidFill>
                  <a:srgbClr val="002060"/>
                </a:solidFill>
              </a:rPr>
              <a:t>Il faut revenir au concept de compétence interculturelle, c’est-à-dire à la capacité d’expérimenter et de comprendre l’altérité et d’établir des liens cognitifs entre les expériences passées et nouvelles de l’altérité. </a:t>
            </a:r>
          </a:p>
        </p:txBody>
      </p:sp>
    </p:spTree>
    <p:extLst>
      <p:ext uri="{BB962C8B-B14F-4D97-AF65-F5344CB8AC3E}">
        <p14:creationId xmlns:p14="http://schemas.microsoft.com/office/powerpoint/2010/main" val="1684016333"/>
      </p:ext>
    </p:extLst>
  </p:cSld>
  <p:clrMapOvr>
    <a:masterClrMapping/>
  </p:clrMapOvr>
  <mc:AlternateContent xmlns:mc="http://schemas.openxmlformats.org/markup-compatibility/2006" xmlns:p14="http://schemas.microsoft.com/office/powerpoint/2010/main">
    <mc:Choice Requires="p14">
      <p:transition spd="slow" p14:dur="2000" advTm="99008"/>
    </mc:Choice>
    <mc:Fallback xmlns="" xmlns:a16="http://schemas.microsoft.com/office/drawing/2014/main">
      <p:transition spd="slow" advTm="99008"/>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162EB-9D2C-B247-8767-6A5BCF90B742}"/>
              </a:ext>
            </a:extLst>
          </p:cNvPr>
          <p:cNvSpPr>
            <a:spLocks noGrp="1"/>
          </p:cNvSpPr>
          <p:nvPr>
            <p:ph type="title"/>
          </p:nvPr>
        </p:nvSpPr>
        <p:spPr>
          <a:xfrm>
            <a:off x="481380" y="632162"/>
            <a:ext cx="11218126" cy="1325563"/>
          </a:xfrm>
        </p:spPr>
        <p:txBody>
          <a:bodyPr/>
          <a:lstStyle/>
          <a:p>
            <a:r>
              <a:rPr lang="fr-FR" sz="2500" b="1" dirty="0">
                <a:solidFill>
                  <a:srgbClr val="002060"/>
                </a:solidFill>
              </a:rPr>
              <a:t>Concepts de l’échelle</a:t>
            </a:r>
          </a:p>
        </p:txBody>
      </p:sp>
      <p:sp>
        <p:nvSpPr>
          <p:cNvPr id="3" name="Marcador de contenido 2">
            <a:extLst>
              <a:ext uri="{FF2B5EF4-FFF2-40B4-BE49-F238E27FC236}">
                <a16:creationId xmlns:a16="http://schemas.microsoft.com/office/drawing/2014/main" id="{0B37FBF9-91C0-114B-A677-0E85C5DEDCA3}"/>
              </a:ext>
            </a:extLst>
          </p:cNvPr>
          <p:cNvSpPr>
            <a:spLocks noGrp="1"/>
          </p:cNvSpPr>
          <p:nvPr>
            <p:ph sz="quarter" idx="10"/>
          </p:nvPr>
        </p:nvSpPr>
        <p:spPr>
          <a:xfrm>
            <a:off x="480644" y="1690688"/>
            <a:ext cx="11218862" cy="3955029"/>
          </a:xfrm>
        </p:spPr>
        <p:txBody>
          <a:bodyPr>
            <a:normAutofit/>
          </a:bodyPr>
          <a:lstStyle/>
          <a:p>
            <a:pPr marL="0" lvl="0" indent="0">
              <a:spcAft>
                <a:spcPts val="1200"/>
              </a:spcAft>
              <a:buNone/>
            </a:pPr>
            <a:endParaRPr lang="fr-FR" sz="2500" b="1" dirty="0">
              <a:solidFill>
                <a:srgbClr val="002060"/>
              </a:solidFill>
              <a:latin typeface="Calibri Light" panose="020F0302020204030204"/>
            </a:endParaRPr>
          </a:p>
          <a:p>
            <a:pPr marL="0" lvl="0" indent="0">
              <a:spcAft>
                <a:spcPts val="1200"/>
              </a:spcAft>
              <a:buNone/>
            </a:pPr>
            <a:endParaRPr lang="fr-FR" sz="2500" b="1" dirty="0">
              <a:solidFill>
                <a:srgbClr val="002060"/>
              </a:solidFill>
              <a:latin typeface="Calibri Light" panose="020F0302020204030204"/>
            </a:endParaRPr>
          </a:p>
          <a:p>
            <a:pPr marL="0" lvl="0" indent="0">
              <a:spcAft>
                <a:spcPts val="1200"/>
              </a:spcAft>
              <a:buNone/>
            </a:pPr>
            <a:endParaRPr lang="fr-FR" sz="2500" b="1" dirty="0">
              <a:solidFill>
                <a:srgbClr val="002060"/>
              </a:solidFill>
              <a:latin typeface="Calibri Light" panose="020F0302020204030204"/>
            </a:endParaRPr>
          </a:p>
          <a:p>
            <a:pPr marL="0" lvl="0" indent="0">
              <a:lnSpc>
                <a:spcPct val="100000"/>
              </a:lnSpc>
              <a:spcBef>
                <a:spcPts val="0"/>
              </a:spcBef>
              <a:buNone/>
              <a:defRPr/>
            </a:pPr>
            <a:r>
              <a:rPr lang="fr-FR" sz="1800" dirty="0">
                <a:solidFill>
                  <a:srgbClr val="002060"/>
                </a:solidFill>
              </a:rPr>
              <a:t>L’échelle comprend les concepts suivants :</a:t>
            </a:r>
          </a:p>
          <a:p>
            <a:r>
              <a:rPr lang="fr-FR" sz="1800" dirty="0">
                <a:solidFill>
                  <a:srgbClr val="002060"/>
                </a:solidFill>
              </a:rPr>
              <a:t>le fait de poser des questions et de manifester de l’intérêt favorise la compréhension des normes et des perspectives culturelles entre les participants,</a:t>
            </a:r>
          </a:p>
          <a:p>
            <a:r>
              <a:rPr lang="fr-FR" sz="1800" dirty="0">
                <a:solidFill>
                  <a:srgbClr val="002060"/>
                </a:solidFill>
              </a:rPr>
              <a:t>faire preuve de sensibilité et de respect à l’égard des différentes perspectives et normes socioculturelles et sociolinguistiques,</a:t>
            </a:r>
          </a:p>
          <a:p>
            <a:r>
              <a:rPr lang="fr-FR" sz="1800" dirty="0">
                <a:solidFill>
                  <a:srgbClr val="002060"/>
                </a:solidFill>
              </a:rPr>
              <a:t>anticiper, traiter et/ou réparer les malentendus résultant de différences socioculturelles et sociolinguistiques.</a:t>
            </a:r>
          </a:p>
          <a:p>
            <a:endParaRPr lang="fr-FR" dirty="0"/>
          </a:p>
          <a:p>
            <a:endParaRPr lang="fr-FR" dirty="0"/>
          </a:p>
          <a:p>
            <a:pPr marL="0" lvl="0" indent="0">
              <a:lnSpc>
                <a:spcPct val="100000"/>
              </a:lnSpc>
              <a:spcBef>
                <a:spcPts val="0"/>
              </a:spcBef>
              <a:buNone/>
              <a:defRPr/>
            </a:pPr>
            <a:endParaRPr lang="fr-FR" dirty="0">
              <a:solidFill>
                <a:srgbClr val="1F4E79"/>
              </a:solidFill>
            </a:endParaRPr>
          </a:p>
          <a:p>
            <a:pPr marL="0" indent="0">
              <a:buNone/>
            </a:pPr>
            <a:endParaRPr lang="es-ES_tradnl" dirty="0">
              <a:solidFill>
                <a:srgbClr val="1F4E79"/>
              </a:solidFill>
            </a:endParaRPr>
          </a:p>
          <a:p>
            <a:pPr marL="0" indent="0">
              <a:buNone/>
            </a:pPr>
            <a:endParaRPr lang="es-ES_tradnl" dirty="0">
              <a:solidFill>
                <a:srgbClr val="1F4E79"/>
              </a:solidFill>
            </a:endParaRPr>
          </a:p>
        </p:txBody>
      </p:sp>
      <p:sp>
        <p:nvSpPr>
          <p:cNvPr id="5" name="Rectángulo redondeado 4">
            <a:extLst>
              <a:ext uri="{FF2B5EF4-FFF2-40B4-BE49-F238E27FC236}">
                <a16:creationId xmlns:a16="http://schemas.microsoft.com/office/drawing/2014/main" id="{52A87965-BC98-D34D-A591-490D6F4AAECF}"/>
              </a:ext>
            </a:extLst>
          </p:cNvPr>
          <p:cNvSpPr/>
          <p:nvPr/>
        </p:nvSpPr>
        <p:spPr>
          <a:xfrm>
            <a:off x="482116" y="1690688"/>
            <a:ext cx="11218126" cy="1403797"/>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fr-FR" dirty="0">
                <a:solidFill>
                  <a:srgbClr val="002060"/>
                </a:solidFill>
              </a:rPr>
              <a:t>Le locuteur, agissant en tant qu’acteur social, doit être conscient des différences socioculturelles et sociolinguistiques pour atteindre son objectif d’élargir la compréhension interculturelle des participants à l’acte de communication. </a:t>
            </a:r>
          </a:p>
        </p:txBody>
      </p:sp>
    </p:spTree>
    <p:extLst>
      <p:ext uri="{BB962C8B-B14F-4D97-AF65-F5344CB8AC3E}">
        <p14:creationId xmlns:p14="http://schemas.microsoft.com/office/powerpoint/2010/main" val="2385057768"/>
      </p:ext>
    </p:extLst>
  </p:cSld>
  <p:clrMapOvr>
    <a:masterClrMapping/>
  </p:clrMapOvr>
  <mc:AlternateContent xmlns:mc="http://schemas.openxmlformats.org/markup-compatibility/2006" xmlns:p14="http://schemas.microsoft.com/office/powerpoint/2010/main">
    <mc:Choice Requires="p14">
      <p:transition spd="slow" p14:dur="2000" advTm="75690"/>
    </mc:Choice>
    <mc:Fallback xmlns="" xmlns:a16="http://schemas.microsoft.com/office/drawing/2014/main">
      <p:transition spd="slow" advTm="7569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A7231FF7-1E3C-B148-8BB5-01DA52EFD8EF}"/>
              </a:ext>
            </a:extLst>
          </p:cNvPr>
          <p:cNvGraphicFramePr/>
          <p:nvPr>
            <p:extLst>
              <p:ext uri="{D42A27DB-BD31-4B8C-83A1-F6EECF244321}">
                <p14:modId xmlns:p14="http://schemas.microsoft.com/office/powerpoint/2010/main" val="4132616843"/>
              </p:ext>
            </p:extLst>
          </p:nvPr>
        </p:nvGraphicFramePr>
        <p:xfrm>
          <a:off x="0" y="215900"/>
          <a:ext cx="1185041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CuadroTexto 5">
            <a:extLst>
              <a:ext uri="{FF2B5EF4-FFF2-40B4-BE49-F238E27FC236}">
                <a16:creationId xmlns:a16="http://schemas.microsoft.com/office/drawing/2014/main" id="{1C5B2C9E-38F3-47CD-AEA5-4C11810C2805}"/>
              </a:ext>
            </a:extLst>
          </p:cNvPr>
          <p:cNvSpPr txBox="1"/>
          <p:nvPr/>
        </p:nvSpPr>
        <p:spPr>
          <a:xfrm>
            <a:off x="1623948" y="5039436"/>
            <a:ext cx="8236332" cy="461665"/>
          </a:xfrm>
          <a:prstGeom prst="rect">
            <a:avLst/>
          </a:prstGeom>
          <a:noFill/>
        </p:spPr>
        <p:txBody>
          <a:bodyPr wrap="square" rtlCol="0">
            <a:spAutoFit/>
          </a:bodyPr>
          <a:lstStyle/>
          <a:p>
            <a:pPr algn="just"/>
            <a:r>
              <a:rPr lang="fr-FR" sz="1200" i="1" dirty="0">
                <a:solidFill>
                  <a:schemeClr val="tx2"/>
                </a:solidFill>
                <a:effectLst/>
              </a:rPr>
              <a:t>A2 : </a:t>
            </a:r>
            <a:r>
              <a:rPr lang="fr-FR" sz="1200" i="1" dirty="0">
                <a:solidFill>
                  <a:schemeClr val="tx2"/>
                </a:solidFill>
              </a:rPr>
              <a:t>Peut contribuer à un échange interculturel, demander aux gens, avec des mots simples, de s’expliquer et de clarifier ce qu’ils ont dit et exploiter son répertoire limité pour exprimer son accord, inviter, remercier, etc.</a:t>
            </a:r>
            <a:endParaRPr lang="en-GB" dirty="0">
              <a:solidFill>
                <a:schemeClr val="tx2"/>
              </a:solidFill>
            </a:endParaRPr>
          </a:p>
        </p:txBody>
      </p:sp>
      <p:sp>
        <p:nvSpPr>
          <p:cNvPr id="7" name="CuadroTexto 6">
            <a:extLst>
              <a:ext uri="{FF2B5EF4-FFF2-40B4-BE49-F238E27FC236}">
                <a16:creationId xmlns:a16="http://schemas.microsoft.com/office/drawing/2014/main" id="{31BA21F9-D90F-4ABD-A9DE-B184C4A81B18}"/>
              </a:ext>
            </a:extLst>
          </p:cNvPr>
          <p:cNvSpPr txBox="1"/>
          <p:nvPr/>
        </p:nvSpPr>
        <p:spPr>
          <a:xfrm>
            <a:off x="1502588" y="3560932"/>
            <a:ext cx="8845234" cy="461665"/>
          </a:xfrm>
          <a:prstGeom prst="rect">
            <a:avLst/>
          </a:prstGeom>
          <a:noFill/>
        </p:spPr>
        <p:txBody>
          <a:bodyPr wrap="square" rtlCol="0">
            <a:spAutoFit/>
          </a:bodyPr>
          <a:lstStyle/>
          <a:p>
            <a:pPr algn="ctr"/>
            <a:r>
              <a:rPr lang="fr-FR" sz="1200" i="1" dirty="0">
                <a:solidFill>
                  <a:schemeClr val="tx2"/>
                </a:solidFill>
                <a:effectLst/>
              </a:rPr>
              <a:t>B2 : </a:t>
            </a:r>
            <a:r>
              <a:rPr lang="fr-FR" sz="1200" i="1" dirty="0">
                <a:solidFill>
                  <a:schemeClr val="tx2"/>
                </a:solidFill>
              </a:rPr>
              <a:t>Peut encourager une culture de communication partagée en exprimant sa compréhension et son appréciation des différentes idées, impressions et points de vue et inviter les participants à contribuer et à réagir aux idées des uns et des autres.</a:t>
            </a:r>
            <a:endParaRPr lang="en-GB" dirty="0">
              <a:solidFill>
                <a:schemeClr val="tx2"/>
              </a:solidFill>
            </a:endParaRPr>
          </a:p>
        </p:txBody>
      </p:sp>
      <p:sp>
        <p:nvSpPr>
          <p:cNvPr id="8" name="CuadroTexto 7">
            <a:extLst>
              <a:ext uri="{FF2B5EF4-FFF2-40B4-BE49-F238E27FC236}">
                <a16:creationId xmlns:a16="http://schemas.microsoft.com/office/drawing/2014/main" id="{F2282F9E-3291-45C0-830D-AFDD0D733599}"/>
              </a:ext>
            </a:extLst>
          </p:cNvPr>
          <p:cNvSpPr txBox="1"/>
          <p:nvPr/>
        </p:nvSpPr>
        <p:spPr>
          <a:xfrm>
            <a:off x="2047991" y="1925369"/>
            <a:ext cx="8096017" cy="276999"/>
          </a:xfrm>
          <a:prstGeom prst="rect">
            <a:avLst/>
          </a:prstGeom>
          <a:noFill/>
        </p:spPr>
        <p:txBody>
          <a:bodyPr wrap="square" rtlCol="0">
            <a:spAutoFit/>
          </a:bodyPr>
          <a:lstStyle/>
          <a:p>
            <a:pPr algn="ctr"/>
            <a:r>
              <a:rPr lang="fr-FR" sz="1200" i="1" dirty="0">
                <a:solidFill>
                  <a:schemeClr val="tx2"/>
                </a:solidFill>
                <a:effectLst/>
              </a:rPr>
              <a:t>C2 : </a:t>
            </a:r>
            <a:r>
              <a:rPr lang="fr-FR" sz="1200" i="1" dirty="0">
                <a:solidFill>
                  <a:schemeClr val="tx2"/>
                </a:solidFill>
              </a:rPr>
              <a:t>Peut guider une discussion délicate de façon efficace, en repérant les nuances et les sous-entendus.</a:t>
            </a:r>
            <a:endParaRPr lang="en-GB" dirty="0">
              <a:solidFill>
                <a:schemeClr val="tx2"/>
              </a:solidFill>
            </a:endParaRPr>
          </a:p>
        </p:txBody>
      </p:sp>
    </p:spTree>
    <p:custDataLst>
      <p:tags r:id="rId1"/>
    </p:custDataLst>
    <p:extLst>
      <p:ext uri="{BB962C8B-B14F-4D97-AF65-F5344CB8AC3E}">
        <p14:creationId xmlns:p14="http://schemas.microsoft.com/office/powerpoint/2010/main" val="4260346625"/>
      </p:ext>
    </p:extLst>
  </p:cSld>
  <p:clrMapOvr>
    <a:masterClrMapping/>
  </p:clrMapOvr>
  <mc:AlternateContent xmlns:mc="http://schemas.openxmlformats.org/markup-compatibility/2006" xmlns:p14="http://schemas.microsoft.com/office/powerpoint/2010/main">
    <mc:Choice Requires="p14">
      <p:transition spd="slow" p14:dur="2000" advTm="163466"/>
    </mc:Choice>
    <mc:Fallback xmlns="" xmlns:a16="http://schemas.microsoft.com/office/drawing/2014/main" xmlns:dgm="http://schemas.openxmlformats.org/drawingml/2006/diagram">
      <p:transition spd="slow" advTm="16346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GB" sz="2900" b="1" noProof="0" dirty="0">
                <a:solidFill>
                  <a:schemeClr val="accent5">
                    <a:lumMod val="50000"/>
                  </a:schemeClr>
                </a:solidFill>
                <a:sym typeface="Walter Turncoat"/>
              </a:rPr>
              <a:t>Si vous voulez en savoir plus ...</a:t>
            </a:r>
            <a:br>
              <a:rPr lang="en-GB" sz="2900" b="1" noProof="0" dirty="0">
                <a:solidFill>
                  <a:schemeClr val="accent5">
                    <a:lumMod val="50000"/>
                  </a:schemeClr>
                </a:solidFill>
                <a:sym typeface="Walter Turncoat"/>
              </a:rPr>
            </a:br>
            <a:endParaRPr lang="en-GB" sz="2900" b="1" noProof="0" dirty="0">
              <a:solidFill>
                <a:schemeClr val="accent5">
                  <a:lumMod val="50000"/>
                </a:schemeClr>
              </a:solidFill>
            </a:endParaRPr>
          </a:p>
        </p:txBody>
      </p:sp>
      <p:sp>
        <p:nvSpPr>
          <p:cNvPr id="5" name="Marcador de contenido 4"/>
          <p:cNvSpPr>
            <a:spLocks noGrp="1"/>
          </p:cNvSpPr>
          <p:nvPr>
            <p:ph sz="quarter" idx="10"/>
          </p:nvPr>
        </p:nvSpPr>
        <p:spPr>
          <a:xfrm>
            <a:off x="482484" y="1603885"/>
            <a:ext cx="11218862" cy="4129200"/>
          </a:xfrm>
        </p:spPr>
        <p:txBody>
          <a:bodyPr>
            <a:normAutofit/>
          </a:bodyPr>
          <a:lstStyle/>
          <a:p>
            <a:pPr marL="0" indent="0">
              <a:buNone/>
            </a:pPr>
            <a:r>
              <a:rPr lang="en-GB" sz="1800" dirty="0" err="1">
                <a:solidFill>
                  <a:srgbClr val="1F4E79"/>
                </a:solidFill>
              </a:rPr>
              <a:t>Bavieri</a:t>
            </a:r>
            <a:r>
              <a:rPr lang="en-GB" sz="1800" dirty="0">
                <a:solidFill>
                  <a:srgbClr val="1F4E79"/>
                </a:solidFill>
              </a:rPr>
              <a:t>, L., &amp; </a:t>
            </a:r>
            <a:r>
              <a:rPr lang="en-GB" sz="1800" dirty="0" err="1">
                <a:solidFill>
                  <a:srgbClr val="1F4E79"/>
                </a:solidFill>
              </a:rPr>
              <a:t>Beaven</a:t>
            </a:r>
            <a:r>
              <a:rPr lang="en-GB" sz="1800" dirty="0">
                <a:solidFill>
                  <a:srgbClr val="1F4E79"/>
                </a:solidFill>
              </a:rPr>
              <a:t>, A. (2021). Developing interpersonal and intercultural skills in a university language course. In : </a:t>
            </a:r>
            <a:r>
              <a:rPr lang="en-GB" sz="1800" i="1" dirty="0">
                <a:solidFill>
                  <a:srgbClr val="1F4E79"/>
                </a:solidFill>
              </a:rPr>
              <a:t>Language Learning in Higher Education</a:t>
            </a:r>
            <a:r>
              <a:rPr lang="en-GB" sz="1800" dirty="0">
                <a:solidFill>
                  <a:srgbClr val="1F4E79"/>
                </a:solidFill>
              </a:rPr>
              <a:t>, 11(1), 245-252.</a:t>
            </a:r>
          </a:p>
          <a:p>
            <a:pPr marL="0" indent="0">
              <a:buNone/>
            </a:pPr>
            <a:r>
              <a:rPr lang="en-GB" sz="1800" dirty="0">
                <a:solidFill>
                  <a:srgbClr val="1F4E79"/>
                </a:solidFill>
              </a:rPr>
              <a:t>Byram, M. (1988). </a:t>
            </a:r>
            <a:r>
              <a:rPr lang="en-GB" sz="1800" i="1" dirty="0">
                <a:solidFill>
                  <a:srgbClr val="1F4E79"/>
                </a:solidFill>
              </a:rPr>
              <a:t>Cultural Studies in Foreign Language Education</a:t>
            </a:r>
            <a:r>
              <a:rPr lang="en-GB" sz="1800" dirty="0">
                <a:solidFill>
                  <a:srgbClr val="1F4E79"/>
                </a:solidFill>
              </a:rPr>
              <a:t>. Clevedon: Multilingual Matters</a:t>
            </a:r>
            <a:r>
              <a:rPr lang="es-ES" sz="1800" dirty="0">
                <a:solidFill>
                  <a:srgbClr val="1F4E79"/>
                </a:solidFill>
              </a:rPr>
              <a:t>. </a:t>
            </a:r>
            <a:endParaRPr lang="en-GB" sz="1800" dirty="0">
              <a:solidFill>
                <a:srgbClr val="1F4E79"/>
              </a:solidFill>
            </a:endParaRPr>
          </a:p>
          <a:p>
            <a:pPr marL="0" indent="0">
              <a:buNone/>
            </a:pPr>
            <a:r>
              <a:rPr lang="fr-FR" sz="1800" dirty="0">
                <a:solidFill>
                  <a:srgbClr val="1F4E79"/>
                </a:solidFill>
              </a:rPr>
              <a:t>Coste, D., Moore, D., &amp; </a:t>
            </a:r>
            <a:r>
              <a:rPr lang="fr-FR" sz="1800" dirty="0" err="1">
                <a:solidFill>
                  <a:srgbClr val="1F4E79"/>
                </a:solidFill>
              </a:rPr>
              <a:t>Zarate</a:t>
            </a:r>
            <a:r>
              <a:rPr lang="fr-FR" sz="1800" dirty="0">
                <a:solidFill>
                  <a:srgbClr val="1F4E79"/>
                </a:solidFill>
              </a:rPr>
              <a:t>, G. (2009, 2</a:t>
            </a:r>
            <a:r>
              <a:rPr lang="fr-FR" sz="1800" baseline="30000" dirty="0">
                <a:solidFill>
                  <a:srgbClr val="1F4E79"/>
                </a:solidFill>
              </a:rPr>
              <a:t>ème</a:t>
            </a:r>
            <a:r>
              <a:rPr lang="fr-FR" sz="1800" dirty="0">
                <a:solidFill>
                  <a:srgbClr val="1F4E79"/>
                </a:solidFill>
              </a:rPr>
              <a:t> éd.). </a:t>
            </a:r>
            <a:r>
              <a:rPr lang="fr-FR" sz="1800" i="1" dirty="0">
                <a:solidFill>
                  <a:srgbClr val="1F4E79"/>
                </a:solidFill>
              </a:rPr>
              <a:t>Compétence plurilingue et pluriculturelle</a:t>
            </a:r>
            <a:r>
              <a:rPr lang="fr-FR" sz="1800" dirty="0">
                <a:solidFill>
                  <a:srgbClr val="1F4E79"/>
                </a:solidFill>
              </a:rPr>
              <a:t>. Strasbourg : Conseil de l’Europe</a:t>
            </a:r>
            <a:r>
              <a:rPr lang="en-GB" sz="1800" dirty="0">
                <a:solidFill>
                  <a:srgbClr val="1F4E79"/>
                </a:solidFill>
              </a:rPr>
              <a:t>.</a:t>
            </a:r>
            <a:endParaRPr lang="es-ES" sz="1800" dirty="0">
              <a:solidFill>
                <a:srgbClr val="1F4E79"/>
              </a:solidFill>
            </a:endParaRPr>
          </a:p>
          <a:p>
            <a:pPr marL="0" indent="0">
              <a:buNone/>
            </a:pPr>
            <a:r>
              <a:rPr lang="es-ES" sz="1800" dirty="0">
                <a:solidFill>
                  <a:srgbClr val="1F4E79"/>
                </a:solidFill>
              </a:rPr>
              <a:t>North</a:t>
            </a:r>
            <a:r>
              <a:rPr lang="en-GB" sz="1800" dirty="0">
                <a:solidFill>
                  <a:srgbClr val="1F4E79"/>
                </a:solidFill>
              </a:rPr>
              <a:t>, B., &amp; </a:t>
            </a:r>
            <a:r>
              <a:rPr lang="en-GB" sz="1800" dirty="0" err="1">
                <a:solidFill>
                  <a:srgbClr val="1F4E79"/>
                </a:solidFill>
              </a:rPr>
              <a:t>Piccardo</a:t>
            </a:r>
            <a:r>
              <a:rPr lang="en-GB" sz="1800" dirty="0">
                <a:solidFill>
                  <a:srgbClr val="1F4E79"/>
                </a:solidFill>
              </a:rPr>
              <a:t>, E. (2016). Developing illustrative descriptors of aspects of mediation for the Common European Framework of Reference (CEFR): A Council of Europe project. In : </a:t>
            </a:r>
            <a:r>
              <a:rPr lang="en-GB" sz="1800" i="1" dirty="0">
                <a:solidFill>
                  <a:srgbClr val="1F4E79"/>
                </a:solidFill>
              </a:rPr>
              <a:t>Language Teaching</a:t>
            </a:r>
            <a:r>
              <a:rPr lang="en-GB" sz="1800" dirty="0">
                <a:solidFill>
                  <a:srgbClr val="1F4E79"/>
                </a:solidFill>
              </a:rPr>
              <a:t>, 49(3), 455-459.</a:t>
            </a:r>
          </a:p>
          <a:p>
            <a:pPr marL="0" indent="0">
              <a:buNone/>
            </a:pPr>
            <a:r>
              <a:rPr lang="en-GB" sz="1800" dirty="0" err="1">
                <a:solidFill>
                  <a:srgbClr val="1F4E79"/>
                </a:solidFill>
              </a:rPr>
              <a:t>Piccardo</a:t>
            </a:r>
            <a:r>
              <a:rPr lang="en-GB" sz="1800" dirty="0">
                <a:solidFill>
                  <a:srgbClr val="1F4E79"/>
                </a:solidFill>
              </a:rPr>
              <a:t>, E. (2019). </a:t>
            </a:r>
            <a:r>
              <a:rPr lang="en-GB" sz="1800" i="1" dirty="0">
                <a:solidFill>
                  <a:srgbClr val="1F4E79"/>
                </a:solidFill>
              </a:rPr>
              <a:t>Mediation for pluricultural competence: synergies and implications</a:t>
            </a:r>
            <a:r>
              <a:rPr lang="en-GB" sz="1800" dirty="0">
                <a:solidFill>
                  <a:srgbClr val="1F4E79"/>
                </a:solidFill>
              </a:rPr>
              <a:t>. Disponible sur : </a:t>
            </a:r>
            <a:r>
              <a:rPr lang="en-GB" sz="1800" dirty="0">
                <a:solidFill>
                  <a:srgbClr val="1F4E79"/>
                </a:solidFill>
                <a:hlinkClick r:id="rId3"/>
              </a:rPr>
              <a:t>https://ecspm.org/wp-content/uploads/2019/04/Piccardo-Reading-20190321.pdf</a:t>
            </a:r>
            <a:r>
              <a:rPr lang="en-GB" sz="1800" dirty="0">
                <a:solidFill>
                  <a:srgbClr val="1F4E79"/>
                </a:solidFill>
              </a:rPr>
              <a:t>. </a:t>
            </a:r>
            <a:endParaRPr lang="es-ES" sz="1800" dirty="0">
              <a:solidFill>
                <a:srgbClr val="1F4E79"/>
              </a:solidFill>
              <a:hlinkClick r:id="rId4">
                <a:extLst>
                  <a:ext uri="{A12FA001-AC4F-418D-AE19-62706E023703}">
                    <ahyp:hlinkClr xmlns:ahyp="http://schemas.microsoft.com/office/drawing/2018/hyperlinkcolor" val="tx"/>
                  </a:ext>
                </a:extLst>
              </a:hlinkClick>
            </a:endParaRPr>
          </a:p>
          <a:p>
            <a:pPr marL="0" indent="0">
              <a:buNone/>
            </a:pPr>
            <a:endParaRPr lang="es-ES" sz="1800" dirty="0">
              <a:solidFill>
                <a:srgbClr val="1F4E79"/>
              </a:solidFill>
            </a:endParaRPr>
          </a:p>
          <a:p>
            <a:pPr marL="0" indent="0">
              <a:buNone/>
            </a:pPr>
            <a:br>
              <a:rPr lang="es-ES" sz="1900" dirty="0">
                <a:solidFill>
                  <a:srgbClr val="1F4E79"/>
                </a:solidFill>
              </a:rPr>
            </a:br>
            <a:endParaRPr lang="es-ES" sz="1900" dirty="0">
              <a:solidFill>
                <a:srgbClr val="1F4E79"/>
              </a:solidFill>
            </a:endParaRPr>
          </a:p>
        </p:txBody>
      </p:sp>
    </p:spTree>
    <p:extLst>
      <p:ext uri="{BB962C8B-B14F-4D97-AF65-F5344CB8AC3E}">
        <p14:creationId xmlns:p14="http://schemas.microsoft.com/office/powerpoint/2010/main" val="845954977"/>
      </p:ext>
    </p:extLst>
  </p:cSld>
  <p:clrMapOvr>
    <a:masterClrMapping/>
  </p:clrMapOvr>
  <mc:AlternateContent xmlns:mc="http://schemas.openxmlformats.org/markup-compatibility/2006" xmlns:p14="http://schemas.microsoft.com/office/powerpoint/2010/main">
    <mc:Choice Requires="p14">
      <p:transition spd="slow" p14:dur="2000" advTm="56661"/>
    </mc:Choice>
    <mc:Fallback xmlns="" xmlns:ahyp="http://schemas.microsoft.com/office/drawing/2018/hyperlinkcolor">
      <p:transition spd="slow" advTm="56661"/>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35.1|75.5|35.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664</Words>
  <Application>Microsoft Office PowerPoint</Application>
  <PresentationFormat>Breitbild</PresentationFormat>
  <Paragraphs>43</Paragraphs>
  <Slides>5</Slides>
  <Notes>5</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 Theme</vt:lpstr>
      <vt:lpstr>Les aspects pluriculturels dans le Volume complémentaire du Cadre Européen Commun de Référence pour les Langues : Établir un espace pluriculturel</vt:lpstr>
      <vt:lpstr>Établir un espace pluriculturel</vt:lpstr>
      <vt:lpstr>Concepts de l’échelle</vt:lpstr>
      <vt:lpstr>PowerPoint-Präsentation</vt:lpstr>
      <vt:lpstr>Si vous voulez en savoir plus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keywords>, docId:2E0F3AB8E713FA0D666710178F42D8A4</cp:keywords>
  <cp:lastModifiedBy>Johann Fischer</cp:lastModifiedBy>
  <cp:revision>175</cp:revision>
  <dcterms:created xsi:type="dcterms:W3CDTF">2020-01-08T10:10:35Z</dcterms:created>
  <dcterms:modified xsi:type="dcterms:W3CDTF">2025-02-07T14:55:31Z</dcterms:modified>
</cp:coreProperties>
</file>