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2" r:id="rId3"/>
    <p:sldId id="310" r:id="rId4"/>
    <p:sldId id="317" r:id="rId5"/>
    <p:sldId id="319" r:id="rId6"/>
    <p:sldId id="316" r:id="rId7"/>
    <p:sldId id="320" r:id="rId8"/>
    <p:sldId id="318" r:id="rId9"/>
    <p:sldId id="301" r:id="rId10"/>
    <p:sldId id="302" r:id="rId11"/>
    <p:sldId id="303" r:id="rId12"/>
    <p:sldId id="295" r:id="rId13"/>
    <p:sldId id="311" r:id="rId14"/>
    <p:sldId id="298" r:id="rId15"/>
    <p:sldId id="309" r:id="rId16"/>
    <p:sldId id="305" r:id="rId17"/>
    <p:sldId id="306" r:id="rId18"/>
    <p:sldId id="308" r:id="rId19"/>
    <p:sldId id="312" r:id="rId20"/>
    <p:sldId id="299" r:id="rId21"/>
    <p:sldId id="314" r:id="rId22"/>
    <p:sldId id="313" r:id="rId23"/>
    <p:sldId id="315" r:id="rId24"/>
    <p:sldId id="321"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64" d="100"/>
          <a:sy n="64" d="100"/>
        </p:scale>
        <p:origin x="488" y="32"/>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09/02/2025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09.02.2025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09.02.2025</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‹Nr.›</a:t>
            </a:fld>
            <a:endParaRPr lang="de-DE"/>
          </a:p>
        </p:txBody>
      </p:sp>
    </p:spTree>
    <p:extLst>
      <p:ext uri="{BB962C8B-B14F-4D97-AF65-F5344CB8AC3E}">
        <p14:creationId xmlns:p14="http://schemas.microsoft.com/office/powerpoint/2010/main" val="318130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ecml.at/companionvolumetoolbox" TargetMode="External"/><Relationship Id="rId3" Type="http://schemas.openxmlformats.org/officeDocument/2006/relationships/slideLayout" Target="../slideLayouts/slideLayout3.xml"/><Relationship Id="rId7" Type="http://schemas.openxmlformats.org/officeDocument/2006/relationships/hyperlink" Target="https://creativecommons.org/licenses/by-nc-sa/4.0/deed.fr"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DDEB3E81-C54F-D6D4-23EF-AF2FB204C63E}"/>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E57F7164-66BC-D8A1-4408-B5D57B2A4184}"/>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A1E50618-0796-E4BB-ABA8-D5F09CFBE1E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7" name="Grafik 10">
            <a:extLst>
              <a:ext uri="{FF2B5EF4-FFF2-40B4-BE49-F238E27FC236}">
                <a16:creationId xmlns:a16="http://schemas.microsoft.com/office/drawing/2014/main" id="{07F18EF3-111F-937E-AAC1-BEF1741272D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8" name="TextBox 7">
            <a:extLst>
              <a:ext uri="{FF2B5EF4-FFF2-40B4-BE49-F238E27FC236}">
                <a16:creationId xmlns:a16="http://schemas.microsoft.com/office/drawing/2014/main" id="{BF769BAC-4243-1AC4-2728-97A21EA1D1E0}"/>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F1E2D283-880B-1DE5-D4A3-0D62CF527415}"/>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
        <p:nvSpPr>
          <p:cNvPr id="9" name="Rectangle 3">
            <a:extLst>
              <a:ext uri="{FF2B5EF4-FFF2-40B4-BE49-F238E27FC236}">
                <a16:creationId xmlns:a16="http://schemas.microsoft.com/office/drawing/2014/main" id="{0C0FF535-46A1-4F68-A988-42DBF9EA9FF9}"/>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8"/>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rm.coe.int/cadre-europeen-commun-de-reference-pour-les-langues-apprendre-enseigne/1680a4e270"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rm.coe.int/cefr-descriptors-2020-/16809ed2c7"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coe.int/fr/web/common-european-framework-reference-languages/"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rm.coe.int/16802fc3a8" TargetMode="External"/><Relationship Id="rId2" Type="http://schemas.openxmlformats.org/officeDocument/2006/relationships/hyperlink" Target="https://www.coe.int/fr/web/common-european-framework-reference-languages" TargetMode="External"/><Relationship Id="rId1" Type="http://schemas.openxmlformats.org/officeDocument/2006/relationships/slideLayout" Target="../slideLayouts/slideLayout3.xml"/><Relationship Id="rId6" Type="http://schemas.openxmlformats.org/officeDocument/2006/relationships/hyperlink" Target="http://www.ecml.at/companionvolumetoolbox" TargetMode="External"/><Relationship Id="rId5" Type="http://schemas.openxmlformats.org/officeDocument/2006/relationships/hyperlink" Target="https://rm.coe.int/cefr-descriptors-2020-/16809ed2c7" TargetMode="External"/><Relationship Id="rId4" Type="http://schemas.openxmlformats.org/officeDocument/2006/relationships/hyperlink" Target="https://rm.coe.int/cadre-europeen-commun-de-reference-pour-les-langues-apprendre-enseigne/1680a4e27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4282" y="2306270"/>
            <a:ext cx="9865895" cy="2722930"/>
          </a:xfrm>
        </p:spPr>
        <p:txBody>
          <a:bodyPr>
            <a:noAutofit/>
          </a:bodyPr>
          <a:lstStyle/>
          <a:p>
            <a:r>
              <a:rPr lang="fr-FR" sz="4800" dirty="0">
                <a:solidFill>
                  <a:schemeClr val="accent5">
                    <a:lumMod val="50000"/>
                  </a:schemeClr>
                </a:solidFill>
              </a:rPr>
              <a:t>Le Volume complémentaire du CECR </a:t>
            </a:r>
            <a:r>
              <a:rPr lang="en-GB" sz="4800" dirty="0">
                <a:solidFill>
                  <a:schemeClr val="accent5">
                    <a:lumMod val="50000"/>
                  </a:schemeClr>
                </a:solidFill>
              </a:rPr>
              <a:t>:</a:t>
            </a:r>
            <a:br>
              <a:rPr lang="en-GB" sz="4800" dirty="0">
                <a:solidFill>
                  <a:schemeClr val="accent5">
                    <a:lumMod val="50000"/>
                  </a:schemeClr>
                </a:solidFill>
              </a:rPr>
            </a:br>
            <a:br>
              <a:rPr lang="en-GB" sz="4800" dirty="0">
                <a:solidFill>
                  <a:schemeClr val="accent5">
                    <a:lumMod val="50000"/>
                  </a:schemeClr>
                </a:solidFill>
              </a:rPr>
            </a:br>
            <a:r>
              <a:rPr lang="fr-FR" sz="4800" dirty="0">
                <a:solidFill>
                  <a:schemeClr val="accent5">
                    <a:lumMod val="50000"/>
                  </a:schemeClr>
                </a:solidFill>
              </a:rPr>
              <a:t>Les ressources et leur utilisation dans les programmes de formation professionnelle</a:t>
            </a:r>
            <a:endParaRPr lang="en-GB" sz="4800" dirty="0">
              <a:solidFill>
                <a:schemeClr val="accent5">
                  <a:lumMod val="50000"/>
                </a:schemeClr>
              </a:solidFill>
            </a:endParaRP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Activités de formation basées sur le chapitre 2 du </a:t>
            </a:r>
            <a:r>
              <a:rPr lang="fr-FR" sz="4200" i="1" dirty="0"/>
              <a:t>Volume complémentaire </a:t>
            </a:r>
            <a:r>
              <a:rPr lang="fr-FR" sz="4200" dirty="0"/>
              <a:t>du CECR</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fr-FR" dirty="0"/>
          </a:p>
          <a:p>
            <a:pPr marL="0" indent="0">
              <a:buNone/>
            </a:pPr>
            <a:r>
              <a:rPr lang="fr-FR" dirty="0"/>
              <a:t>Activités possibles pour un atelier de formation </a:t>
            </a:r>
            <a:r>
              <a:rPr lang="en-GB" dirty="0"/>
              <a:t>:</a:t>
            </a:r>
          </a:p>
          <a:p>
            <a:pPr marL="0" indent="0">
              <a:buNone/>
              <a:tabLst>
                <a:tab pos="1252538" algn="l"/>
              </a:tabLst>
            </a:pPr>
            <a:endParaRPr lang="fr-FR" dirty="0"/>
          </a:p>
          <a:p>
            <a:pPr>
              <a:tabLst>
                <a:tab pos="1252538" algn="l"/>
              </a:tabLst>
            </a:pPr>
            <a:r>
              <a:rPr lang="fr-FR" dirty="0"/>
              <a:t>Tâche à réaliser au préalable : inviter les participants à lire le chapitre 2 du </a:t>
            </a:r>
            <a:r>
              <a:rPr lang="fr-FR" i="1" dirty="0"/>
              <a:t>Volume complémentaire </a:t>
            </a:r>
            <a:r>
              <a:rPr lang="fr-FR" dirty="0"/>
              <a:t>du CECR
Activités de réflexion pendant l’atelier : par exemple discuter de certains aspects présentés dans le chapitre 2 (voir exemples sur la diapositive suivante)</a:t>
            </a:r>
            <a:endParaRPr lang="fr-FR" i="1" dirty="0"/>
          </a:p>
        </p:txBody>
      </p:sp>
    </p:spTree>
    <p:extLst>
      <p:ext uri="{BB962C8B-B14F-4D97-AF65-F5344CB8AC3E}">
        <p14:creationId xmlns:p14="http://schemas.microsoft.com/office/powerpoint/2010/main" val="397822011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Tâches de réflexion sur le cadre théorique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Activités de réflexion possibles :</a:t>
            </a:r>
          </a:p>
          <a:p>
            <a:pPr>
              <a:tabLst>
                <a:tab pos="1252538" algn="l"/>
              </a:tabLst>
            </a:pPr>
            <a:r>
              <a:rPr lang="fr-FR" dirty="0"/>
              <a:t>Quel est l’impact de l’approche actionnelle sur</a:t>
            </a:r>
          </a:p>
          <a:p>
            <a:pPr lvl="1">
              <a:tabLst>
                <a:tab pos="1252538" algn="l"/>
              </a:tabLst>
            </a:pPr>
            <a:r>
              <a:rPr lang="fr-FR" dirty="0"/>
              <a:t>notre enseignement ?</a:t>
            </a:r>
          </a:p>
          <a:p>
            <a:pPr lvl="1">
              <a:tabLst>
                <a:tab pos="1252538" algn="l"/>
              </a:tabLst>
            </a:pPr>
            <a:r>
              <a:rPr lang="fr-FR" dirty="0"/>
              <a:t>notre approche en matière d’évaluation ?</a:t>
            </a:r>
          </a:p>
          <a:p>
            <a:pPr>
              <a:tabLst>
                <a:tab pos="1252538" algn="l"/>
              </a:tabLst>
            </a:pPr>
            <a:r>
              <a:rPr lang="fr-FR" dirty="0"/>
              <a:t>Quel est l’impact du concept des quatre modes de communication sur la conception des programmes d’études / sur l’évaluation ? </a:t>
            </a:r>
          </a:p>
          <a:p>
            <a:pPr>
              <a:tabLst>
                <a:tab pos="1252538" algn="l"/>
              </a:tabLst>
            </a:pPr>
            <a:r>
              <a:rPr lang="fr-FR" dirty="0"/>
              <a:t>De quelle manière pouvons-nous valoriser la compétence plurilingue et/ou pluriculturelle ? Et comment pouvons-nous intégrer ces compétences dans notre cursus ? </a:t>
            </a:r>
          </a:p>
        </p:txBody>
      </p:sp>
    </p:spTree>
    <p:extLst>
      <p:ext uri="{BB962C8B-B14F-4D97-AF65-F5344CB8AC3E}">
        <p14:creationId xmlns:p14="http://schemas.microsoft.com/office/powerpoint/2010/main" val="1217439078"/>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Liens et ressources utiles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Aspects théoriques:</a:t>
            </a:r>
          </a:p>
          <a:p>
            <a:pPr marL="896938" indent="-355600">
              <a:buNone/>
            </a:pPr>
            <a:r>
              <a:rPr lang="fr-FR" dirty="0"/>
              <a:t>Conseil de l’Europe (2021) : </a:t>
            </a:r>
            <a:r>
              <a:rPr lang="fr-FR" i="1" dirty="0"/>
              <a:t>Cadre européen commun de référence pour les langues : apprendre, enseigner, évaluer – Volume complémentaire</a:t>
            </a:r>
            <a:r>
              <a:rPr lang="fr-FR" dirty="0"/>
              <a:t>. Strasbourg: Conseil de l’Europe. </a:t>
            </a:r>
            <a:endParaRPr lang="fr-FR" sz="1700" dirty="0"/>
          </a:p>
          <a:p>
            <a:pPr marL="896938" indent="-355600">
              <a:spcBef>
                <a:spcPts val="0"/>
              </a:spcBef>
              <a:buNone/>
            </a:pPr>
            <a:r>
              <a:rPr lang="fr-FR" sz="1700" dirty="0"/>
              <a:t>	</a:t>
            </a:r>
            <a:r>
              <a:rPr lang="fr-FR" sz="1700" dirty="0">
                <a:hlinkClick r:id="rId2"/>
              </a:rPr>
              <a:t>https://rm.coe.int/cadre-europeen-commun-de-reference-pour-les-langues-apprendre-enseigne/1680a4e270</a:t>
            </a:r>
            <a:endParaRPr lang="fr-FR" sz="1700" dirty="0"/>
          </a:p>
          <a:p>
            <a:pPr marL="896938" indent="-355600">
              <a:buNone/>
            </a:pPr>
            <a:r>
              <a:rPr lang="fr-FR" sz="2400" dirty="0"/>
              <a:t>	</a:t>
            </a:r>
            <a:r>
              <a:rPr lang="fr-FR" sz="2400" i="1" dirty="0"/>
              <a:t>(Voir notamment : Chapitre 2 « Éléments clés du CECR pour l’enseignement et l’apprentissage », pages 27-47.)</a:t>
            </a:r>
          </a:p>
          <a:p>
            <a:pPr marL="896938" indent="-355600">
              <a:buNone/>
            </a:pPr>
            <a:r>
              <a:rPr lang="de-DE" dirty="0" err="1"/>
              <a:t>Piccardo</a:t>
            </a:r>
            <a:r>
              <a:rPr lang="de-DE" dirty="0"/>
              <a:t>, Enrica / North, Brian (2019): </a:t>
            </a:r>
            <a:r>
              <a:rPr lang="en-US" i="1" dirty="0"/>
              <a:t>The Action-oriented Approach. A 	Dynamic Vision of Language Education</a:t>
            </a:r>
            <a:r>
              <a:rPr lang="en-US" dirty="0"/>
              <a:t>. Bristol: Multilingual Matters.</a:t>
            </a:r>
          </a:p>
          <a:p>
            <a:pPr marL="0" indent="0">
              <a:buNone/>
            </a:pPr>
            <a:endParaRPr lang="en-GB" dirty="0"/>
          </a:p>
        </p:txBody>
      </p:sp>
    </p:spTree>
    <p:extLst>
      <p:ext uri="{BB962C8B-B14F-4D97-AF65-F5344CB8AC3E}">
        <p14:creationId xmlns:p14="http://schemas.microsoft.com/office/powerpoint/2010/main" val="310062099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Ressources concernant le </a:t>
            </a:r>
            <a:r>
              <a:rPr lang="fr-FR" i="1" dirty="0"/>
              <a:t>Volume complémentaire </a:t>
            </a:r>
            <a:r>
              <a:rPr lang="fr-FR" dirty="0"/>
              <a:t>du CECR</a:t>
            </a:r>
            <a:endParaRPr lang="en-GB" dirty="0"/>
          </a:p>
        </p:txBody>
      </p:sp>
      <p:sp>
        <p:nvSpPr>
          <p:cNvPr id="7" name="Inhaltsplatzhalter 2">
            <a:extLst>
              <a:ext uri="{FF2B5EF4-FFF2-40B4-BE49-F238E27FC236}">
                <a16:creationId xmlns:a16="http://schemas.microsoft.com/office/drawing/2014/main" id="{3D38C87D-7817-40D3-979C-36BD27A524AF}"/>
              </a:ext>
            </a:extLst>
          </p:cNvPr>
          <p:cNvSpPr>
            <a:spLocks noGrp="1"/>
          </p:cNvSpPr>
          <p:nvPr>
            <p:ph idx="1"/>
          </p:nvPr>
        </p:nvSpPr>
        <p:spPr>
          <a:xfrm>
            <a:off x="490654" y="1825625"/>
            <a:ext cx="11218126" cy="4051068"/>
          </a:xfrm>
        </p:spPr>
        <p:txBody>
          <a:bodyPr>
            <a:normAutofit/>
          </a:bodyPr>
          <a:lstStyle/>
          <a:p>
            <a:pPr marL="0" indent="0">
              <a:buNone/>
            </a:pPr>
            <a:endParaRPr lang="en-GB" dirty="0"/>
          </a:p>
          <a:p>
            <a:pPr marL="514350" indent="-514350">
              <a:spcAft>
                <a:spcPts val="600"/>
              </a:spcAft>
              <a:buFont typeface="+mj-lt"/>
              <a:buAutoNum type="arabicPeriod"/>
            </a:pPr>
            <a:r>
              <a:rPr lang="fr-FR" sz="3600" b="1" dirty="0">
                <a:solidFill>
                  <a:schemeClr val="bg2">
                    <a:lumMod val="75000"/>
                  </a:schemeClr>
                </a:solidFill>
              </a:rPr>
              <a:t>Le </a:t>
            </a:r>
            <a:r>
              <a:rPr lang="fr-FR" sz="3600" b="1" i="1" dirty="0">
                <a:solidFill>
                  <a:schemeClr val="bg2">
                    <a:lumMod val="75000"/>
                  </a:schemeClr>
                </a:solidFill>
              </a:rPr>
              <a:t>Volume complémentaire </a:t>
            </a:r>
            <a:r>
              <a:rPr lang="fr-FR" sz="3600" b="1" dirty="0">
                <a:solidFill>
                  <a:schemeClr val="bg2">
                    <a:lumMod val="75000"/>
                  </a:schemeClr>
                </a:solidFill>
              </a:rPr>
              <a:t>du CECR : le texte publié</a:t>
            </a:r>
          </a:p>
          <a:p>
            <a:pPr marL="514350" indent="-514350">
              <a:spcAft>
                <a:spcPts val="600"/>
              </a:spcAft>
              <a:buFont typeface="+mj-lt"/>
              <a:buAutoNum type="arabicPeriod"/>
            </a:pPr>
            <a:r>
              <a:rPr lang="fr-FR" sz="3600" b="1" dirty="0"/>
              <a:t>La base de données en ligne des descripteurs</a:t>
            </a:r>
          </a:p>
          <a:p>
            <a:pPr marL="514350" indent="-514350">
              <a:spcAft>
                <a:spcPts val="600"/>
              </a:spcAft>
              <a:buFont typeface="+mj-lt"/>
              <a:buAutoNum type="arabicPeriod"/>
            </a:pPr>
            <a:r>
              <a:rPr lang="fr-FR" sz="3600" b="1" dirty="0">
                <a:solidFill>
                  <a:schemeClr val="bg2">
                    <a:lumMod val="75000"/>
                  </a:schemeClr>
                </a:solidFill>
              </a:rPr>
              <a:t>Le site web sur le CECR du Conseil de l’Europe</a:t>
            </a:r>
            <a:endParaRPr lang="en-GB" sz="3600" b="1" dirty="0">
              <a:solidFill>
                <a:schemeClr val="bg2">
                  <a:lumMod val="75000"/>
                </a:schemeClr>
              </a:solidFill>
            </a:endParaRPr>
          </a:p>
        </p:txBody>
      </p:sp>
    </p:spTree>
    <p:extLst>
      <p:ext uri="{BB962C8B-B14F-4D97-AF65-F5344CB8AC3E}">
        <p14:creationId xmlns:p14="http://schemas.microsoft.com/office/powerpoint/2010/main" val="228058027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La base de données en ligne des descripteurs</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0" indent="0">
              <a:buNone/>
            </a:pPr>
            <a:r>
              <a:rPr lang="fr-FR" dirty="0"/>
              <a:t>Le Conseil de l’Europe fournit un lien vers la base de données de tous les descripteurs répertoriés dans le </a:t>
            </a:r>
            <a:r>
              <a:rPr lang="fr-FR" i="1" dirty="0"/>
              <a:t>Volume complémentaire </a:t>
            </a:r>
            <a:r>
              <a:rPr lang="fr-FR" dirty="0"/>
              <a:t>du CECR sous le format d’une feuille de calcul :</a:t>
            </a:r>
          </a:p>
          <a:p>
            <a:pPr marL="0" indent="0">
              <a:buNone/>
            </a:pPr>
            <a:r>
              <a:rPr lang="en-GB" u="sng" dirty="0">
                <a:hlinkClick r:id="rId2"/>
              </a:rPr>
              <a:t>https://rm.coe.int/cefr-descriptors-2020-/16809ed2c7</a:t>
            </a:r>
            <a:endParaRPr lang="en-GB" u="sng" dirty="0"/>
          </a:p>
          <a:p>
            <a:pPr marL="0" indent="0">
              <a:buNone/>
            </a:pPr>
            <a:endParaRPr lang="en-GB" u="sng" dirty="0"/>
          </a:p>
        </p:txBody>
      </p:sp>
    </p:spTree>
    <p:extLst>
      <p:ext uri="{BB962C8B-B14F-4D97-AF65-F5344CB8AC3E}">
        <p14:creationId xmlns:p14="http://schemas.microsoft.com/office/powerpoint/2010/main" val="244501631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La base de données en ligne des descripteurs</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Ce document permet aux utilisateurs de visualiser et de sélectionner les descripteurs qui pourraient être pertinents dans leur contexte.</a:t>
            </a:r>
          </a:p>
          <a:p>
            <a:pPr marL="0" indent="0">
              <a:buNone/>
            </a:pPr>
            <a:r>
              <a:rPr lang="fr-FR" dirty="0"/>
              <a:t>Il permet :</a:t>
            </a:r>
          </a:p>
          <a:p>
            <a:pPr>
              <a:buFontTx/>
              <a:buChar char="-"/>
            </a:pPr>
            <a:r>
              <a:rPr lang="fr-FR" dirty="0"/>
              <a:t>de sélectionner les descripteurs d’un niveau spécifique
de choisir le mode de communication
l’activité, la stratégie ou la compétence
l’échelle
et enfin le(s) descripteur(s) pertinent(s)</a:t>
            </a:r>
          </a:p>
        </p:txBody>
      </p:sp>
    </p:spTree>
    <p:extLst>
      <p:ext uri="{BB962C8B-B14F-4D97-AF65-F5344CB8AC3E}">
        <p14:creationId xmlns:p14="http://schemas.microsoft.com/office/powerpoint/2010/main" val="81585654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2800" dirty="0"/>
              <a:t>Exemple montrant des descripteurs pour la médiation (tous niveaux, activités / stratégies / compétences et échelles) :</a:t>
            </a:r>
          </a:p>
        </p:txBody>
      </p:sp>
      <p:pic>
        <p:nvPicPr>
          <p:cNvPr id="6" name="Grafik 5">
            <a:extLst>
              <a:ext uri="{FF2B5EF4-FFF2-40B4-BE49-F238E27FC236}">
                <a16:creationId xmlns:a16="http://schemas.microsoft.com/office/drawing/2014/main" id="{79AF1AE1-7793-439A-90A8-033D8D382229}"/>
              </a:ext>
            </a:extLst>
          </p:cNvPr>
          <p:cNvPicPr>
            <a:picLocks noChangeAspect="1"/>
          </p:cNvPicPr>
          <p:nvPr/>
        </p:nvPicPr>
        <p:blipFill rotWithShape="1">
          <a:blip r:embed="rId2"/>
          <a:srcRect b="21481"/>
          <a:stretch/>
        </p:blipFill>
        <p:spPr>
          <a:xfrm>
            <a:off x="333492" y="1473200"/>
            <a:ext cx="11702815" cy="5384800"/>
          </a:xfrm>
          <a:prstGeom prst="rect">
            <a:avLst/>
          </a:prstGeom>
        </p:spPr>
      </p:pic>
    </p:spTree>
    <p:extLst>
      <p:ext uri="{BB962C8B-B14F-4D97-AF65-F5344CB8AC3E}">
        <p14:creationId xmlns:p14="http://schemas.microsoft.com/office/powerpoint/2010/main" val="2719139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000" dirty="0"/>
              <a:t>Activité possible pour un atelier de formation à l’aide de la base de données en ligne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Tâche :</a:t>
            </a:r>
          </a:p>
          <a:p>
            <a:pPr marL="0" indent="0">
              <a:buNone/>
            </a:pPr>
            <a:endParaRPr lang="fr-FR" sz="1200" dirty="0"/>
          </a:p>
          <a:p>
            <a:pPr marL="0" indent="0">
              <a:buNone/>
            </a:pPr>
            <a:r>
              <a:rPr lang="fr-FR" i="1" dirty="0"/>
              <a:t>« Veuillez élaborer une activité à réaliser en cours pour votre contexte spécifique en utilisant les descripteurs du CECR.</a:t>
            </a:r>
          </a:p>
          <a:p>
            <a:pPr marL="0" indent="0">
              <a:buNone/>
            </a:pPr>
            <a:r>
              <a:rPr lang="fr-FR" i="1" dirty="0"/>
              <a:t>Choisissez le niveau cible de votre groupe, puis sélectionnez le mode de communication que vous souhaitez aborder, puis l’activité, la stratégie ou la compétence, puis l’échelle et enfin le(s) descripteur(s) pertinent(s). Dans un deuxième temps, veuillez élaborer une activité, une tâche ou un projet à réaliser en cours qui aborde ce descripteur (ces descripteurs). »</a:t>
            </a:r>
          </a:p>
        </p:txBody>
      </p:sp>
    </p:spTree>
    <p:extLst>
      <p:ext uri="{BB962C8B-B14F-4D97-AF65-F5344CB8AC3E}">
        <p14:creationId xmlns:p14="http://schemas.microsoft.com/office/powerpoint/2010/main" val="75408859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7915961E-8343-4CC4-AD56-4CD1C6C423DA}"/>
              </a:ext>
            </a:extLst>
          </p:cNvPr>
          <p:cNvSpPr txBox="1"/>
          <p:nvPr/>
        </p:nvSpPr>
        <p:spPr>
          <a:xfrm>
            <a:off x="150278" y="5638800"/>
            <a:ext cx="11891444" cy="1059454"/>
          </a:xfrm>
          <a:prstGeom prst="rect">
            <a:avLst/>
          </a:prstGeom>
          <a:solidFill>
            <a:schemeClr val="bg1"/>
          </a:solidFill>
        </p:spPr>
        <p:txBody>
          <a:bodyPr wrap="square" rtlCol="0">
            <a:spAutoFit/>
          </a:bodyPr>
          <a:lstStyle/>
          <a:p>
            <a:endParaRPr lang="de-DE" dirty="0"/>
          </a:p>
        </p:txBody>
      </p:sp>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000" dirty="0"/>
              <a:t>Activité possible pour un atelier de formation à l’aide de la base de données en ligne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spcBef>
                <a:spcPts val="0"/>
              </a:spcBef>
              <a:buNone/>
            </a:pPr>
            <a:r>
              <a:rPr lang="fr-FR" sz="2400" dirty="0"/>
              <a:t>Modèle de développement / description de la tâche, qui permet </a:t>
            </a:r>
            <a:r>
              <a:rPr lang="en-GB" sz="2400" dirty="0"/>
              <a:t>:</a:t>
            </a:r>
          </a:p>
          <a:p>
            <a:pPr>
              <a:spcBef>
                <a:spcPts val="0"/>
              </a:spcBef>
              <a:buFontTx/>
              <a:buChar char="-"/>
            </a:pPr>
            <a:r>
              <a:rPr lang="fr-FR" sz="2400" dirty="0"/>
              <a:t>d’illustrer des exemples de bonnes pratiques produits par les participants et 
de donner des idées à des collègues</a:t>
            </a:r>
          </a:p>
        </p:txBody>
      </p:sp>
      <p:pic>
        <p:nvPicPr>
          <p:cNvPr id="6" name="Grafik 5">
            <a:extLst>
              <a:ext uri="{FF2B5EF4-FFF2-40B4-BE49-F238E27FC236}">
                <a16:creationId xmlns:a16="http://schemas.microsoft.com/office/drawing/2014/main" id="{A740BBCD-BC79-413E-BCC8-D2BC3F400D5F}"/>
              </a:ext>
            </a:extLst>
          </p:cNvPr>
          <p:cNvPicPr>
            <a:picLocks noChangeAspect="1"/>
          </p:cNvPicPr>
          <p:nvPr/>
        </p:nvPicPr>
        <p:blipFill>
          <a:blip r:embed="rId2"/>
          <a:stretch>
            <a:fillRect/>
          </a:stretch>
        </p:blipFill>
        <p:spPr>
          <a:xfrm>
            <a:off x="223520" y="2932955"/>
            <a:ext cx="5545129" cy="3785618"/>
          </a:xfrm>
          <a:prstGeom prst="rect">
            <a:avLst/>
          </a:prstGeom>
          <a:ln w="25400">
            <a:solidFill>
              <a:schemeClr val="tx1"/>
            </a:solidFill>
          </a:ln>
        </p:spPr>
      </p:pic>
      <p:pic>
        <p:nvPicPr>
          <p:cNvPr id="8" name="Grafik 7">
            <a:extLst>
              <a:ext uri="{FF2B5EF4-FFF2-40B4-BE49-F238E27FC236}">
                <a16:creationId xmlns:a16="http://schemas.microsoft.com/office/drawing/2014/main" id="{57B35786-C53E-4115-AF44-14958CBE0D00}"/>
              </a:ext>
            </a:extLst>
          </p:cNvPr>
          <p:cNvPicPr>
            <a:picLocks noChangeAspect="1"/>
          </p:cNvPicPr>
          <p:nvPr/>
        </p:nvPicPr>
        <p:blipFill>
          <a:blip r:embed="rId3"/>
          <a:stretch>
            <a:fillRect/>
          </a:stretch>
        </p:blipFill>
        <p:spPr>
          <a:xfrm>
            <a:off x="6014899" y="2925488"/>
            <a:ext cx="5882461" cy="3785618"/>
          </a:xfrm>
          <a:prstGeom prst="rect">
            <a:avLst/>
          </a:prstGeom>
          <a:ln w="25400">
            <a:solidFill>
              <a:schemeClr val="tx1"/>
            </a:solidFill>
          </a:ln>
        </p:spPr>
      </p:pic>
    </p:spTree>
    <p:extLst>
      <p:ext uri="{BB962C8B-B14F-4D97-AF65-F5344CB8AC3E}">
        <p14:creationId xmlns:p14="http://schemas.microsoft.com/office/powerpoint/2010/main" val="206990701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Ressources concernant le </a:t>
            </a:r>
            <a:r>
              <a:rPr lang="fr-FR" i="1" dirty="0"/>
              <a:t>Volume complémentaire du CECR</a:t>
            </a:r>
            <a:endParaRPr lang="en-GB" dirty="0"/>
          </a:p>
        </p:txBody>
      </p:sp>
      <p:sp>
        <p:nvSpPr>
          <p:cNvPr id="6" name="Inhaltsplatzhalter 2">
            <a:extLst>
              <a:ext uri="{FF2B5EF4-FFF2-40B4-BE49-F238E27FC236}">
                <a16:creationId xmlns:a16="http://schemas.microsoft.com/office/drawing/2014/main" id="{9453C153-A793-451B-8D44-88D5C435CC0D}"/>
              </a:ext>
            </a:extLst>
          </p:cNvPr>
          <p:cNvSpPr>
            <a:spLocks noGrp="1"/>
          </p:cNvSpPr>
          <p:nvPr>
            <p:ph idx="1"/>
          </p:nvPr>
        </p:nvSpPr>
        <p:spPr>
          <a:xfrm>
            <a:off x="490654" y="1825625"/>
            <a:ext cx="11218126" cy="4051068"/>
          </a:xfrm>
        </p:spPr>
        <p:txBody>
          <a:bodyPr>
            <a:normAutofit/>
          </a:bodyPr>
          <a:lstStyle/>
          <a:p>
            <a:pPr marL="0" indent="0">
              <a:buNone/>
            </a:pPr>
            <a:endParaRPr lang="en-GB" dirty="0"/>
          </a:p>
          <a:p>
            <a:pPr marL="514350" indent="-514350">
              <a:spcAft>
                <a:spcPts val="600"/>
              </a:spcAft>
              <a:buFont typeface="+mj-lt"/>
              <a:buAutoNum type="arabicPeriod"/>
            </a:pPr>
            <a:r>
              <a:rPr lang="fr-FR" sz="3600" b="1" dirty="0">
                <a:solidFill>
                  <a:schemeClr val="bg2">
                    <a:lumMod val="75000"/>
                  </a:schemeClr>
                </a:solidFill>
              </a:rPr>
              <a:t>Le </a:t>
            </a:r>
            <a:r>
              <a:rPr lang="fr-FR" sz="3600" b="1" i="1" dirty="0">
                <a:solidFill>
                  <a:schemeClr val="bg2">
                    <a:lumMod val="75000"/>
                  </a:schemeClr>
                </a:solidFill>
              </a:rPr>
              <a:t>Volume complémentaire du CECR </a:t>
            </a:r>
            <a:r>
              <a:rPr lang="fr-FR" sz="3600" b="1" dirty="0">
                <a:solidFill>
                  <a:schemeClr val="bg2">
                    <a:lumMod val="75000"/>
                  </a:schemeClr>
                </a:solidFill>
              </a:rPr>
              <a:t>: le texte publié</a:t>
            </a:r>
          </a:p>
          <a:p>
            <a:pPr marL="514350" indent="-514350">
              <a:spcAft>
                <a:spcPts val="600"/>
              </a:spcAft>
              <a:buFont typeface="+mj-lt"/>
              <a:buAutoNum type="arabicPeriod"/>
            </a:pPr>
            <a:r>
              <a:rPr lang="fr-FR" sz="3600" b="1" dirty="0">
                <a:solidFill>
                  <a:schemeClr val="bg2">
                    <a:lumMod val="75000"/>
                  </a:schemeClr>
                </a:solidFill>
              </a:rPr>
              <a:t>La base de données en ligne des descripteurs</a:t>
            </a:r>
          </a:p>
          <a:p>
            <a:pPr marL="514350" indent="-514350">
              <a:spcAft>
                <a:spcPts val="600"/>
              </a:spcAft>
              <a:buFont typeface="+mj-lt"/>
              <a:buAutoNum type="arabicPeriod"/>
            </a:pPr>
            <a:r>
              <a:rPr lang="fr-FR" sz="3600" b="1" dirty="0"/>
              <a:t>Le site web sur le CECR du Conseil de l’Europe</a:t>
            </a:r>
            <a:endParaRPr lang="en-GB" sz="3600" b="1" dirty="0"/>
          </a:p>
        </p:txBody>
      </p:sp>
    </p:spTree>
    <p:extLst>
      <p:ext uri="{BB962C8B-B14F-4D97-AF65-F5344CB8AC3E}">
        <p14:creationId xmlns:p14="http://schemas.microsoft.com/office/powerpoint/2010/main" val="260628499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Ressources concernant le </a:t>
            </a:r>
            <a:r>
              <a:rPr lang="fr-FR" i="1" dirty="0"/>
              <a:t>Volume complémentaire </a:t>
            </a:r>
            <a:r>
              <a:rPr lang="fr-FR" dirty="0"/>
              <a:t>du CECR</a:t>
            </a:r>
            <a:endParaRPr lang="en-GB"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514350" indent="-514350">
              <a:spcAft>
                <a:spcPts val="600"/>
              </a:spcAft>
              <a:buFont typeface="+mj-lt"/>
              <a:buAutoNum type="arabicPeriod"/>
            </a:pPr>
            <a:r>
              <a:rPr lang="fr-FR" sz="3600" b="1" dirty="0"/>
              <a:t>Le </a:t>
            </a:r>
            <a:r>
              <a:rPr lang="fr-FR" sz="3600" b="1" i="1" dirty="0"/>
              <a:t>Volume complémentaire </a:t>
            </a:r>
            <a:r>
              <a:rPr lang="fr-FR" sz="3600" b="1" dirty="0"/>
              <a:t>du CECR : le texte publié</a:t>
            </a:r>
          </a:p>
          <a:p>
            <a:pPr marL="514350" indent="-514350">
              <a:spcAft>
                <a:spcPts val="600"/>
              </a:spcAft>
              <a:buFont typeface="+mj-lt"/>
              <a:buAutoNum type="arabicPeriod"/>
            </a:pPr>
            <a:r>
              <a:rPr lang="fr-FR" sz="3600" b="1" dirty="0"/>
              <a:t>La base de données en ligne des descripteurs</a:t>
            </a:r>
          </a:p>
          <a:p>
            <a:pPr marL="514350" indent="-514350">
              <a:spcAft>
                <a:spcPts val="600"/>
              </a:spcAft>
              <a:buFont typeface="+mj-lt"/>
              <a:buAutoNum type="arabicPeriod"/>
            </a:pPr>
            <a:r>
              <a:rPr lang="fr-FR" sz="3600" b="1" dirty="0"/>
              <a:t>Le site web sur le CECR du Conseil de l’Europe</a:t>
            </a:r>
            <a:endParaRPr lang="en-GB" sz="3600" b="1" dirty="0"/>
          </a:p>
        </p:txBody>
      </p:sp>
    </p:spTree>
    <p:extLst>
      <p:ext uri="{BB962C8B-B14F-4D97-AF65-F5344CB8AC3E}">
        <p14:creationId xmlns:p14="http://schemas.microsoft.com/office/powerpoint/2010/main" val="423627382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Le site web CECR du Conseil de l’Europe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393825"/>
            <a:ext cx="11218126" cy="4051068"/>
          </a:xfrm>
        </p:spPr>
        <p:txBody>
          <a:bodyPr>
            <a:normAutofit/>
          </a:bodyPr>
          <a:lstStyle/>
          <a:p>
            <a:pPr marL="0" indent="0">
              <a:buNone/>
            </a:pPr>
            <a:r>
              <a:rPr lang="fr-FR" dirty="0"/>
              <a:t>Le Conseil de l’Europe a mis en place un site web qui fournit une vaste base de données offrant des ressources concernant le CECR et le </a:t>
            </a:r>
            <a:r>
              <a:rPr lang="fr-FR" i="1" dirty="0"/>
              <a:t>Volume complémentaire</a:t>
            </a:r>
            <a:r>
              <a:rPr lang="fr-FR" dirty="0"/>
              <a:t> :</a:t>
            </a:r>
          </a:p>
          <a:p>
            <a:pPr marL="0" indent="0">
              <a:spcBef>
                <a:spcPts val="0"/>
              </a:spcBef>
              <a:buNone/>
            </a:pPr>
            <a:endParaRPr lang="fr-FR" sz="1200" dirty="0"/>
          </a:p>
          <a:p>
            <a:pPr marL="0" indent="0">
              <a:spcBef>
                <a:spcPts val="0"/>
              </a:spcBef>
              <a:buNone/>
            </a:pPr>
            <a:r>
              <a:rPr lang="fr-FR" sz="2600" dirty="0">
                <a:hlinkClick r:id="rId2"/>
              </a:rPr>
              <a:t>https://www.coe.int/fr/web/common-european-framework-reference-languages/</a:t>
            </a:r>
            <a:r>
              <a:rPr lang="fr-FR" sz="2600" dirty="0"/>
              <a:t> </a:t>
            </a:r>
          </a:p>
        </p:txBody>
      </p:sp>
      <p:pic>
        <p:nvPicPr>
          <p:cNvPr id="5" name="Grafik 4">
            <a:extLst>
              <a:ext uri="{FF2B5EF4-FFF2-40B4-BE49-F238E27FC236}">
                <a16:creationId xmlns:a16="http://schemas.microsoft.com/office/drawing/2014/main" id="{52BABCAD-E8ED-43FA-B26D-EA6F86839623}"/>
              </a:ext>
            </a:extLst>
          </p:cNvPr>
          <p:cNvPicPr>
            <a:picLocks noChangeAspect="1"/>
          </p:cNvPicPr>
          <p:nvPr/>
        </p:nvPicPr>
        <p:blipFill rotWithShape="1">
          <a:blip r:embed="rId3"/>
          <a:srcRect b="18722"/>
          <a:stretch/>
        </p:blipFill>
        <p:spPr>
          <a:xfrm>
            <a:off x="1617631" y="3108857"/>
            <a:ext cx="8097813" cy="3749143"/>
          </a:xfrm>
          <a:prstGeom prst="rect">
            <a:avLst/>
          </a:prstGeom>
        </p:spPr>
      </p:pic>
    </p:spTree>
    <p:extLst>
      <p:ext uri="{BB962C8B-B14F-4D97-AF65-F5344CB8AC3E}">
        <p14:creationId xmlns:p14="http://schemas.microsoft.com/office/powerpoint/2010/main" val="3557322693"/>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Le site web du Conseil de l’Europe du CECR</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Ce site web offre entre autres l’accès </a:t>
            </a:r>
            <a:r>
              <a:rPr lang="en-GB" dirty="0"/>
              <a:t>:</a:t>
            </a:r>
          </a:p>
          <a:p>
            <a:pPr>
              <a:buFontTx/>
              <a:buChar char="-"/>
            </a:pPr>
            <a:r>
              <a:rPr lang="fr-FR" dirty="0"/>
              <a:t>aux publications en ligne du CECR et le </a:t>
            </a:r>
            <a:r>
              <a:rPr lang="fr-FR" i="1" dirty="0"/>
              <a:t>Volume complémentaire </a:t>
            </a:r>
            <a:r>
              <a:rPr lang="fr-FR" dirty="0"/>
              <a:t>du CECR
mais aussi à des publications couvrant des aspects spécifiques, par exemple la manière d’utiliser ces ressources
à des vidéos présentant les concepts clés du </a:t>
            </a:r>
            <a:r>
              <a:rPr lang="fr-FR" i="1" dirty="0"/>
              <a:t>Volume complémentaire</a:t>
            </a:r>
            <a:r>
              <a:rPr lang="fr-FR" dirty="0"/>
              <a:t>
à des webinaires enregistrés
à des idées de mise en œuvre 
à la base de données des descripteurs</a:t>
            </a:r>
            <a:endParaRPr lang="en-GB" dirty="0"/>
          </a:p>
          <a:p>
            <a:pPr marL="0" indent="0">
              <a:buNone/>
            </a:pPr>
            <a:endParaRPr lang="en-GB" dirty="0"/>
          </a:p>
        </p:txBody>
      </p:sp>
    </p:spTree>
    <p:extLst>
      <p:ext uri="{BB962C8B-B14F-4D97-AF65-F5344CB8AC3E}">
        <p14:creationId xmlns:p14="http://schemas.microsoft.com/office/powerpoint/2010/main" val="24300555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Le site du CELV</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5888112" cy="4051068"/>
          </a:xfrm>
        </p:spPr>
        <p:txBody>
          <a:bodyPr>
            <a:normAutofit/>
          </a:bodyPr>
          <a:lstStyle/>
          <a:p>
            <a:pPr marL="0" indent="0">
              <a:lnSpc>
                <a:spcPct val="100000"/>
              </a:lnSpc>
              <a:buNone/>
            </a:pPr>
            <a:r>
              <a:rPr lang="fr-FR" dirty="0"/>
              <a:t>Le site web du CELV fournit des outils précieux relatifs à l’utilisation du CECR et du </a:t>
            </a:r>
            <a:r>
              <a:rPr lang="fr-FR" i="1" dirty="0"/>
              <a:t>Volume complémentaire </a:t>
            </a:r>
            <a:r>
              <a:rPr lang="fr-FR" dirty="0"/>
              <a:t>du CECR</a:t>
            </a:r>
          </a:p>
        </p:txBody>
      </p:sp>
      <p:pic>
        <p:nvPicPr>
          <p:cNvPr id="6" name="Grafik 5">
            <a:extLst>
              <a:ext uri="{FF2B5EF4-FFF2-40B4-BE49-F238E27FC236}">
                <a16:creationId xmlns:a16="http://schemas.microsoft.com/office/drawing/2014/main" id="{F1756C15-1254-4286-B46B-9C1E8129A638}"/>
              </a:ext>
            </a:extLst>
          </p:cNvPr>
          <p:cNvPicPr>
            <a:picLocks noChangeAspect="1"/>
          </p:cNvPicPr>
          <p:nvPr/>
        </p:nvPicPr>
        <p:blipFill>
          <a:blip r:embed="rId2"/>
          <a:stretch>
            <a:fillRect/>
          </a:stretch>
        </p:blipFill>
        <p:spPr>
          <a:xfrm>
            <a:off x="7010400" y="57150"/>
            <a:ext cx="5181600" cy="6743700"/>
          </a:xfrm>
          <a:prstGeom prst="rect">
            <a:avLst/>
          </a:prstGeom>
          <a:ln>
            <a:solidFill>
              <a:schemeClr val="tx1"/>
            </a:solidFill>
          </a:ln>
        </p:spPr>
      </p:pic>
    </p:spTree>
    <p:extLst>
      <p:ext uri="{BB962C8B-B14F-4D97-AF65-F5344CB8AC3E}">
        <p14:creationId xmlns:p14="http://schemas.microsoft.com/office/powerpoint/2010/main" val="212996739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Les sites web du Conseil de l’Europe et du CELV</a:t>
            </a:r>
            <a:endParaRPr lang="en-GB" sz="4200" dirty="0"/>
          </a:p>
        </p:txBody>
      </p:sp>
      <p:sp>
        <p:nvSpPr>
          <p:cNvPr id="5" name="Inhaltsplatzhalter 4"/>
          <p:cNvSpPr>
            <a:spLocks noGrp="1"/>
          </p:cNvSpPr>
          <p:nvPr>
            <p:ph idx="1"/>
          </p:nvPr>
        </p:nvSpPr>
        <p:spPr/>
        <p:txBody>
          <a:bodyPr/>
          <a:lstStyle/>
          <a:p>
            <a:pPr marL="0" indent="0">
              <a:buNone/>
            </a:pPr>
            <a:r>
              <a:rPr lang="fr-FR" dirty="0"/>
              <a:t>Les deux sites web offrent</a:t>
            </a:r>
            <a:r>
              <a:rPr lang="en-GB" dirty="0"/>
              <a:t> </a:t>
            </a:r>
          </a:p>
          <a:p>
            <a:r>
              <a:rPr lang="fr-FR" dirty="0"/>
              <a:t>des ressources abordant des aspects spécifiques du CECR et du </a:t>
            </a:r>
            <a:r>
              <a:rPr lang="fr-FR" i="1" dirty="0"/>
              <a:t>Volume complémentaire </a:t>
            </a:r>
            <a:r>
              <a:rPr lang="fr-FR" dirty="0"/>
              <a:t>du CECR,
leur mise en œuvre,
ainsi que des exemples de bonnes pratiques</a:t>
            </a:r>
          </a:p>
          <a:p>
            <a:pPr marL="0" indent="0">
              <a:buNone/>
            </a:pPr>
            <a:endParaRPr lang="en-GB" dirty="0"/>
          </a:p>
          <a:p>
            <a:pPr marL="0" indent="0">
              <a:buNone/>
            </a:pPr>
            <a:r>
              <a:rPr lang="en-GB" dirty="0">
                <a:sym typeface="Wingdings" panose="05000000000000000000" pitchFamily="2" charset="2"/>
              </a:rPr>
              <a:t></a:t>
            </a:r>
            <a:r>
              <a:rPr lang="en-GB" dirty="0"/>
              <a:t> </a:t>
            </a:r>
            <a:r>
              <a:rPr lang="fr-FR" dirty="0"/>
              <a:t>des outils utiles pour les ateliers de formation </a:t>
            </a:r>
            <a:r>
              <a:rPr lang="en-GB" dirty="0"/>
              <a:t>!</a:t>
            </a:r>
          </a:p>
        </p:txBody>
      </p:sp>
    </p:spTree>
    <p:extLst>
      <p:ext uri="{BB962C8B-B14F-4D97-AF65-F5344CB8AC3E}">
        <p14:creationId xmlns:p14="http://schemas.microsoft.com/office/powerpoint/2010/main" val="47396609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Liste des ressources</a:t>
            </a:r>
          </a:p>
        </p:txBody>
      </p:sp>
      <p:sp>
        <p:nvSpPr>
          <p:cNvPr id="5" name="Inhaltsplatzhalter 4"/>
          <p:cNvSpPr>
            <a:spLocks noGrp="1"/>
          </p:cNvSpPr>
          <p:nvPr>
            <p:ph idx="1"/>
          </p:nvPr>
        </p:nvSpPr>
        <p:spPr/>
        <p:txBody>
          <a:bodyPr>
            <a:normAutofit fontScale="70000" lnSpcReduction="20000"/>
          </a:bodyPr>
          <a:lstStyle/>
          <a:p>
            <a:r>
              <a:rPr lang="fr-FR" dirty="0"/>
              <a:t>Site web du Conseil de l’Europe : 	</a:t>
            </a:r>
            <a:br>
              <a:rPr lang="fr-FR" dirty="0"/>
            </a:br>
            <a:r>
              <a:rPr lang="fr-FR" dirty="0">
                <a:hlinkClick r:id="rId2"/>
              </a:rPr>
              <a:t>https://www.coe.int/fr/web/common-european-framework-reference-languages</a:t>
            </a:r>
            <a:r>
              <a:rPr lang="fr-FR" dirty="0"/>
              <a:t> </a:t>
            </a:r>
            <a:r>
              <a:rPr lang="en-GB" dirty="0"/>
              <a:t> </a:t>
            </a:r>
            <a:endParaRPr lang="de-DE" dirty="0"/>
          </a:p>
          <a:p>
            <a:r>
              <a:rPr lang="fr-FR" dirty="0"/>
              <a:t>Conseil de l’Europe (2001) : Cadre européen commun de référence pour les langues : apprendre, enseigner, évaluer. Strasbourg : Conseil de l’Europe / Paris : Didier. Le texte français est disponible à l’adresse suivante : </a:t>
            </a:r>
            <a:r>
              <a:rPr lang="fr-FR" dirty="0">
                <a:hlinkClick r:id="rId3"/>
              </a:rPr>
              <a:t>https://rm.coe.int/16802fc3a8</a:t>
            </a:r>
            <a:r>
              <a:rPr lang="fr-FR" dirty="0"/>
              <a:t>. </a:t>
            </a:r>
          </a:p>
          <a:p>
            <a:r>
              <a:rPr lang="fr-FR" dirty="0"/>
              <a:t>Conseil de l’Europe (2021) : Cadre européen commun de référence pour les langues : apprendre, enseigner, évaluer – Volume complémentaire. Strasbourg : Éditions du Conseil de l’Europe. Le texte français est disponible à l’adresse suivante : </a:t>
            </a:r>
            <a:r>
              <a:rPr lang="fr-FR" dirty="0">
                <a:hlinkClick r:id="rId4"/>
              </a:rPr>
              <a:t>https://rm.coe.int/cadre-europeen-commun-de-reference-pour-les-langues-apprendre-enseigne/1680a4e270</a:t>
            </a:r>
            <a:r>
              <a:rPr lang="fr-FR" dirty="0"/>
              <a:t>.  </a:t>
            </a:r>
          </a:p>
          <a:p>
            <a:r>
              <a:rPr lang="fr-FR" dirty="0"/>
              <a:t>Conseil de l’Europe (2020) : Descripteurs du CECR (base de données recherchable de descripteurs) : </a:t>
            </a:r>
            <a:r>
              <a:rPr lang="fr-FR" dirty="0">
                <a:hlinkClick r:id="rId5"/>
              </a:rPr>
              <a:t>https://rm.coe.int/cefr-descriptors-2020-/16809ed2c7</a:t>
            </a:r>
            <a:r>
              <a:rPr lang="fr-FR" dirty="0"/>
              <a:t>. </a:t>
            </a:r>
          </a:p>
          <a:p>
            <a:r>
              <a:rPr lang="fr-FR" dirty="0"/>
              <a:t>Piccardo, Enrica / North, Brian (2019) : </a:t>
            </a:r>
            <a:r>
              <a:rPr lang="fr-FR" i="1" dirty="0"/>
              <a:t>The Action-</a:t>
            </a:r>
            <a:r>
              <a:rPr lang="fr-FR" i="1" dirty="0" err="1"/>
              <a:t>oriented</a:t>
            </a:r>
            <a:r>
              <a:rPr lang="fr-FR" i="1" dirty="0"/>
              <a:t> </a:t>
            </a:r>
            <a:r>
              <a:rPr lang="fr-FR" i="1" dirty="0" err="1"/>
              <a:t>Approach</a:t>
            </a:r>
            <a:r>
              <a:rPr lang="fr-FR" i="1" dirty="0"/>
              <a:t>. A Dynamic Vision of Language Education</a:t>
            </a:r>
            <a:r>
              <a:rPr lang="fr-FR" dirty="0"/>
              <a:t>. Bristol : </a:t>
            </a:r>
            <a:r>
              <a:rPr lang="fr-FR" dirty="0" err="1"/>
              <a:t>Multilingual</a:t>
            </a:r>
            <a:r>
              <a:rPr lang="fr-FR" dirty="0"/>
              <a:t> </a:t>
            </a:r>
            <a:r>
              <a:rPr lang="fr-FR" dirty="0" err="1"/>
              <a:t>Matters</a:t>
            </a:r>
            <a:r>
              <a:rPr lang="fr-FR" dirty="0"/>
              <a:t>.</a:t>
            </a:r>
          </a:p>
          <a:p>
            <a:r>
              <a:rPr lang="fr-FR" dirty="0"/>
              <a:t>Centre européen pour les langues vivantes du Conseil de l’Europe : Ressources </a:t>
            </a:r>
            <a:r>
              <a:rPr lang="fr-FR" dirty="0" err="1"/>
              <a:t>VITbox</a:t>
            </a:r>
            <a:r>
              <a:rPr lang="fr-FR" dirty="0"/>
              <a:t>, disponibles à l’adresse suivante : </a:t>
            </a:r>
            <a:r>
              <a:rPr lang="fr-FR" dirty="0">
                <a:hlinkClick r:id="rId6"/>
              </a:rPr>
              <a:t>www.ecml.at/companionvolumetoolbox</a:t>
            </a:r>
            <a:r>
              <a:rPr lang="fr-FR" dirty="0"/>
              <a:t>. </a:t>
            </a:r>
          </a:p>
          <a:p>
            <a:pPr marL="0" indent="0">
              <a:buNone/>
            </a:pPr>
            <a:endParaRPr lang="en-GB" dirty="0"/>
          </a:p>
        </p:txBody>
      </p:sp>
    </p:spTree>
    <p:extLst>
      <p:ext uri="{BB962C8B-B14F-4D97-AF65-F5344CB8AC3E}">
        <p14:creationId xmlns:p14="http://schemas.microsoft.com/office/powerpoint/2010/main" val="312429275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fr-FR" dirty="0"/>
              <a:t>Ressources concernant le </a:t>
            </a:r>
            <a:r>
              <a:rPr lang="fr-FR" i="1" dirty="0"/>
              <a:t>Volume complémentaire </a:t>
            </a:r>
            <a:r>
              <a:rPr lang="fr-FR" dirty="0"/>
              <a:t>du CECR</a:t>
            </a:r>
            <a:endParaRPr lang="en-GB" dirty="0"/>
          </a:p>
        </p:txBody>
      </p:sp>
      <p:sp>
        <p:nvSpPr>
          <p:cNvPr id="9" name="Inhaltsplatzhalter 2">
            <a:extLst>
              <a:ext uri="{FF2B5EF4-FFF2-40B4-BE49-F238E27FC236}">
                <a16:creationId xmlns:a16="http://schemas.microsoft.com/office/drawing/2014/main" id="{FF798F48-F3B6-4F85-8DA2-47D0BC860FD7}"/>
              </a:ext>
            </a:extLst>
          </p:cNvPr>
          <p:cNvSpPr>
            <a:spLocks noGrp="1"/>
          </p:cNvSpPr>
          <p:nvPr>
            <p:ph idx="1"/>
          </p:nvPr>
        </p:nvSpPr>
        <p:spPr>
          <a:xfrm>
            <a:off x="490654" y="1825625"/>
            <a:ext cx="11218126" cy="4051068"/>
          </a:xfrm>
        </p:spPr>
        <p:txBody>
          <a:bodyPr>
            <a:normAutofit/>
          </a:bodyPr>
          <a:lstStyle/>
          <a:p>
            <a:pPr marL="0" indent="0">
              <a:buNone/>
            </a:pPr>
            <a:endParaRPr lang="en-GB" dirty="0"/>
          </a:p>
          <a:p>
            <a:pPr marL="514350" indent="-514350">
              <a:spcAft>
                <a:spcPts val="600"/>
              </a:spcAft>
              <a:buFont typeface="+mj-lt"/>
              <a:buAutoNum type="arabicPeriod"/>
            </a:pPr>
            <a:r>
              <a:rPr lang="fr-FR" sz="3600" b="1" dirty="0"/>
              <a:t>Le </a:t>
            </a:r>
            <a:r>
              <a:rPr lang="fr-FR" sz="3600" b="1" i="1" dirty="0"/>
              <a:t>Volume complémentaire </a:t>
            </a:r>
            <a:r>
              <a:rPr lang="fr-FR" sz="3600" b="1" dirty="0"/>
              <a:t>du CECR : le texte publié</a:t>
            </a:r>
          </a:p>
          <a:p>
            <a:pPr marL="514350" indent="-514350">
              <a:spcAft>
                <a:spcPts val="600"/>
              </a:spcAft>
              <a:buFont typeface="+mj-lt"/>
              <a:buAutoNum type="arabicPeriod"/>
            </a:pPr>
            <a:r>
              <a:rPr lang="fr-FR" sz="3600" b="1" dirty="0">
                <a:solidFill>
                  <a:schemeClr val="bg2">
                    <a:lumMod val="75000"/>
                  </a:schemeClr>
                </a:solidFill>
              </a:rPr>
              <a:t>La base de données en ligne des descripteurs</a:t>
            </a:r>
          </a:p>
          <a:p>
            <a:pPr marL="514350" indent="-514350">
              <a:spcAft>
                <a:spcPts val="600"/>
              </a:spcAft>
              <a:buFont typeface="+mj-lt"/>
              <a:buAutoNum type="arabicPeriod"/>
            </a:pPr>
            <a:r>
              <a:rPr lang="fr-FR" sz="3600" b="1" dirty="0">
                <a:solidFill>
                  <a:schemeClr val="bg2">
                    <a:lumMod val="75000"/>
                  </a:schemeClr>
                </a:solidFill>
              </a:rPr>
              <a:t>Le site web sur le CECR du Conseil de l’Europe</a:t>
            </a:r>
            <a:endParaRPr lang="en-GB" sz="3600" b="1" dirty="0">
              <a:solidFill>
                <a:schemeClr val="bg2">
                  <a:lumMod val="75000"/>
                </a:schemeClr>
              </a:solidFill>
            </a:endParaRPr>
          </a:p>
        </p:txBody>
      </p:sp>
      <p:pic>
        <p:nvPicPr>
          <p:cNvPr id="6" name="Grafik 5">
            <a:extLst>
              <a:ext uri="{FF2B5EF4-FFF2-40B4-BE49-F238E27FC236}">
                <a16:creationId xmlns:a16="http://schemas.microsoft.com/office/drawing/2014/main" id="{F3EC3FE3-0349-4200-8714-9064C1026C85}"/>
              </a:ext>
            </a:extLst>
          </p:cNvPr>
          <p:cNvPicPr>
            <a:picLocks noChangeAspect="1"/>
          </p:cNvPicPr>
          <p:nvPr/>
        </p:nvPicPr>
        <p:blipFill>
          <a:blip r:embed="rId2"/>
          <a:stretch>
            <a:fillRect/>
          </a:stretch>
        </p:blipFill>
        <p:spPr>
          <a:xfrm>
            <a:off x="9007370" y="2922786"/>
            <a:ext cx="2693976" cy="3801399"/>
          </a:xfrm>
          <a:prstGeom prst="rect">
            <a:avLst/>
          </a:prstGeom>
          <a:ln>
            <a:solidFill>
              <a:schemeClr val="tx1"/>
            </a:solidFill>
          </a:ln>
        </p:spPr>
      </p:pic>
    </p:spTree>
    <p:extLst>
      <p:ext uri="{BB962C8B-B14F-4D97-AF65-F5344CB8AC3E}">
        <p14:creationId xmlns:p14="http://schemas.microsoft.com/office/powerpoint/2010/main" val="403551082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fontScale="90000"/>
          </a:bodyPr>
          <a:lstStyle/>
          <a:p>
            <a:r>
              <a:rPr lang="fr-FR" sz="3600" dirty="0"/>
              <a:t>Le CECR et le </a:t>
            </a:r>
            <a:r>
              <a:rPr lang="fr-FR" sz="3600" i="1" dirty="0"/>
              <a:t>Volume complémentaire </a:t>
            </a:r>
            <a:r>
              <a:rPr lang="fr-FR" sz="3600" dirty="0"/>
              <a:t>du CECR :</a:t>
            </a:r>
            <a:br>
              <a:rPr lang="fr-FR" sz="3600" dirty="0"/>
            </a:br>
            <a:r>
              <a:rPr lang="fr-FR" sz="3600" dirty="0"/>
              <a:t>Un cadre pour l’enseignement, l’apprentissage et l’évaluation</a:t>
            </a:r>
            <a:endParaRPr lang="en-GB" sz="36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5393679" cy="4051068"/>
          </a:xfrm>
        </p:spPr>
        <p:txBody>
          <a:bodyPr>
            <a:normAutofit/>
          </a:bodyPr>
          <a:lstStyle/>
          <a:p>
            <a:pPr marL="0" indent="0">
              <a:buNone/>
            </a:pPr>
            <a:r>
              <a:rPr lang="fr-FR" dirty="0"/>
              <a:t>Représente :</a:t>
            </a:r>
          </a:p>
          <a:p>
            <a:pPr marL="0" indent="0">
              <a:spcBef>
                <a:spcPts val="0"/>
              </a:spcBef>
              <a:buNone/>
            </a:pPr>
            <a:endParaRPr lang="fr-FR" sz="1200" dirty="0"/>
          </a:p>
          <a:p>
            <a:pPr>
              <a:buFontTx/>
              <a:buChar char="-"/>
            </a:pPr>
            <a:r>
              <a:rPr lang="fr-FR" dirty="0"/>
              <a:t>un cadre
des directives générales
non prescriptif</a:t>
            </a:r>
          </a:p>
          <a:p>
            <a:pPr marL="0" indent="0">
              <a:buNone/>
            </a:pPr>
            <a:br>
              <a:rPr lang="fr-FR" dirty="0"/>
            </a:br>
            <a:endParaRPr lang="fr-FR" dirty="0"/>
          </a:p>
        </p:txBody>
      </p:sp>
      <p:sp>
        <p:nvSpPr>
          <p:cNvPr id="4" name="Inhaltsplatzhalter 2">
            <a:extLst>
              <a:ext uri="{FF2B5EF4-FFF2-40B4-BE49-F238E27FC236}">
                <a16:creationId xmlns:a16="http://schemas.microsoft.com/office/drawing/2014/main" id="{E781A6CA-1B5D-4E3B-A265-6D13C659CDA9}"/>
              </a:ext>
            </a:extLst>
          </p:cNvPr>
          <p:cNvSpPr txBox="1">
            <a:spLocks/>
          </p:cNvSpPr>
          <p:nvPr/>
        </p:nvSpPr>
        <p:spPr>
          <a:xfrm>
            <a:off x="6383465" y="1825619"/>
            <a:ext cx="5548340" cy="405106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dirty="0"/>
              <a:t>Exige :</a:t>
            </a:r>
          </a:p>
          <a:p>
            <a:pPr marL="0" indent="0">
              <a:spcBef>
                <a:spcPts val="0"/>
              </a:spcBef>
              <a:buFont typeface="Arial" panose="020B0604020202020204" pitchFamily="34" charset="0"/>
              <a:buNone/>
            </a:pPr>
            <a:endParaRPr lang="fr-FR" sz="1200" dirty="0"/>
          </a:p>
          <a:p>
            <a:pPr marL="355600" indent="-355600">
              <a:buFont typeface="Wingdings" panose="05000000000000000000" pitchFamily="2" charset="2"/>
              <a:buChar char="Ø"/>
            </a:pPr>
            <a:r>
              <a:rPr lang="fr-FR" dirty="0"/>
              <a:t>une mise en pratique
une adaptation aux contextes individuels
un développement des programmes, des cursus, des tâches et des activités liés au contexte </a:t>
            </a:r>
          </a:p>
          <a:p>
            <a:pPr marL="0" indent="0">
              <a:buNone/>
            </a:pPr>
            <a:r>
              <a:rPr lang="fr-FR" dirty="0"/>
              <a:t>ici :</a:t>
            </a:r>
          </a:p>
          <a:p>
            <a:pPr marL="355600" indent="-355600">
              <a:buFont typeface="Wingdings" panose="05000000000000000000" pitchFamily="2" charset="2"/>
              <a:buChar char="Ø"/>
            </a:pPr>
            <a:r>
              <a:rPr lang="fr-FR" dirty="0"/>
              <a:t>l’application aux contextes universitaires et à la formation professionnelle</a:t>
            </a:r>
          </a:p>
        </p:txBody>
      </p:sp>
    </p:spTree>
    <p:extLst>
      <p:ext uri="{BB962C8B-B14F-4D97-AF65-F5344CB8AC3E}">
        <p14:creationId xmlns:p14="http://schemas.microsoft.com/office/powerpoint/2010/main" val="1787771270"/>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fontScale="90000"/>
          </a:bodyPr>
          <a:lstStyle/>
          <a:p>
            <a:r>
              <a:rPr lang="fr-FR" sz="3600" dirty="0">
                <a:solidFill>
                  <a:prstClr val="black"/>
                </a:solidFill>
              </a:rPr>
              <a:t>Le CECR et le </a:t>
            </a:r>
            <a:r>
              <a:rPr lang="fr-FR" sz="3600" i="1" dirty="0">
                <a:solidFill>
                  <a:prstClr val="black"/>
                </a:solidFill>
              </a:rPr>
              <a:t>Volume complémentaire </a:t>
            </a:r>
            <a:r>
              <a:rPr lang="fr-FR" sz="3600" dirty="0">
                <a:solidFill>
                  <a:prstClr val="black"/>
                </a:solidFill>
              </a:rPr>
              <a:t>du CECR :</a:t>
            </a:r>
            <a:br>
              <a:rPr lang="fr-FR" sz="3600" dirty="0">
                <a:solidFill>
                  <a:prstClr val="black"/>
                </a:solidFill>
              </a:rPr>
            </a:br>
            <a:r>
              <a:rPr lang="fr-FR" sz="3600" dirty="0">
                <a:solidFill>
                  <a:prstClr val="black"/>
                </a:solidFill>
              </a:rPr>
              <a:t>Un cadre pour l’enseignement, l’apprentissage et l’évaluation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355600" indent="-355600">
              <a:spcAft>
                <a:spcPts val="600"/>
              </a:spcAft>
              <a:buFont typeface="Wingdings" panose="05000000000000000000" pitchFamily="2" charset="2"/>
              <a:buChar char="Ø"/>
            </a:pPr>
            <a:r>
              <a:rPr lang="fr-FR" dirty="0"/>
              <a:t>l’appliquer à des contextes universitaires et de formation professionnelle, c’est-à-dire :</a:t>
            </a:r>
            <a:r>
              <a:rPr lang="en-GB" dirty="0"/>
              <a:t> </a:t>
            </a:r>
          </a:p>
          <a:p>
            <a:pPr marL="982663" lvl="1" indent="-525463">
              <a:buFont typeface="Wingdings" panose="05000000000000000000" pitchFamily="2" charset="2"/>
              <a:buChar char="ü"/>
            </a:pPr>
            <a:r>
              <a:rPr lang="fr-FR" sz="2800" dirty="0"/>
              <a:t>sélectionner des aspects pertinents dans le contexte spécifique
élaborer des programmes d’études adaptés à ce contexte
sélectionner le /les mode(s) de communication respectif(s)
sélectionner et utiliser les échelles et les descripteurs pertinents
élaborer des scénarios, des tâches, des activités d’enseignement, d’apprentissage et d’évaluation
piloter, réviser, optimiser</a:t>
            </a:r>
            <a:r>
              <a:rPr lang="en-GB" sz="2800" dirty="0"/>
              <a:t>…</a:t>
            </a:r>
          </a:p>
          <a:p>
            <a:pPr marL="982663" lvl="1" indent="-525463">
              <a:buFont typeface="Wingdings" panose="05000000000000000000" pitchFamily="2" charset="2"/>
              <a:buChar char="ü"/>
            </a:pPr>
            <a:r>
              <a:rPr lang="fr-FR" sz="2800" dirty="0"/>
              <a:t>expérimenter de nouvelles approches</a:t>
            </a:r>
          </a:p>
        </p:txBody>
      </p:sp>
    </p:spTree>
    <p:extLst>
      <p:ext uri="{BB962C8B-B14F-4D97-AF65-F5344CB8AC3E}">
        <p14:creationId xmlns:p14="http://schemas.microsoft.com/office/powerpoint/2010/main" val="20629542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fontScale="90000"/>
          </a:bodyPr>
          <a:lstStyle/>
          <a:p>
            <a:r>
              <a:rPr lang="fr-FR" sz="3600" dirty="0">
                <a:solidFill>
                  <a:prstClr val="black"/>
                </a:solidFill>
              </a:rPr>
              <a:t>Le CECR et le </a:t>
            </a:r>
            <a:r>
              <a:rPr lang="fr-FR" sz="3600" i="1" dirty="0">
                <a:solidFill>
                  <a:prstClr val="black"/>
                </a:solidFill>
              </a:rPr>
              <a:t>Volume complémentaire </a:t>
            </a:r>
            <a:r>
              <a:rPr lang="fr-FR" sz="3600" dirty="0">
                <a:solidFill>
                  <a:prstClr val="black"/>
                </a:solidFill>
              </a:rPr>
              <a:t>du CECR :</a:t>
            </a:r>
            <a:br>
              <a:rPr lang="fr-FR" sz="3600" dirty="0">
                <a:solidFill>
                  <a:prstClr val="black"/>
                </a:solidFill>
              </a:rPr>
            </a:br>
            <a:r>
              <a:rPr lang="fr-FR" sz="3600" dirty="0">
                <a:solidFill>
                  <a:prstClr val="black"/>
                </a:solidFill>
              </a:rPr>
              <a:t>Un cadre pour l’enseignement, l’apprentissage et l’évaluation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603952"/>
            <a:ext cx="11218126" cy="4492049"/>
          </a:xfrm>
        </p:spPr>
        <p:txBody>
          <a:bodyPr>
            <a:normAutofit fontScale="85000" lnSpcReduction="10000"/>
          </a:bodyPr>
          <a:lstStyle/>
          <a:p>
            <a:pPr marL="0" indent="0">
              <a:spcAft>
                <a:spcPts val="400"/>
              </a:spcAft>
              <a:buNone/>
            </a:pPr>
            <a:r>
              <a:rPr lang="en-GB" sz="2800" dirty="0"/>
              <a:t>CECR (2001 : 9) :</a:t>
            </a:r>
          </a:p>
          <a:p>
            <a:pPr marL="355600" indent="0">
              <a:spcAft>
                <a:spcPts val="600"/>
              </a:spcAft>
              <a:buNone/>
            </a:pPr>
            <a:r>
              <a:rPr lang="fr-FR" dirty="0"/>
              <a:t>Le </a:t>
            </a:r>
            <a:r>
              <a:rPr lang="fr-FR" i="1" dirty="0"/>
              <a:t>Cadre européen commun de référence</a:t>
            </a:r>
            <a:r>
              <a:rPr lang="fr-FR" dirty="0"/>
              <a:t> </a:t>
            </a:r>
            <a:r>
              <a:rPr lang="fr-FR" b="1" dirty="0"/>
              <a:t>offre une base commune</a:t>
            </a:r>
            <a:r>
              <a:rPr lang="fr-FR" dirty="0"/>
              <a:t> pour l’élaboration de programmes de langues vivantes, de référentiels, d’examens, de manuels, etc. en Europe.</a:t>
            </a:r>
            <a:r>
              <a:rPr lang="en-US" dirty="0"/>
              <a:t> </a:t>
            </a:r>
          </a:p>
          <a:p>
            <a:pPr marL="0" indent="0">
              <a:spcAft>
                <a:spcPts val="400"/>
              </a:spcAft>
              <a:buNone/>
            </a:pPr>
            <a:r>
              <a:rPr lang="fr-FR" sz="2800" i="1" dirty="0"/>
              <a:t>Volume complémentaire du CECR</a:t>
            </a:r>
            <a:r>
              <a:rPr lang="fr-FR" sz="2800" dirty="0"/>
              <a:t> (2021 : 29) :</a:t>
            </a:r>
          </a:p>
          <a:p>
            <a:pPr marL="355600" indent="0">
              <a:spcAft>
                <a:spcPts val="600"/>
              </a:spcAft>
              <a:buNone/>
            </a:pPr>
            <a:r>
              <a:rPr lang="fr-FR" i="1" dirty="0"/>
              <a:t>Il est important de souligner encore une fois que le CECR est un outil pour faciliter les projets de réforme de l’éducation et non pas un outil de standardisation. De même, personne ne contrôle ni ne coordonne son utilisation. Le CECR de 2001 l’indique d’ailleurs clairement dès les premières pages :</a:t>
            </a:r>
            <a:endParaRPr lang="en-US" i="1" dirty="0"/>
          </a:p>
          <a:p>
            <a:pPr marL="541338" indent="0">
              <a:spcBef>
                <a:spcPts val="0"/>
              </a:spcBef>
              <a:spcAft>
                <a:spcPts val="600"/>
              </a:spcAft>
              <a:buNone/>
            </a:pPr>
            <a:r>
              <a:rPr lang="fr-FR" sz="2400" i="1" dirty="0"/>
              <a:t>« Soyons clairs : il ne s’agit aucunement de dicter aux praticiens ce qu’ils ont à faire et comment le faire. Nous soulevons des questions, nous n’apportons pas de réponses. La fonction du </a:t>
            </a:r>
            <a:r>
              <a:rPr lang="fr-FR" sz="2400" dirty="0"/>
              <a:t>Cadre européen commun de référence</a:t>
            </a:r>
            <a:r>
              <a:rPr lang="fr-FR" sz="2400" i="1" dirty="0"/>
              <a:t> n’est pas de prescrire les objectifs que ses utilisateurs devraient poursuivre ni les méthodes qu’ils devraient utiliser » (CECR de 2001, « Avertissement »).</a:t>
            </a:r>
            <a:endParaRPr lang="en-GB" sz="2400" dirty="0"/>
          </a:p>
        </p:txBody>
      </p:sp>
    </p:spTree>
    <p:extLst>
      <p:ext uri="{BB962C8B-B14F-4D97-AF65-F5344CB8AC3E}">
        <p14:creationId xmlns:p14="http://schemas.microsoft.com/office/powerpoint/2010/main" val="223277390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3400" dirty="0"/>
              <a:t>Activités de formation professionnelle basées sur le cadre théorique du </a:t>
            </a:r>
            <a:r>
              <a:rPr lang="fr-FR" sz="3400" i="1" dirty="0"/>
              <a:t>Volume complémentaire </a:t>
            </a:r>
            <a:r>
              <a:rPr lang="fr-FR" sz="3400" dirty="0"/>
              <a:t>du CECR</a:t>
            </a:r>
            <a:endParaRPr lang="en-GB" sz="34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fr-FR" dirty="0"/>
              <a:t>Activités possibles pour un atelier de formation : tâches de réflexion</a:t>
            </a:r>
          </a:p>
          <a:p>
            <a:pPr marL="0" indent="0">
              <a:buNone/>
            </a:pPr>
            <a:endParaRPr lang="fr-FR" sz="800" dirty="0"/>
          </a:p>
          <a:p>
            <a:pPr marL="0" indent="0">
              <a:buNone/>
              <a:tabLst>
                <a:tab pos="1252538" algn="l"/>
              </a:tabLst>
            </a:pPr>
            <a:r>
              <a:rPr lang="fr-FR" dirty="0"/>
              <a:t>Les formateurs peuvent inviter les participants à discuter des aspects suivants après s’être familiarisés avec le </a:t>
            </a:r>
            <a:r>
              <a:rPr lang="fr-FR" i="1" dirty="0"/>
              <a:t>Volume complémentaire </a:t>
            </a:r>
            <a:r>
              <a:rPr lang="fr-FR" dirty="0"/>
              <a:t>du CECR :</a:t>
            </a:r>
          </a:p>
          <a:p>
            <a:pPr marL="627063">
              <a:tabLst>
                <a:tab pos="1252538" algn="l"/>
              </a:tabLst>
            </a:pPr>
            <a:r>
              <a:rPr lang="fr-FR" dirty="0"/>
              <a:t>les aspects pertinents du </a:t>
            </a:r>
            <a:r>
              <a:rPr lang="fr-FR" i="1" dirty="0"/>
              <a:t>Volume complémentaire </a:t>
            </a:r>
            <a:r>
              <a:rPr lang="fr-FR" dirty="0"/>
              <a:t>du CECR ?
les aspects moins pertinents dans leurs contextes spécifiques ?
de nouveaux aspects qu’ils voudraient approfondir ou appliquer ?
l’impact sur la conception des programmes d’études ?
l’impact sur l’évaluation ?</a:t>
            </a:r>
          </a:p>
        </p:txBody>
      </p:sp>
    </p:spTree>
    <p:extLst>
      <p:ext uri="{BB962C8B-B14F-4D97-AF65-F5344CB8AC3E}">
        <p14:creationId xmlns:p14="http://schemas.microsoft.com/office/powerpoint/2010/main" val="234737024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Le </a:t>
            </a:r>
            <a:r>
              <a:rPr lang="fr-FR" sz="4200" i="1" dirty="0"/>
              <a:t>Volume complémentaire </a:t>
            </a:r>
            <a:r>
              <a:rPr lang="fr-FR" sz="4200" dirty="0"/>
              <a:t>du CECR : </a:t>
            </a:r>
            <a:br>
              <a:rPr lang="fr-FR" sz="4200" dirty="0"/>
            </a:br>
            <a:r>
              <a:rPr lang="fr-FR" sz="4200" dirty="0"/>
              <a:t>le cadre théorique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3" y="1825625"/>
            <a:ext cx="11385395" cy="4051068"/>
          </a:xfrm>
        </p:spPr>
        <p:txBody>
          <a:bodyPr>
            <a:normAutofit/>
          </a:bodyPr>
          <a:lstStyle/>
          <a:p>
            <a:pPr marL="0" indent="0">
              <a:buNone/>
            </a:pPr>
            <a:r>
              <a:rPr lang="fr-FR" dirty="0"/>
              <a:t>Chapitre 2 « Éléments clés du CECR pour l’enseignement et l’apprentissage » :</a:t>
            </a:r>
          </a:p>
          <a:p>
            <a:pPr>
              <a:buFontTx/>
              <a:buChar char="-"/>
            </a:pPr>
            <a:r>
              <a:rPr lang="fr-FR" dirty="0"/>
              <a:t>Introduction à l’approche actionnelle et ses principales caractéristiques (en 21 pages seulement !)</a:t>
            </a:r>
          </a:p>
          <a:p>
            <a:pPr>
              <a:buFontTx/>
              <a:buChar char="-"/>
            </a:pPr>
            <a:r>
              <a:rPr lang="fr-FR" dirty="0"/>
              <a:t>Présentation des nouveaux aspects du </a:t>
            </a:r>
            <a:r>
              <a:rPr lang="fr-FR" i="1" dirty="0"/>
              <a:t>Volume complémentaire </a:t>
            </a:r>
            <a:r>
              <a:rPr lang="fr-FR" dirty="0"/>
              <a:t>du CECR
Introduction aux quatre modes de communication
Focus sur la compétence plurilingue et pluriculturelle
Idées sur la façon d’utiliser les descripteurs et sur la façon de </a:t>
            </a:r>
            <a:br>
              <a:rPr lang="fr-FR" dirty="0"/>
            </a:br>
            <a:r>
              <a:rPr lang="fr-FR" dirty="0"/>
              <a:t>mettre en œuvre le </a:t>
            </a:r>
            <a:r>
              <a:rPr lang="fr-FR" i="1" dirty="0"/>
              <a:t>Volume complémentaire</a:t>
            </a:r>
          </a:p>
        </p:txBody>
      </p:sp>
      <p:pic>
        <p:nvPicPr>
          <p:cNvPr id="5" name="Grafik 4">
            <a:extLst>
              <a:ext uri="{FF2B5EF4-FFF2-40B4-BE49-F238E27FC236}">
                <a16:creationId xmlns:a16="http://schemas.microsoft.com/office/drawing/2014/main" id="{68A79461-C3C6-4DA8-BCC8-551589E1B19D}"/>
              </a:ext>
            </a:extLst>
          </p:cNvPr>
          <p:cNvPicPr>
            <a:picLocks noChangeAspect="1"/>
          </p:cNvPicPr>
          <p:nvPr/>
        </p:nvPicPr>
        <p:blipFill>
          <a:blip r:embed="rId2"/>
          <a:stretch>
            <a:fillRect/>
          </a:stretch>
        </p:blipFill>
        <p:spPr>
          <a:xfrm>
            <a:off x="9710233" y="3851159"/>
            <a:ext cx="1998547" cy="2820098"/>
          </a:xfrm>
          <a:prstGeom prst="rect">
            <a:avLst/>
          </a:prstGeom>
          <a:ln>
            <a:solidFill>
              <a:schemeClr val="tx1"/>
            </a:solidFill>
          </a:ln>
        </p:spPr>
      </p:pic>
    </p:spTree>
    <p:extLst>
      <p:ext uri="{BB962C8B-B14F-4D97-AF65-F5344CB8AC3E}">
        <p14:creationId xmlns:p14="http://schemas.microsoft.com/office/powerpoint/2010/main" val="177213361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a:xfrm>
            <a:off x="490654" y="123825"/>
            <a:ext cx="11218126" cy="1325563"/>
          </a:xfrm>
        </p:spPr>
        <p:txBody>
          <a:bodyPr>
            <a:normAutofit/>
          </a:bodyPr>
          <a:lstStyle/>
          <a:p>
            <a:r>
              <a:rPr lang="fr-FR" sz="4200" dirty="0"/>
              <a:t>La publication elle-même : le cadre théorique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382055" y="1825625"/>
            <a:ext cx="11326725" cy="4051068"/>
          </a:xfrm>
        </p:spPr>
        <p:txBody>
          <a:bodyPr>
            <a:normAutofit/>
          </a:bodyPr>
          <a:lstStyle/>
          <a:p>
            <a:pPr marL="0" indent="0">
              <a:buNone/>
            </a:pPr>
            <a:r>
              <a:rPr lang="fr-FR" dirty="0"/>
              <a:t>Chapitre 2 :</a:t>
            </a:r>
          </a:p>
        </p:txBody>
      </p:sp>
      <p:pic>
        <p:nvPicPr>
          <p:cNvPr id="5" name="Grafik 4">
            <a:extLst>
              <a:ext uri="{FF2B5EF4-FFF2-40B4-BE49-F238E27FC236}">
                <a16:creationId xmlns:a16="http://schemas.microsoft.com/office/drawing/2014/main" id="{CD6A4505-5485-44F1-9802-20DDBA0D074D}"/>
              </a:ext>
            </a:extLst>
          </p:cNvPr>
          <p:cNvPicPr>
            <a:picLocks noChangeAspect="1"/>
          </p:cNvPicPr>
          <p:nvPr/>
        </p:nvPicPr>
        <p:blipFill>
          <a:blip r:embed="rId2"/>
          <a:stretch>
            <a:fillRect/>
          </a:stretch>
        </p:blipFill>
        <p:spPr>
          <a:xfrm>
            <a:off x="2312987" y="1285643"/>
            <a:ext cx="9648825" cy="4591050"/>
          </a:xfrm>
          <a:prstGeom prst="rect">
            <a:avLst/>
          </a:prstGeom>
          <a:ln>
            <a:solidFill>
              <a:schemeClr val="tx1"/>
            </a:solidFill>
          </a:ln>
        </p:spPr>
      </p:pic>
    </p:spTree>
    <p:extLst>
      <p:ext uri="{BB962C8B-B14F-4D97-AF65-F5344CB8AC3E}">
        <p14:creationId xmlns:p14="http://schemas.microsoft.com/office/powerpoint/2010/main" val="207536722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1666</Words>
  <Application>Microsoft Office PowerPoint</Application>
  <PresentationFormat>Breitbild</PresentationFormat>
  <Paragraphs>112</Paragraphs>
  <Slides>24</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24</vt:i4>
      </vt:variant>
    </vt:vector>
  </HeadingPairs>
  <TitlesOfParts>
    <vt:vector size="30" baseType="lpstr">
      <vt:lpstr>Arial</vt:lpstr>
      <vt:lpstr>Calibri</vt:lpstr>
      <vt:lpstr>Calibri Light</vt:lpstr>
      <vt:lpstr>Times New Roman</vt:lpstr>
      <vt:lpstr>Wingdings</vt:lpstr>
      <vt:lpstr>Office Theme</vt:lpstr>
      <vt:lpstr>Le Volume complémentaire du CECR :  Les ressources et leur utilisation dans les programmes de formation professionnelle</vt:lpstr>
      <vt:lpstr>Ressources concernant le Volume complémentaire du CECR</vt:lpstr>
      <vt:lpstr>Ressources concernant le Volume complémentaire du CECR</vt:lpstr>
      <vt:lpstr>Le CECR et le Volume complémentaire du CECR : Un cadre pour l’enseignement, l’apprentissage et l’évaluation</vt:lpstr>
      <vt:lpstr>Le CECR et le Volume complémentaire du CECR : Un cadre pour l’enseignement, l’apprentissage et l’évaluation</vt:lpstr>
      <vt:lpstr>Le CECR et le Volume complémentaire du CECR : Un cadre pour l’enseignement, l’apprentissage et l’évaluation</vt:lpstr>
      <vt:lpstr>Activités de formation professionnelle basées sur le cadre théorique du Volume complémentaire du CECR</vt:lpstr>
      <vt:lpstr>Le Volume complémentaire du CECR :  le cadre théorique</vt:lpstr>
      <vt:lpstr>La publication elle-même : le cadre théorique</vt:lpstr>
      <vt:lpstr>Activités de formation basées sur le chapitre 2 du Volume complémentaire du CECR</vt:lpstr>
      <vt:lpstr>Tâches de réflexion sur le cadre théorique</vt:lpstr>
      <vt:lpstr>Liens et ressources utiles</vt:lpstr>
      <vt:lpstr>Ressources concernant le Volume complémentaire du CECR</vt:lpstr>
      <vt:lpstr>La base de données en ligne des descripteurs</vt:lpstr>
      <vt:lpstr>La base de données en ligne des descripteurs</vt:lpstr>
      <vt:lpstr>Exemple montrant des descripteurs pour la médiation (tous niveaux, activités / stratégies / compétences et échelles) :</vt:lpstr>
      <vt:lpstr>Activité possible pour un atelier de formation à l’aide de la base de données en ligne</vt:lpstr>
      <vt:lpstr>Activité possible pour un atelier de formation à l’aide de la base de données en ligne</vt:lpstr>
      <vt:lpstr>Ressources concernant le Volume complémentaire du CECR</vt:lpstr>
      <vt:lpstr>Le site web CECR du Conseil de l’Europe</vt:lpstr>
      <vt:lpstr>Le site web du Conseil de l’Europe du CECR</vt:lpstr>
      <vt:lpstr>Le site du CELV</vt:lpstr>
      <vt:lpstr>Les sites web du Conseil de l’Europe et du CELV</vt:lpstr>
      <vt:lpstr>Liste des ressources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117</cp:revision>
  <dcterms:created xsi:type="dcterms:W3CDTF">2020-01-08T10:10:35Z</dcterms:created>
  <dcterms:modified xsi:type="dcterms:W3CDTF">2025-02-09T17:48:42Z</dcterms:modified>
</cp:coreProperties>
</file>