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97" r:id="rId3"/>
    <p:sldId id="299" r:id="rId4"/>
    <p:sldId id="298" r:id="rId5"/>
    <p:sldId id="302" r:id="rId6"/>
    <p:sldId id="307" r:id="rId7"/>
    <p:sldId id="308" r:id="rId8"/>
    <p:sldId id="303" r:id="rId9"/>
    <p:sldId id="304" r:id="rId10"/>
    <p:sldId id="305" r:id="rId11"/>
    <p:sldId id="306" r:id="rId12"/>
    <p:sldId id="300" r:id="rId13"/>
    <p:sldId id="301"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9" d="100"/>
          <a:sy n="69" d="100"/>
        </p:scale>
        <p:origin x="508" y="-684"/>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17/01/2025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17.01.2025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17.01.2025</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‹Nr.›</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ecml.at/companionvolumetoolbox" TargetMode="External"/><Relationship Id="rId3" Type="http://schemas.openxmlformats.org/officeDocument/2006/relationships/slideLayout" Target="../slideLayouts/slideLayout3.xml"/><Relationship Id="rId7" Type="http://schemas.openxmlformats.org/officeDocument/2006/relationships/hyperlink" Target="https://creativecommons.org/licenses/by-nc-sa/4.0/deed.fr"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3586A89-D235-1042-A51A-5E84488C012B}"/>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4E8627BF-DFC5-E8AD-DF1B-5C25DF794855}"/>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24AA1119-C21F-5F59-13AC-ABB3B1D0A28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sp>
        <p:nvSpPr>
          <p:cNvPr id="8" name="TextBox 7">
            <a:extLst>
              <a:ext uri="{FF2B5EF4-FFF2-40B4-BE49-F238E27FC236}">
                <a16:creationId xmlns:a16="http://schemas.microsoft.com/office/drawing/2014/main" id="{C5E3C61A-1912-DA35-F817-4DA314363B2E}"/>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01C9277D-044C-5290-A7C8-B3273A2DD1FE}"/>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pic>
        <p:nvPicPr>
          <p:cNvPr id="7" name="Grafik 10">
            <a:extLst>
              <a:ext uri="{FF2B5EF4-FFF2-40B4-BE49-F238E27FC236}">
                <a16:creationId xmlns:a16="http://schemas.microsoft.com/office/drawing/2014/main" id="{CA8F8B42-50BC-4E03-9E1F-95E86C1261F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9" name="Rectangle 3">
            <a:extLst>
              <a:ext uri="{FF2B5EF4-FFF2-40B4-BE49-F238E27FC236}">
                <a16:creationId xmlns:a16="http://schemas.microsoft.com/office/drawing/2014/main" id="{911789FB-63D9-40D7-97E4-C46481EB7045}"/>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8"/>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4282" y="2306270"/>
            <a:ext cx="9865895" cy="2722930"/>
          </a:xfrm>
        </p:spPr>
        <p:txBody>
          <a:bodyPr>
            <a:noAutofit/>
          </a:bodyPr>
          <a:lstStyle/>
          <a:p>
            <a:r>
              <a:rPr lang="fr-FR" sz="4800" dirty="0">
                <a:solidFill>
                  <a:schemeClr val="accent5">
                    <a:lumMod val="50000"/>
                  </a:schemeClr>
                </a:solidFill>
              </a:rPr>
              <a:t>Aspects novateurs du Volume complémentaire :</a:t>
            </a:r>
            <a:br>
              <a:rPr lang="fr-FR" sz="4800" dirty="0">
                <a:solidFill>
                  <a:schemeClr val="accent5">
                    <a:lumMod val="50000"/>
                  </a:schemeClr>
                </a:solidFill>
              </a:rPr>
            </a:br>
            <a:br>
              <a:rPr lang="en-GB" sz="4800" dirty="0">
                <a:solidFill>
                  <a:schemeClr val="accent5">
                    <a:lumMod val="50000"/>
                  </a:schemeClr>
                </a:solidFill>
              </a:rPr>
            </a:br>
            <a:r>
              <a:rPr lang="fr-FR" sz="4800" dirty="0">
                <a:solidFill>
                  <a:schemeClr val="accent5">
                    <a:lumMod val="50000"/>
                  </a:schemeClr>
                </a:solidFill>
              </a:rPr>
              <a:t>Exemples de tâches à utiliser</a:t>
            </a:r>
            <a:br>
              <a:rPr lang="fr-FR" sz="4800" dirty="0">
                <a:solidFill>
                  <a:schemeClr val="accent5">
                    <a:lumMod val="50000"/>
                  </a:schemeClr>
                </a:solidFill>
              </a:rPr>
            </a:br>
            <a:r>
              <a:rPr lang="fr-FR" sz="4800" dirty="0">
                <a:solidFill>
                  <a:schemeClr val="accent5">
                    <a:lumMod val="50000"/>
                  </a:schemeClr>
                </a:solidFill>
              </a:rPr>
              <a:t>dans la formation initiale et continue des enseignants</a:t>
            </a:r>
            <a:endParaRPr lang="en-GB" sz="4800" dirty="0">
              <a:solidFill>
                <a:schemeClr val="accent5">
                  <a:lumMod val="50000"/>
                </a:schemeClr>
              </a:solidFill>
            </a:endParaRPr>
          </a:p>
        </p:txBody>
      </p:sp>
      <p:sp>
        <p:nvSpPr>
          <p:cNvPr id="4" name="TextBox 3"/>
          <p:cNvSpPr txBox="1"/>
          <p:nvPr/>
        </p:nvSpPr>
        <p:spPr>
          <a:xfrm>
            <a:off x="785813" y="289045"/>
            <a:ext cx="11592297"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pic>
        <p:nvPicPr>
          <p:cNvPr id="7" name="Grafik 10">
            <a:extLst>
              <a:ext uri="{FF2B5EF4-FFF2-40B4-BE49-F238E27FC236}">
                <a16:creationId xmlns:a16="http://schemas.microsoft.com/office/drawing/2014/main" id="{934C717F-C477-4119-3DA5-A2B66D12E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1267" y="316091"/>
            <a:ext cx="1026915" cy="666881"/>
          </a:xfrm>
          <a:prstGeom prst="rect">
            <a:avLst/>
          </a:prstGeom>
        </p:spPr>
      </p:pic>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4b « Aspects plurilingues » : </a:t>
            </a:r>
            <a:br>
              <a:rPr lang="fr-FR" sz="4200" dirty="0"/>
            </a:br>
            <a:r>
              <a:rPr lang="fr-FR" sz="4200" dirty="0"/>
              <a:t>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i="1" dirty="0"/>
              <a:t>Veuillez réfléchir aux questions suivantes et en discuter avec vos collègues </a:t>
            </a:r>
            <a:r>
              <a:rPr lang="en-GB" i="1" dirty="0"/>
              <a:t>:</a:t>
            </a:r>
          </a:p>
          <a:p>
            <a:pPr>
              <a:buFontTx/>
              <a:buChar char="-"/>
            </a:pPr>
            <a:r>
              <a:rPr lang="fr-FR" i="1" dirty="0"/>
              <a:t>Quels sont les avantages d’intégrer des approches plurilingues dans l’enseignement et l’apprentissage ?
De quelle manière pourriez-vous les intégrer dans votre programme et en quoi les apprenants bénéficieraient-ils de cette approche ?
Pouvez-vous penser à des moyens d’évaluer les aspects plurilingues, et si oui, comment cela peut-il être fait ?</a:t>
            </a:r>
            <a:endParaRPr lang="en-GB" i="1" dirty="0"/>
          </a:p>
        </p:txBody>
      </p:sp>
    </p:spTree>
    <p:extLst>
      <p:ext uri="{BB962C8B-B14F-4D97-AF65-F5344CB8AC3E}">
        <p14:creationId xmlns:p14="http://schemas.microsoft.com/office/powerpoint/2010/main" val="10671346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4c « Aspects pluriculturels » : </a:t>
            </a:r>
            <a:br>
              <a:rPr lang="fr-FR" sz="4200" dirty="0"/>
            </a:br>
            <a:r>
              <a:rPr lang="fr-FR" sz="4200" dirty="0"/>
              <a:t>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i="1" dirty="0"/>
              <a:t>Veuillez réfléchir aux questions suivantes et les discuter avec vos collègues </a:t>
            </a:r>
            <a:r>
              <a:rPr lang="en-GB" i="1" dirty="0"/>
              <a:t>:</a:t>
            </a:r>
          </a:p>
          <a:p>
            <a:pPr>
              <a:buFontTx/>
              <a:buChar char="-"/>
            </a:pPr>
            <a:r>
              <a:rPr lang="fr-FR" i="1" dirty="0"/>
              <a:t>Quels sont les avantages d’intégrer les approches pluriculturelles dans l’enseignement et l’apprentissage ?
De quelle manière pourriez-vous les intégrer dans votre programme et en quoi les apprenants bénéficieraient-ils de cette approche ?
Faut-il évaluer les aspects pluriculturels ? Pourquoi? / Pourquoi pas?</a:t>
            </a:r>
            <a:endParaRPr lang="en-GB" i="1" dirty="0"/>
          </a:p>
        </p:txBody>
      </p:sp>
    </p:spTree>
    <p:extLst>
      <p:ext uri="{BB962C8B-B14F-4D97-AF65-F5344CB8AC3E}">
        <p14:creationId xmlns:p14="http://schemas.microsoft.com/office/powerpoint/2010/main" val="180445318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5 « Aspects novateurs » : Introduction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L’objectif de cette activité est d’encourager l’innovation dans l’enseignement, l’apprentissage et l’évaluation. 
Vous pouvez inviter des enseignants et des stagiaires à développer des idées de scénarios, de tâches et d’activités novatrices pour l’enseignement et l’évaluation.</a:t>
            </a:r>
            <a:endParaRPr lang="en-GB" dirty="0"/>
          </a:p>
        </p:txBody>
      </p:sp>
    </p:spTree>
    <p:extLst>
      <p:ext uri="{BB962C8B-B14F-4D97-AF65-F5344CB8AC3E}">
        <p14:creationId xmlns:p14="http://schemas.microsoft.com/office/powerpoint/2010/main" val="2885743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5 « Aspects novateurs » : </a:t>
            </a:r>
            <a:br>
              <a:rPr lang="fr-FR" sz="4200" dirty="0"/>
            </a:br>
            <a:r>
              <a:rPr lang="fr-FR" sz="4200" dirty="0"/>
              <a:t>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fontScale="92500" lnSpcReduction="10000"/>
          </a:bodyPr>
          <a:lstStyle/>
          <a:p>
            <a:pPr marL="0" indent="0">
              <a:buNone/>
            </a:pPr>
            <a:r>
              <a:rPr lang="fr-FR" i="1" dirty="0"/>
              <a:t>Avec vos collègues, veuillez développer des idées de nouvelles approches d’enseignement et d’évaluation qui sont conformes au cadre théorique du </a:t>
            </a:r>
            <a:r>
              <a:rPr lang="fr-FR" dirty="0"/>
              <a:t>Volume complémentaire </a:t>
            </a:r>
            <a:r>
              <a:rPr lang="fr-FR" i="1" dirty="0"/>
              <a:t>et que vous aimeriez tester dans votre classe.</a:t>
            </a:r>
            <a:r>
              <a:rPr lang="en-GB" i="1" dirty="0"/>
              <a:t> </a:t>
            </a:r>
          </a:p>
          <a:p>
            <a:pPr>
              <a:buFontTx/>
              <a:buChar char="-"/>
            </a:pPr>
            <a:r>
              <a:rPr lang="fr-FR" i="1" dirty="0"/>
              <a:t>À quels scénarios de cours innovants pouvez-vous penser ?
Comment pouvez-vous rendre vos tâches d’examen plus authentiques, plus significatives et plus pertinentes pour les apprenants ?
Quels sont les obstacles et comment les surmonter ?
Quels compromis sont nécessaires pour rester en phase avec les exigences du programme d’études ?
Sur quels aspects avez-vous besoin d’aide ?</a:t>
            </a:r>
            <a:endParaRPr lang="en-GB" i="1" dirty="0"/>
          </a:p>
        </p:txBody>
      </p:sp>
    </p:spTree>
    <p:extLst>
      <p:ext uri="{BB962C8B-B14F-4D97-AF65-F5344CB8AC3E}">
        <p14:creationId xmlns:p14="http://schemas.microsoft.com/office/powerpoint/2010/main" val="130880809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1 « Aspects novateurs » : Introduction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L’objectif de cette première activité est de sensibiliser les enseignants / enseignants stagiaires au cadre théorique présenté et au potentiel du Volume complémentaire du CECRL pour l’innovation en classe. 
Dans un premier temps, vous pouvez demander aux participants de lire le chapitre 2 du </a:t>
            </a:r>
            <a:r>
              <a:rPr lang="fr-FR" i="1" dirty="0"/>
              <a:t>Volume complémentaire </a:t>
            </a:r>
            <a:r>
              <a:rPr lang="fr-FR" dirty="0"/>
              <a:t>« Éléments clés du CECR pour l’enseignement et l’apprentissage » et de réfléchir à leur réaction personnelle au texte.
Vous pouvez les inviter à aborder les aspects présentés sur la diapositive suivante.</a:t>
            </a:r>
            <a:endParaRPr lang="en-GB" dirty="0"/>
          </a:p>
        </p:txBody>
      </p:sp>
    </p:spTree>
    <p:extLst>
      <p:ext uri="{BB962C8B-B14F-4D97-AF65-F5344CB8AC3E}">
        <p14:creationId xmlns:p14="http://schemas.microsoft.com/office/powerpoint/2010/main" val="227598510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1 « Aspects novateurs » : 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fr-FR" i="1" dirty="0"/>
              <a:t>Veuillez lire le chapitre 2 « Éléments clés du CECR pour l’enseignement et l’apprentissage » du </a:t>
            </a:r>
            <a:r>
              <a:rPr lang="fr-FR" dirty="0"/>
              <a:t>Volume complémentaire </a:t>
            </a:r>
            <a:r>
              <a:rPr lang="fr-FR" i="1" dirty="0"/>
              <a:t>du CECR, puis réfléchir et discuter avec vos collègues :</a:t>
            </a:r>
            <a:endParaRPr lang="en-GB" i="1" dirty="0"/>
          </a:p>
          <a:p>
            <a:pPr>
              <a:buFontTx/>
              <a:buChar char="-"/>
            </a:pPr>
            <a:r>
              <a:rPr lang="fr-FR" i="1" dirty="0"/>
              <a:t>concepts ou idées qui étaient nouveaux pour vous
aspects qui vous ont surpris à la lecture du texte
aspects sur lesquels vous souhaitez obtenir plus d’informations
aspects avec lesquels vous n’êtes pas d’accord
idées sur l’impact de ce nouveau concept sur votre approche de l’enseignement et de l’évaluation</a:t>
            </a:r>
            <a:endParaRPr lang="en-GB" i="1" dirty="0"/>
          </a:p>
        </p:txBody>
      </p:sp>
    </p:spTree>
    <p:extLst>
      <p:ext uri="{BB962C8B-B14F-4D97-AF65-F5344CB8AC3E}">
        <p14:creationId xmlns:p14="http://schemas.microsoft.com/office/powerpoint/2010/main" val="156069424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2 « L’approche actionnelle » : Introduction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fr-FR" dirty="0"/>
              <a:t>L’objectif de cette activité est de faire réfléchir les enseignants / enseignants stagiaires sur l’approche actionnelle et la notion de l’apprenant en tant qu’acteur social et son impact sur l’enseignement et l’apprentissage</a:t>
            </a:r>
            <a:r>
              <a:rPr lang="en-GB" dirty="0"/>
              <a:t>. </a:t>
            </a:r>
          </a:p>
          <a:p>
            <a:pPr marL="0" indent="0">
              <a:buNone/>
            </a:pPr>
            <a:r>
              <a:rPr lang="fr-FR" dirty="0"/>
              <a:t>Vous voudrez peut-être discuter avec les participants</a:t>
            </a:r>
            <a:r>
              <a:rPr lang="en-GB" dirty="0"/>
              <a:t> :</a:t>
            </a:r>
          </a:p>
          <a:p>
            <a:pPr>
              <a:buFontTx/>
              <a:buChar char="-"/>
            </a:pPr>
            <a:r>
              <a:rPr lang="fr-FR" dirty="0"/>
              <a:t>dans quelle mesure ils pensent qu’ils suivent déjà une approche actionnelle ; 
quelles sont les étapes qui restent à franchir</a:t>
            </a:r>
            <a:r>
              <a:rPr lang="en-GB" dirty="0"/>
              <a:t>.</a:t>
            </a:r>
          </a:p>
          <a:p>
            <a:pPr marL="0" indent="0">
              <a:buNone/>
            </a:pPr>
            <a:r>
              <a:rPr lang="fr-FR" dirty="0"/>
              <a:t>Vous pouvez également les inviter à aborder les aspects présentés sur la diapositive suivante</a:t>
            </a:r>
            <a:r>
              <a:rPr lang="en-GB" dirty="0"/>
              <a:t>.</a:t>
            </a:r>
          </a:p>
        </p:txBody>
      </p:sp>
    </p:spTree>
    <p:extLst>
      <p:ext uri="{BB962C8B-B14F-4D97-AF65-F5344CB8AC3E}">
        <p14:creationId xmlns:p14="http://schemas.microsoft.com/office/powerpoint/2010/main" val="275618035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2 « L’approche actionnelle » : </a:t>
            </a:r>
            <a:br>
              <a:rPr lang="fr-FR" sz="4200" dirty="0"/>
            </a:br>
            <a:r>
              <a:rPr lang="fr-FR" sz="4200" dirty="0"/>
              <a:t>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i="1" dirty="0"/>
              <a:t>Veuillez réfléchir à l’impact du nouvel accent mis sur l’approche actionnelle sur votre approche de l’enseignement et de l’évaluation. Veuillez réfléchir aux questions suivantes et échanger vos idées et commentaires avec les membres de votre équipe </a:t>
            </a:r>
            <a:r>
              <a:rPr lang="en-GB" i="1" dirty="0"/>
              <a:t>:</a:t>
            </a:r>
          </a:p>
          <a:p>
            <a:pPr>
              <a:buFontTx/>
              <a:buChar char="-"/>
            </a:pPr>
            <a:r>
              <a:rPr lang="fr-FR" i="1" dirty="0"/>
              <a:t>Appliquez-vous déjà une approche actionnelle dans votre enseignement ?
Quel est l’impact de considérer l’apprenant comme un acteur social pour l’élaboration des activités à faire en cours ?
Comment pouvons-nous rendre nos activités en cours plus authentiques, significatives et pertinentes pour nos apprenants ?</a:t>
            </a:r>
            <a:endParaRPr lang="en-GB" i="1" dirty="0"/>
          </a:p>
        </p:txBody>
      </p:sp>
    </p:spTree>
    <p:extLst>
      <p:ext uri="{BB962C8B-B14F-4D97-AF65-F5344CB8AC3E}">
        <p14:creationId xmlns:p14="http://schemas.microsoft.com/office/powerpoint/2010/main" val="365321448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3 « Les quatre modes de communication » : Introduction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L’objectif de cette activité est de faire réfléchir les enseignants / enseignants stagiaires sur la nouvelle orientation des quatre modes de communication. 
Vous voudrez peut-être discuter avec les participants de l’impact de ce nouveau concept sur leur approche de l’enseignement et de l’évaluation et du rôle que joue la médiation dans ce contexte.
Vous pouvez les inviter à aborder les aspects présentés sur la diapositive suivante.</a:t>
            </a:r>
            <a:endParaRPr lang="en-GB" dirty="0"/>
          </a:p>
        </p:txBody>
      </p:sp>
    </p:spTree>
    <p:extLst>
      <p:ext uri="{BB962C8B-B14F-4D97-AF65-F5344CB8AC3E}">
        <p14:creationId xmlns:p14="http://schemas.microsoft.com/office/powerpoint/2010/main" val="305017409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3 « Les quatre modes de communication » : 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i="1" dirty="0"/>
              <a:t>Après avoir lu le chapitre 2 « Éléments clés du CECR pour l’enseignement et l’apprentissage » du </a:t>
            </a:r>
            <a:r>
              <a:rPr lang="fr-FR" dirty="0"/>
              <a:t>Volume complémentaire </a:t>
            </a:r>
            <a:r>
              <a:rPr lang="fr-FR" i="1" dirty="0"/>
              <a:t>du CECR, veuillez réfléchir à l’impact de cette nouvelle focalisation sur les quatre modes de communication sur votre approche</a:t>
            </a:r>
            <a:r>
              <a:rPr lang="en-GB" i="1" dirty="0"/>
              <a:t> </a:t>
            </a:r>
          </a:p>
          <a:p>
            <a:pPr marL="971550" lvl="1" indent="-514350">
              <a:buFont typeface="+mj-lt"/>
              <a:buAutoNum type="alphaLcParenR"/>
            </a:pPr>
            <a:r>
              <a:rPr lang="fr-FR" sz="2800" i="1" dirty="0"/>
              <a:t>à l’enseignement et 
à l’évaluation</a:t>
            </a:r>
            <a:r>
              <a:rPr lang="en-GB" sz="2800" i="1" dirty="0"/>
              <a:t>.</a:t>
            </a:r>
          </a:p>
          <a:p>
            <a:pPr marL="0" indent="0">
              <a:buNone/>
            </a:pPr>
            <a:r>
              <a:rPr lang="fr-FR" i="1" dirty="0"/>
              <a:t>N’hésitez pas à échanger vos idées et commentaires avec les membres de votre équipe</a:t>
            </a:r>
            <a:r>
              <a:rPr lang="en-GB" i="1" dirty="0"/>
              <a:t>.</a:t>
            </a:r>
          </a:p>
        </p:txBody>
      </p:sp>
    </p:spTree>
    <p:extLst>
      <p:ext uri="{BB962C8B-B14F-4D97-AF65-F5344CB8AC3E}">
        <p14:creationId xmlns:p14="http://schemas.microsoft.com/office/powerpoint/2010/main" val="363050359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a:t>Tâche 4 « Aspects plurilingues et pluriculturels » : Introduction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fr-FR" dirty="0"/>
              <a:t>L’objectif de cette activité est d’inviter les enseignants et les stagiaires à</a:t>
            </a:r>
            <a:endParaRPr lang="en-GB" dirty="0"/>
          </a:p>
          <a:p>
            <a:pPr marL="514350" indent="-514350">
              <a:buAutoNum type="alphaLcParenR"/>
            </a:pPr>
            <a:r>
              <a:rPr lang="fr-FR" dirty="0"/>
              <a:t>réfléchir au potentiel d’une approche plurilingue et pluriculturelle dans l’enseignement, l’apprentissage et l’évaluation ; 
développer des idées sur la façon dont ils peuvent intégrer les aspects plurilingues et pluriculturels en cours</a:t>
            </a:r>
            <a:endParaRPr lang="en-GB" dirty="0"/>
          </a:p>
        </p:txBody>
      </p:sp>
    </p:spTree>
    <p:extLst>
      <p:ext uri="{BB962C8B-B14F-4D97-AF65-F5344CB8AC3E}">
        <p14:creationId xmlns:p14="http://schemas.microsoft.com/office/powerpoint/2010/main" val="175999596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fr-FR" sz="4200" dirty="0"/>
              <a:t>Tâche 4a « Aspects plurilingues et pluriculturels » : Tâche de réflexion et de discussion</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a:buFontTx/>
              <a:buChar char="-"/>
            </a:pPr>
            <a:r>
              <a:rPr lang="fr-FR" i="1" dirty="0"/>
              <a:t>Les approches plurilingues et pluriculturelles sont souvent abordées sous une seule rubrique. Pensez-vous que les approches plurilingues nécessitent de traiter en même temps des aspects pluriculturels ? Pourquoi? / Pourquoi pas ?
Dans quels cas aborderiez-vous les aspects plurilingues dans votre enseignement sans traiter des aspects pluriculturels et vice versa ?</a:t>
            </a:r>
            <a:endParaRPr lang="en-GB" i="1" dirty="0"/>
          </a:p>
        </p:txBody>
      </p:sp>
    </p:spTree>
    <p:extLst>
      <p:ext uri="{BB962C8B-B14F-4D97-AF65-F5344CB8AC3E}">
        <p14:creationId xmlns:p14="http://schemas.microsoft.com/office/powerpoint/2010/main" val="33828521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Breitbild</PresentationFormat>
  <Paragraphs>41</Paragraphs>
  <Slides>13</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Arial</vt:lpstr>
      <vt:lpstr>Calibri</vt:lpstr>
      <vt:lpstr>Calibri Light</vt:lpstr>
      <vt:lpstr>Office Theme</vt:lpstr>
      <vt:lpstr>Aspects novateurs du Volume complémentaire :  Exemples de tâches à utiliser dans la formation initiale et continue des enseignants</vt:lpstr>
      <vt:lpstr>Tâche 1 « Aspects novateurs » : Introduction</vt:lpstr>
      <vt:lpstr>Tâche 1 « Aspects novateurs » : Tâche de réflexion et de discussion</vt:lpstr>
      <vt:lpstr>Tâche 2 « L’approche actionnelle » : Introduction</vt:lpstr>
      <vt:lpstr>Tâche 2 « L’approche actionnelle » :  Tâche de réflexion et de discussion</vt:lpstr>
      <vt:lpstr>Tâche 3 « Les quatre modes de communication » : Introduction</vt:lpstr>
      <vt:lpstr>Tâche 3 « Les quatre modes de communication » : Tâche de réflexion et de discussion</vt:lpstr>
      <vt:lpstr>Tâche 4 « Aspects plurilingues et pluriculturels » : Introduction</vt:lpstr>
      <vt:lpstr>Tâche 4a « Aspects plurilingues et pluriculturels » : Tâche de réflexion et de discussion</vt:lpstr>
      <vt:lpstr>Tâche 4b « Aspects plurilingues » :  Tâche de réflexion et de discussion</vt:lpstr>
      <vt:lpstr>Tâche 4c « Aspects pluriculturels » :  Tâche de réflexion et de discussion</vt:lpstr>
      <vt:lpstr>Tâche 5 « Aspects novateurs » : Introduction</vt:lpstr>
      <vt:lpstr>Tâche 5 « Aspects novateurs » :  Tâche de réflexion et de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104</cp:revision>
  <dcterms:created xsi:type="dcterms:W3CDTF">2020-01-08T10:10:35Z</dcterms:created>
  <dcterms:modified xsi:type="dcterms:W3CDTF">2025-01-17T14:12:52Z</dcterms:modified>
</cp:coreProperties>
</file>