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304" r:id="rId4"/>
    <p:sldId id="295" r:id="rId5"/>
    <p:sldId id="305" r:id="rId6"/>
    <p:sldId id="30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9" autoAdjust="0"/>
    <p:restoredTop sz="93009" autoAdjust="0"/>
  </p:normalViewPr>
  <p:slideViewPr>
    <p:cSldViewPr snapToGrid="0">
      <p:cViewPr varScale="1">
        <p:scale>
          <a:sx n="64" d="100"/>
          <a:sy n="64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17.01.2025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696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ml.at/companionvolumetoolbox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creativecommons.org/licenses/by-nc-sa/4.0/deed.fr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32A939-E4E9-D454-80AE-5A4B5EFFD78E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C419FA-EABF-DD8F-D31B-BA86BB0B0A15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23550117-45DC-4BFB-A6C3-D6BF518535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057982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3876" y="2685764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Aspects novateurs du </a:t>
            </a:r>
            <a:br>
              <a:rPr lang="fr-FR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Volume complémentaire du CECR : une introduction</a:t>
            </a:r>
            <a:endParaRPr lang="de-A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7"/>
    </mc:Choice>
    <mc:Fallback xmlns="">
      <p:transition spd="slow" advTm="747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A0D89ED-B966-48DB-A669-44E4B64AF96A}"/>
              </a:ext>
            </a:extLst>
          </p:cNvPr>
          <p:cNvSpPr txBox="1">
            <a:spLocks/>
          </p:cNvSpPr>
          <p:nvPr/>
        </p:nvSpPr>
        <p:spPr>
          <a:xfrm>
            <a:off x="5589556" y="2043493"/>
            <a:ext cx="5403685" cy="277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 Medium"/>
              <a:buNone/>
              <a:defRPr sz="1400" b="0" i="0" u="none" strike="noStrike" cap="none">
                <a:solidFill>
                  <a:schemeClr val="dk1"/>
                </a:solidFill>
                <a:latin typeface="Arimo Medium"/>
                <a:ea typeface="Arimo Medium"/>
                <a:cs typeface="Arimo Medium"/>
                <a:sym typeface="Arimo Medium"/>
              </a:defRPr>
            </a:lvl9pPr>
          </a:lstStyle>
          <a:p>
            <a:pPr marL="0" indent="0"/>
            <a:r>
              <a:rPr lang="fr-FR" sz="2133" dirty="0">
                <a:latin typeface="+mj-lt"/>
                <a:cs typeface="Arial"/>
                <a:sym typeface="Arial"/>
              </a:rPr>
              <a:t>Le </a:t>
            </a:r>
            <a:r>
              <a:rPr lang="fr-FR" sz="2133" i="1" dirty="0">
                <a:latin typeface="+mj-lt"/>
                <a:cs typeface="Arial"/>
                <a:sym typeface="Arial"/>
              </a:rPr>
              <a:t>Volume complémentaire </a:t>
            </a:r>
            <a:r>
              <a:rPr lang="fr-FR" sz="2133" dirty="0">
                <a:latin typeface="+mj-lt"/>
                <a:cs typeface="Arial"/>
                <a:sym typeface="Arial"/>
              </a:rPr>
              <a:t>n’est pas un nouveau CECR. Il introduit de nouvelles échelles et des reformulations de certaines des échelles existantes.</a:t>
            </a:r>
            <a:endParaRPr lang="en" sz="2133" dirty="0">
              <a:latin typeface="+mj-lt"/>
              <a:cs typeface="Arial"/>
              <a:sym typeface="Arial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A638277-26EA-4474-826C-109F69A88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759" y="240030"/>
            <a:ext cx="3949257" cy="53835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362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3584"/>
    </mc:Choice>
    <mc:Fallback xmlns="">
      <p:transition advTm="4358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/>
              <a:t>Les « nouveaux » aspects du </a:t>
            </a:r>
            <a:r>
              <a:rPr lang="fr-FR" sz="3200" b="1" i="1" dirty="0"/>
              <a:t>Volume complémentaire du CECR </a:t>
            </a:r>
            <a:r>
              <a:rPr lang="fr-FR" sz="3200" b="1" dirty="0"/>
              <a:t>– </a:t>
            </a:r>
            <a:br>
              <a:rPr lang="fr-FR" sz="3200" b="1" dirty="0"/>
            </a:br>
            <a:r>
              <a:rPr lang="fr-FR" sz="3200" b="1" dirty="0"/>
              <a:t>pertinents dans le contexte universitaire et de la formation professionnelle</a:t>
            </a:r>
            <a:endParaRPr lang="en-GB" sz="32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4"/>
            <a:ext cx="11218126" cy="43285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dirty="0"/>
              <a:t>Aperçu</a:t>
            </a:r>
            <a:r>
              <a:rPr lang="en-GB" sz="3000" dirty="0"/>
              <a:t> </a:t>
            </a:r>
            <a:r>
              <a:rPr lang="de-DE" sz="3000" dirty="0"/>
              <a:t>:</a:t>
            </a:r>
          </a:p>
          <a:p>
            <a:r>
              <a:rPr lang="fr-FR" sz="3000" dirty="0"/>
              <a:t>échelles et descripteurs révisés (niveaux pré-A1, C1, C2 et niveaux « plus »)
approche actionnelle (l’apprenant en tant qu’acteur social, tâches collaboratives, </a:t>
            </a:r>
            <a:r>
              <a:rPr lang="fr-FR" sz="3000" dirty="0" err="1"/>
              <a:t>coconstruction</a:t>
            </a:r>
            <a:r>
              <a:rPr lang="fr-FR" sz="3000" dirty="0"/>
              <a:t> du sens)
quatre modes de communication (réception, production, interaction, médiation)
interaction en ligne
médiation (20 échelles)
approches plurilingues
aspects pluriculturels</a:t>
            </a:r>
            <a:r>
              <a:rPr lang="en-GB" sz="3000" dirty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71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60266"/>
    </mc:Choice>
    <mc:Fallback xmlns="">
      <p:transition advTm="6026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/>
              <a:t>Les « nouveaux » aspects du </a:t>
            </a:r>
            <a:r>
              <a:rPr lang="fr-FR" sz="3200" b="1" i="1" dirty="0"/>
              <a:t>Volume complémentaire </a:t>
            </a:r>
            <a:r>
              <a:rPr lang="fr-FR" sz="3200" b="1" dirty="0"/>
              <a:t>du CECR – </a:t>
            </a:r>
            <a:br>
              <a:rPr lang="fr-FR" sz="3200" b="1" dirty="0"/>
            </a:br>
            <a:r>
              <a:rPr lang="fr-FR" sz="3200" b="1" dirty="0"/>
              <a:t>pertinents dans le contexte universitaire et de la formation professionnelle</a:t>
            </a:r>
            <a:endParaRPr lang="en-GB" sz="32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/>
              <a:t>Aperçu :</a:t>
            </a:r>
          </a:p>
          <a:p>
            <a:pPr marL="0" indent="0">
              <a:buNone/>
            </a:pPr>
            <a:r>
              <a:rPr lang="fr-FR" sz="2600" dirty="0"/>
              <a:t>…</a:t>
            </a:r>
          </a:p>
          <a:p>
            <a:r>
              <a:rPr lang="fr-FR" sz="2600" dirty="0"/>
              <a:t>compétences partielles et profil de compétences individuelles
autonomie de l’apprenant et apprentissage autoréflexif
diversité des approches d’évaluation</a:t>
            </a:r>
            <a:r>
              <a:rPr lang="en-GB" sz="2600" dirty="0"/>
              <a:t>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fr-FR" dirty="0">
                <a:sym typeface="Wingdings" panose="05000000000000000000" pitchFamily="2" charset="2"/>
              </a:rPr>
              <a:t>changement de paradigme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01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7632"/>
    </mc:Choice>
    <mc:Fallback xmlns="">
      <p:transition advTm="176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0AD7F16-9FE9-BD99-710C-C6CD543962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3651" r="10534" b="7566"/>
          <a:stretch/>
        </p:blipFill>
        <p:spPr>
          <a:xfrm>
            <a:off x="952500" y="453911"/>
            <a:ext cx="6286500" cy="50995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534C123-232B-5B42-FDB5-C5AD67A35B14}"/>
              </a:ext>
            </a:extLst>
          </p:cNvPr>
          <p:cNvSpPr txBox="1"/>
          <p:nvPr/>
        </p:nvSpPr>
        <p:spPr>
          <a:xfrm>
            <a:off x="6096000" y="4942296"/>
            <a:ext cx="2254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" sz="1200" dirty="0"/>
              <a:t>DeJong (2018)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59FA33B-476B-43FF-A0A7-CAA6ADB6148A}"/>
              </a:ext>
            </a:extLst>
          </p:cNvPr>
          <p:cNvSpPr txBox="1"/>
          <p:nvPr/>
        </p:nvSpPr>
        <p:spPr>
          <a:xfrm>
            <a:off x="7406640" y="819671"/>
            <a:ext cx="44805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Inventaire de descripteurs fonctionnels</a:t>
            </a:r>
            <a:br>
              <a:rPr lang="fr-FR" sz="3200" dirty="0"/>
            </a:br>
            <a:r>
              <a:rPr lang="fr-FR" sz="2800" dirty="0"/>
              <a:t>Niveaux rebalancés</a:t>
            </a:r>
          </a:p>
        </p:txBody>
      </p:sp>
    </p:spTree>
    <p:extLst>
      <p:ext uri="{BB962C8B-B14F-4D97-AF65-F5344CB8AC3E}">
        <p14:creationId xmlns:p14="http://schemas.microsoft.com/office/powerpoint/2010/main" val="1610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25"/>
    </mc:Choice>
    <mc:Fallback xmlns="">
      <p:transition spd="slow" advTm="3912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2B5176D-55B4-9DE4-2C2D-82BA1007B58D}"/>
              </a:ext>
            </a:extLst>
          </p:cNvPr>
          <p:cNvSpPr txBox="1"/>
          <p:nvPr/>
        </p:nvSpPr>
        <p:spPr>
          <a:xfrm>
            <a:off x="359229" y="770032"/>
            <a:ext cx="453829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9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Si vous voulez en savoir plus</a:t>
            </a:r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…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BF1F8A2-3F55-F4ED-61D1-C3A5491A9F08}"/>
              </a:ext>
            </a:extLst>
          </p:cNvPr>
          <p:cNvSpPr txBox="1"/>
          <p:nvPr/>
        </p:nvSpPr>
        <p:spPr>
          <a:xfrm>
            <a:off x="359229" y="1767006"/>
            <a:ext cx="1134835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indent="-379095" algn="just">
              <a:spcBef>
                <a:spcPts val="875"/>
              </a:spcBef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Conseil de l’Europe (2001)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Cadre européen commun de référence pour les langues : apprendre, enseigner, évaluer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Strasbourg : Conseil de l’Europe / Paris : Didier.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0215" indent="-379095" algn="just">
              <a:spcBef>
                <a:spcPts val="875"/>
              </a:spcBef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Conseil de l’Europe (2018).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Cadre européen commun de référence pour les langues : apprendre, enseigner, évaluer. Volume complémentaire avec de nouveaux descripteurs.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Strasbourg : Conseil de l’Europe.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0215" indent="-379095" algn="just">
              <a:spcBef>
                <a:spcPts val="875"/>
              </a:spcBef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Conseil de l’Europe (2021).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Cadre européen commun de référence pour les langues : apprendre, enseigner, évalue – Volume complémentaire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Strasbourg : Conseil de l’Europe.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0215" indent="-379095" algn="just">
              <a:spcBef>
                <a:spcPts val="875"/>
              </a:spcBef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Council of Europe (2020).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European Framework of Reference for Languages: Learning, Teaching, Assessment. Companion volume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Strasbourg : Council of Europe.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0215" indent="-379095" algn="just">
              <a:spcBef>
                <a:spcPts val="875"/>
              </a:spcBef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Jong, J. (2018). Updates to the CEFR. Dans :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CEFR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Companion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New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Descriptors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Uses and Implications for Language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testing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Assessment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VIth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EALTA CEFR SIG : 3-5.</a:t>
            </a:r>
            <a:endParaRPr lang="es-ES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09"/>
    </mc:Choice>
    <mc:Fallback xmlns="">
      <p:transition spd="slow" advTm="3380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Breitbild</PresentationFormat>
  <Paragraphs>24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Arimo Medium</vt:lpstr>
      <vt:lpstr>Calibri</vt:lpstr>
      <vt:lpstr>Calibri Light</vt:lpstr>
      <vt:lpstr>Office Theme</vt:lpstr>
      <vt:lpstr>Aspects novateurs du  Volume complémentaire du CECR : une introduction</vt:lpstr>
      <vt:lpstr>PowerPoint-Präsentation</vt:lpstr>
      <vt:lpstr>Les « nouveaux » aspects du Volume complémentaire du CECR –  pertinents dans le contexte universitaire et de la formation professionnelle</vt:lpstr>
      <vt:lpstr>Les « nouveaux » aspects du Volume complémentaire du CECR –  pertinents dans le contexte universitaire et de la formation professionnelle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Johann Fischer</cp:lastModifiedBy>
  <cp:revision>48</cp:revision>
  <dcterms:created xsi:type="dcterms:W3CDTF">2020-01-08T10:10:35Z</dcterms:created>
  <dcterms:modified xsi:type="dcterms:W3CDTF">2025-01-17T13:50:39Z</dcterms:modified>
</cp:coreProperties>
</file>