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3" autoAdjust="0"/>
    <p:restoredTop sz="94660"/>
  </p:normalViewPr>
  <p:slideViewPr>
    <p:cSldViewPr snapToGrid="0">
      <p:cViewPr varScale="1">
        <p:scale>
          <a:sx n="99" d="100"/>
          <a:sy n="99" d="100"/>
        </p:scale>
        <p:origin x="648" y="72"/>
      </p:cViewPr>
      <p:guideLst/>
    </p:cSldViewPr>
  </p:slideViewPr>
  <p:notesTextViewPr>
    <p:cViewPr>
      <p:scale>
        <a:sx n="1" d="1"/>
        <a:sy n="1" d="1"/>
      </p:scale>
      <p:origin x="0" y="0"/>
    </p:cViewPr>
  </p:notesText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51FB5F-65B4-42C5-ABB4-F140759697C2}"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de-DE"/>
        </a:p>
      </dgm:t>
    </dgm:pt>
    <dgm:pt modelId="{8D638A33-76C9-45BF-B45B-4F46453FE30E}">
      <dgm:prSet phldrT="[Text]"/>
      <dgm:spPr/>
      <dgm:t>
        <a:bodyPr/>
        <a:lstStyle/>
        <a:p>
          <a:r>
            <a:rPr lang="fr-FR" noProof="0" dirty="0"/>
            <a:t>objectifs d’apprentissage</a:t>
          </a:r>
        </a:p>
      </dgm:t>
    </dgm:pt>
    <dgm:pt modelId="{10081E7A-4A24-4619-8085-E41A643721EB}" type="parTrans" cxnId="{5376B40D-7E23-456D-9B89-9A3052AD9BED}">
      <dgm:prSet/>
      <dgm:spPr/>
      <dgm:t>
        <a:bodyPr/>
        <a:lstStyle/>
        <a:p>
          <a:endParaRPr lang="de-DE"/>
        </a:p>
      </dgm:t>
    </dgm:pt>
    <dgm:pt modelId="{06CD00B5-E892-4C00-8758-902D56CEA02C}" type="sibTrans" cxnId="{5376B40D-7E23-456D-9B89-9A3052AD9BED}">
      <dgm:prSet/>
      <dgm:spPr/>
      <dgm:t>
        <a:bodyPr/>
        <a:lstStyle/>
        <a:p>
          <a:endParaRPr lang="en-GB" noProof="0"/>
        </a:p>
      </dgm:t>
    </dgm:pt>
    <dgm:pt modelId="{A2D4F997-6EE3-4711-8EB5-FF4FAFD19208}">
      <dgm:prSet phldrT="[Text]"/>
      <dgm:spPr/>
      <dgm:t>
        <a:bodyPr/>
        <a:lstStyle/>
        <a:p>
          <a:r>
            <a:rPr lang="fr-FR" noProof="0" dirty="0"/>
            <a:t>enseignement</a:t>
          </a:r>
        </a:p>
      </dgm:t>
    </dgm:pt>
    <dgm:pt modelId="{5129FFCC-270D-426E-9EE1-3F43267FF5D9}" type="parTrans" cxnId="{2022FAC7-3389-4C91-AD3F-E5A53CF432A2}">
      <dgm:prSet/>
      <dgm:spPr/>
      <dgm:t>
        <a:bodyPr/>
        <a:lstStyle/>
        <a:p>
          <a:endParaRPr lang="de-DE"/>
        </a:p>
      </dgm:t>
    </dgm:pt>
    <dgm:pt modelId="{BE89F98D-D820-45CD-B134-FC89BF4C77E9}" type="sibTrans" cxnId="{2022FAC7-3389-4C91-AD3F-E5A53CF432A2}">
      <dgm:prSet/>
      <dgm:spPr/>
      <dgm:t>
        <a:bodyPr/>
        <a:lstStyle/>
        <a:p>
          <a:endParaRPr lang="de-DE"/>
        </a:p>
      </dgm:t>
    </dgm:pt>
    <dgm:pt modelId="{70BD6A83-C617-48D0-A855-75432C2536CC}">
      <dgm:prSet phldrT="[Text]"/>
      <dgm:spPr/>
      <dgm:t>
        <a:bodyPr/>
        <a:lstStyle/>
        <a:p>
          <a:r>
            <a:rPr lang="fr-FR" noProof="0" dirty="0"/>
            <a:t>évaluation</a:t>
          </a:r>
        </a:p>
      </dgm:t>
    </dgm:pt>
    <dgm:pt modelId="{6A01250B-4526-4583-8BBE-82EF2A5A9A75}" type="parTrans" cxnId="{52C7A23F-6D5B-4EB1-9E58-71705A8C48B2}">
      <dgm:prSet/>
      <dgm:spPr/>
      <dgm:t>
        <a:bodyPr/>
        <a:lstStyle/>
        <a:p>
          <a:endParaRPr lang="de-DE"/>
        </a:p>
      </dgm:t>
    </dgm:pt>
    <dgm:pt modelId="{9BAFD474-6968-44CB-94A8-737C2F13D51C}" type="sibTrans" cxnId="{52C7A23F-6D5B-4EB1-9E58-71705A8C48B2}">
      <dgm:prSet/>
      <dgm:spPr/>
      <dgm:t>
        <a:bodyPr/>
        <a:lstStyle/>
        <a:p>
          <a:endParaRPr lang="de-DE"/>
        </a:p>
      </dgm:t>
    </dgm:pt>
    <dgm:pt modelId="{E870AC75-9573-4CC1-B37E-33131A035F4B}" type="pres">
      <dgm:prSet presAssocID="{6651FB5F-65B4-42C5-ABB4-F140759697C2}" presName="Name0" presStyleCnt="0">
        <dgm:presLayoutVars>
          <dgm:dir/>
          <dgm:resizeHandles val="exact"/>
        </dgm:presLayoutVars>
      </dgm:prSet>
      <dgm:spPr/>
    </dgm:pt>
    <dgm:pt modelId="{1A0B3F37-4FF9-41B7-B77F-18F77B9F099E}" type="pres">
      <dgm:prSet presAssocID="{6651FB5F-65B4-42C5-ABB4-F140759697C2}" presName="cycle" presStyleCnt="0"/>
      <dgm:spPr/>
    </dgm:pt>
    <dgm:pt modelId="{CB5B2DAC-C40D-44DB-A860-510824858598}" type="pres">
      <dgm:prSet presAssocID="{8D638A33-76C9-45BF-B45B-4F46453FE30E}" presName="nodeFirstNode" presStyleLbl="node1" presStyleIdx="0" presStyleCnt="3">
        <dgm:presLayoutVars>
          <dgm:bulletEnabled val="1"/>
        </dgm:presLayoutVars>
      </dgm:prSet>
      <dgm:spPr/>
    </dgm:pt>
    <dgm:pt modelId="{B25DE888-7860-407F-99DC-DB8A6418AC9C}" type="pres">
      <dgm:prSet presAssocID="{06CD00B5-E892-4C00-8758-902D56CEA02C}" presName="sibTransFirstNode" presStyleLbl="bgShp" presStyleIdx="0" presStyleCnt="1"/>
      <dgm:spPr/>
    </dgm:pt>
    <dgm:pt modelId="{3E3459C8-BFBE-413A-93F4-3BFA2A9A2546}" type="pres">
      <dgm:prSet presAssocID="{A2D4F997-6EE3-4711-8EB5-FF4FAFD19208}" presName="nodeFollowingNodes" presStyleLbl="node1" presStyleIdx="1" presStyleCnt="3" custRadScaleRad="100685" custRadScaleInc="-28620">
        <dgm:presLayoutVars>
          <dgm:bulletEnabled val="1"/>
        </dgm:presLayoutVars>
      </dgm:prSet>
      <dgm:spPr/>
    </dgm:pt>
    <dgm:pt modelId="{CA13C5AA-2CEE-4A03-9190-3645126DFAFD}" type="pres">
      <dgm:prSet presAssocID="{70BD6A83-C617-48D0-A855-75432C2536CC}" presName="nodeFollowingNodes" presStyleLbl="node1" presStyleIdx="2" presStyleCnt="3" custRadScaleRad="113624" custRadScaleInc="26957">
        <dgm:presLayoutVars>
          <dgm:bulletEnabled val="1"/>
        </dgm:presLayoutVars>
      </dgm:prSet>
      <dgm:spPr/>
    </dgm:pt>
  </dgm:ptLst>
  <dgm:cxnLst>
    <dgm:cxn modelId="{A79D8602-8206-4350-A620-8DE79307A827}" type="presOf" srcId="{06CD00B5-E892-4C00-8758-902D56CEA02C}" destId="{B25DE888-7860-407F-99DC-DB8A6418AC9C}" srcOrd="0" destOrd="0" presId="urn:microsoft.com/office/officeart/2005/8/layout/cycle3"/>
    <dgm:cxn modelId="{5376B40D-7E23-456D-9B89-9A3052AD9BED}" srcId="{6651FB5F-65B4-42C5-ABB4-F140759697C2}" destId="{8D638A33-76C9-45BF-B45B-4F46453FE30E}" srcOrd="0" destOrd="0" parTransId="{10081E7A-4A24-4619-8085-E41A643721EB}" sibTransId="{06CD00B5-E892-4C00-8758-902D56CEA02C}"/>
    <dgm:cxn modelId="{52C7A23F-6D5B-4EB1-9E58-71705A8C48B2}" srcId="{6651FB5F-65B4-42C5-ABB4-F140759697C2}" destId="{70BD6A83-C617-48D0-A855-75432C2536CC}" srcOrd="2" destOrd="0" parTransId="{6A01250B-4526-4583-8BBE-82EF2A5A9A75}" sibTransId="{9BAFD474-6968-44CB-94A8-737C2F13D51C}"/>
    <dgm:cxn modelId="{BDC49E5A-D9D3-4525-9736-B560CC182C18}" type="presOf" srcId="{70BD6A83-C617-48D0-A855-75432C2536CC}" destId="{CA13C5AA-2CEE-4A03-9190-3645126DFAFD}" srcOrd="0" destOrd="0" presId="urn:microsoft.com/office/officeart/2005/8/layout/cycle3"/>
    <dgm:cxn modelId="{D66DA78F-F7AC-4ADF-B871-FD8DA3EA2073}" type="presOf" srcId="{A2D4F997-6EE3-4711-8EB5-FF4FAFD19208}" destId="{3E3459C8-BFBE-413A-93F4-3BFA2A9A2546}" srcOrd="0" destOrd="0" presId="urn:microsoft.com/office/officeart/2005/8/layout/cycle3"/>
    <dgm:cxn modelId="{5BC19CB4-9627-4AA2-A287-368A2B90E94D}" type="presOf" srcId="{8D638A33-76C9-45BF-B45B-4F46453FE30E}" destId="{CB5B2DAC-C40D-44DB-A860-510824858598}" srcOrd="0" destOrd="0" presId="urn:microsoft.com/office/officeart/2005/8/layout/cycle3"/>
    <dgm:cxn modelId="{2022FAC7-3389-4C91-AD3F-E5A53CF432A2}" srcId="{6651FB5F-65B4-42C5-ABB4-F140759697C2}" destId="{A2D4F997-6EE3-4711-8EB5-FF4FAFD19208}" srcOrd="1" destOrd="0" parTransId="{5129FFCC-270D-426E-9EE1-3F43267FF5D9}" sibTransId="{BE89F98D-D820-45CD-B134-FC89BF4C77E9}"/>
    <dgm:cxn modelId="{AC9069EE-B1CF-4A25-BBAB-2374A3247A84}" type="presOf" srcId="{6651FB5F-65B4-42C5-ABB4-F140759697C2}" destId="{E870AC75-9573-4CC1-B37E-33131A035F4B}" srcOrd="0" destOrd="0" presId="urn:microsoft.com/office/officeart/2005/8/layout/cycle3"/>
    <dgm:cxn modelId="{4D50D0EF-C04F-40DF-BC7E-73092C5DD69A}" type="presParOf" srcId="{E870AC75-9573-4CC1-B37E-33131A035F4B}" destId="{1A0B3F37-4FF9-41B7-B77F-18F77B9F099E}" srcOrd="0" destOrd="0" presId="urn:microsoft.com/office/officeart/2005/8/layout/cycle3"/>
    <dgm:cxn modelId="{5D54FD36-2406-48B8-AE38-90D7E397DD4E}" type="presParOf" srcId="{1A0B3F37-4FF9-41B7-B77F-18F77B9F099E}" destId="{CB5B2DAC-C40D-44DB-A860-510824858598}" srcOrd="0" destOrd="0" presId="urn:microsoft.com/office/officeart/2005/8/layout/cycle3"/>
    <dgm:cxn modelId="{6A2AC623-A26E-4FF0-A4FE-C3969CBEB804}" type="presParOf" srcId="{1A0B3F37-4FF9-41B7-B77F-18F77B9F099E}" destId="{B25DE888-7860-407F-99DC-DB8A6418AC9C}" srcOrd="1" destOrd="0" presId="urn:microsoft.com/office/officeart/2005/8/layout/cycle3"/>
    <dgm:cxn modelId="{DE902806-35EC-4F4A-B57C-EF9D625B4067}" type="presParOf" srcId="{1A0B3F37-4FF9-41B7-B77F-18F77B9F099E}" destId="{3E3459C8-BFBE-413A-93F4-3BFA2A9A2546}" srcOrd="2" destOrd="0" presId="urn:microsoft.com/office/officeart/2005/8/layout/cycle3"/>
    <dgm:cxn modelId="{882F183C-B65F-4E61-9DA9-3FCEC63015FC}" type="presParOf" srcId="{1A0B3F37-4FF9-41B7-B77F-18F77B9F099E}" destId="{CA13C5AA-2CEE-4A03-9190-3645126DFAFD}" srcOrd="3"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5DE888-7860-407F-99DC-DB8A6418AC9C}">
      <dsp:nvSpPr>
        <dsp:cNvPr id="0" name=""/>
        <dsp:cNvSpPr/>
      </dsp:nvSpPr>
      <dsp:spPr>
        <a:xfrm>
          <a:off x="580314" y="657338"/>
          <a:ext cx="2738709" cy="2738709"/>
        </a:xfrm>
        <a:prstGeom prst="circularArrow">
          <a:avLst>
            <a:gd name="adj1" fmla="val 5689"/>
            <a:gd name="adj2" fmla="val 340510"/>
            <a:gd name="adj3" fmla="val 12671822"/>
            <a:gd name="adj4" fmla="val 18094051"/>
            <a:gd name="adj5" fmla="val 5908"/>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5B2DAC-C40D-44DB-A860-510824858598}">
      <dsp:nvSpPr>
        <dsp:cNvPr id="0" name=""/>
        <dsp:cNvSpPr/>
      </dsp:nvSpPr>
      <dsp:spPr>
        <a:xfrm>
          <a:off x="1038617" y="774044"/>
          <a:ext cx="1822103" cy="91105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kern="1200" noProof="0" dirty="0"/>
            <a:t>objectifs d’apprentissage</a:t>
          </a:r>
        </a:p>
      </dsp:txBody>
      <dsp:txXfrm>
        <a:off x="1083091" y="818518"/>
        <a:ext cx="1733155" cy="822103"/>
      </dsp:txXfrm>
    </dsp:sp>
    <dsp:sp modelId="{3E3459C8-BFBE-413A-93F4-3BFA2A9A2546}">
      <dsp:nvSpPr>
        <dsp:cNvPr id="0" name=""/>
        <dsp:cNvSpPr/>
      </dsp:nvSpPr>
      <dsp:spPr>
        <a:xfrm>
          <a:off x="2077235" y="2061868"/>
          <a:ext cx="1822103" cy="91105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kern="1200" noProof="0" dirty="0"/>
            <a:t>enseignement</a:t>
          </a:r>
        </a:p>
      </dsp:txBody>
      <dsp:txXfrm>
        <a:off x="2121709" y="2106342"/>
        <a:ext cx="1733155" cy="822103"/>
      </dsp:txXfrm>
    </dsp:sp>
    <dsp:sp modelId="{CA13C5AA-2CEE-4A03-9190-3645126DFAFD}">
      <dsp:nvSpPr>
        <dsp:cNvPr id="0" name=""/>
        <dsp:cNvSpPr/>
      </dsp:nvSpPr>
      <dsp:spPr>
        <a:xfrm>
          <a:off x="0" y="2108778"/>
          <a:ext cx="1822103" cy="91105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kern="1200" noProof="0" dirty="0"/>
            <a:t>évaluation</a:t>
          </a:r>
        </a:p>
      </dsp:txBody>
      <dsp:txXfrm>
        <a:off x="44474" y="2153252"/>
        <a:ext cx="1733155" cy="82210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13/01/2025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13.01.2025</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a:p>
        </p:txBody>
      </p:sp>
    </p:spTree>
    <p:extLst>
      <p:ext uri="{BB962C8B-B14F-4D97-AF65-F5344CB8AC3E}">
        <p14:creationId xmlns:p14="http://schemas.microsoft.com/office/powerpoint/2010/main" val="343268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a:xfrm>
            <a:off x="490654" y="365125"/>
            <a:ext cx="11218126" cy="1325563"/>
          </a:xfrm>
          <a:prstGeom prst="rect">
            <a:avLst/>
          </a:prstGeom>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a:prstGeom prst="rect">
            <a:avLst/>
          </a:prstGeo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http://www.ecml.at/companionvolumetoolbox"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creativecommons.org/licenses/by-nc-sa/4.0/deed.fr" TargetMode="External"/><Relationship Id="rId5" Type="http://schemas.openxmlformats.org/officeDocument/2006/relationships/image" Target="../media/image2.gi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16574C20-8894-D117-0C3B-C6F067E0074A}"/>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16" name="Text Placeholder 2">
            <a:extLst>
              <a:ext uri="{FF2B5EF4-FFF2-40B4-BE49-F238E27FC236}">
                <a16:creationId xmlns:a16="http://schemas.microsoft.com/office/drawing/2014/main" id="{250E57BE-8AC3-2D1B-9A2C-D739D08BAC4F}"/>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17" name="Picture 16">
            <a:extLst>
              <a:ext uri="{FF2B5EF4-FFF2-40B4-BE49-F238E27FC236}">
                <a16:creationId xmlns:a16="http://schemas.microsoft.com/office/drawing/2014/main" id="{D8BA21E3-800D-177E-6929-0A1D56CA256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18" name="Grafik 10">
            <a:extLst>
              <a:ext uri="{FF2B5EF4-FFF2-40B4-BE49-F238E27FC236}">
                <a16:creationId xmlns:a16="http://schemas.microsoft.com/office/drawing/2014/main" id="{4A7BA816-C6CE-29E9-91A1-C3D12345FAA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19" name="TextBox 18">
            <a:extLst>
              <a:ext uri="{FF2B5EF4-FFF2-40B4-BE49-F238E27FC236}">
                <a16:creationId xmlns:a16="http://schemas.microsoft.com/office/drawing/2014/main" id="{AEE132C7-4648-C6A9-6C15-EC22D12DA17D}"/>
              </a:ext>
            </a:extLst>
          </p:cNvPr>
          <p:cNvSpPr txBox="1"/>
          <p:nvPr userDrawn="1"/>
        </p:nvSpPr>
        <p:spPr>
          <a:xfrm>
            <a:off x="2715208" y="6046237"/>
            <a:ext cx="7613780" cy="588826"/>
          </a:xfrm>
          <a:prstGeom prst="rect">
            <a:avLst/>
          </a:prstGeom>
          <a:noFill/>
        </p:spPr>
        <p:txBody>
          <a:bodyPr wrap="square" rtlCol="0">
            <a:spAutoFit/>
          </a:bodyPr>
          <a:lstStyle/>
          <a:p>
            <a:endParaRPr lang="en-US" dirty="0"/>
          </a:p>
        </p:txBody>
      </p:sp>
      <p:cxnSp>
        <p:nvCxnSpPr>
          <p:cNvPr id="20" name="Straight Connector 19">
            <a:extLst>
              <a:ext uri="{FF2B5EF4-FFF2-40B4-BE49-F238E27FC236}">
                <a16:creationId xmlns:a16="http://schemas.microsoft.com/office/drawing/2014/main" id="{288D9460-86D7-B45D-D4C4-505AE4BEFB64}"/>
              </a:ext>
            </a:extLst>
          </p:cNvPr>
          <p:cNvCxnSpPr/>
          <p:nvPr userDrawn="1"/>
        </p:nvCxnSpPr>
        <p:spPr>
          <a:xfrm>
            <a:off x="760095" y="9979025"/>
            <a:ext cx="4221480" cy="5715"/>
          </a:xfrm>
          <a:prstGeom prst="line">
            <a:avLst/>
          </a:prstGeom>
        </p:spPr>
        <p:style>
          <a:lnRef idx="1">
            <a:schemeClr val="dk1"/>
          </a:lnRef>
          <a:fillRef idx="0">
            <a:schemeClr val="dk1"/>
          </a:fillRef>
          <a:effectRef idx="0">
            <a:schemeClr val="dk1"/>
          </a:effectRef>
          <a:fontRef idx="minor">
            <a:schemeClr val="tx1"/>
          </a:fontRef>
        </p:style>
      </p:cxnSp>
      <p:sp>
        <p:nvSpPr>
          <p:cNvPr id="9" name="Rectangle 3">
            <a:extLst>
              <a:ext uri="{FF2B5EF4-FFF2-40B4-BE49-F238E27FC236}">
                <a16:creationId xmlns:a16="http://schemas.microsoft.com/office/drawing/2014/main" id="{07ABC5D5-81C7-4E45-86AA-4DDD2913FCC2}"/>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6"/>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39014"/>
            <a:ext cx="9144000" cy="1977676"/>
          </a:xfrm>
        </p:spPr>
        <p:txBody>
          <a:bodyPr>
            <a:normAutofit/>
          </a:bodyPr>
          <a:lstStyle/>
          <a:p>
            <a:r>
              <a:rPr lang="fr-FR" dirty="0">
                <a:solidFill>
                  <a:schemeClr val="accent5">
                    <a:lumMod val="50000"/>
                  </a:schemeClr>
                </a:solidFill>
              </a:rPr>
              <a:t>L’alignement constructif</a:t>
            </a:r>
            <a:br>
              <a:rPr lang="fr-FR" dirty="0">
                <a:solidFill>
                  <a:schemeClr val="accent5">
                    <a:lumMod val="50000"/>
                  </a:schemeClr>
                </a:solidFill>
              </a:rPr>
            </a:br>
            <a:r>
              <a:rPr lang="fr-FR" dirty="0">
                <a:solidFill>
                  <a:schemeClr val="accent5">
                    <a:lumMod val="50000"/>
                  </a:schemeClr>
                </a:solidFill>
              </a:rPr>
              <a:t>en aperçu</a:t>
            </a: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a:solidFill>
                  <a:srgbClr val="1F4E79"/>
                </a:solidFill>
              </a:rPr>
              <a:t>Boîte à outils pour la mise en œuvre volume complémentaire du CECR</a:t>
            </a:r>
          </a:p>
          <a:p>
            <a:r>
              <a:rPr lang="en-GB" sz="1200" b="1">
                <a:solidFill>
                  <a:srgbClr val="69C509"/>
                </a:solidFill>
              </a:rPr>
              <a:t>   </a:t>
            </a:r>
            <a:endParaRPr lang="en-GB" sz="1200" b="1" dirty="0">
              <a:solidFill>
                <a:srgbClr val="69C509"/>
              </a:solidFill>
            </a:endParaRP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spd="slow" p14:dur="2000" advTm="6517"/>
    </mc:Choice>
    <mc:Fallback xmlns="">
      <p:transition spd="slow" advTm="651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8F3002-37FD-6188-6E62-133F0C05B292}"/>
              </a:ext>
            </a:extLst>
          </p:cNvPr>
          <p:cNvSpPr>
            <a:spLocks noGrp="1"/>
          </p:cNvSpPr>
          <p:nvPr>
            <p:ph type="title"/>
          </p:nvPr>
        </p:nvSpPr>
        <p:spPr/>
        <p:txBody>
          <a:bodyPr/>
          <a:lstStyle/>
          <a:p>
            <a:r>
              <a:rPr lang="fr-FR" dirty="0"/>
              <a:t>Qu’est-ce que l’alignement constructif ?</a:t>
            </a:r>
          </a:p>
        </p:txBody>
      </p:sp>
      <p:sp>
        <p:nvSpPr>
          <p:cNvPr id="3" name="Marcador de contenido 2">
            <a:extLst>
              <a:ext uri="{FF2B5EF4-FFF2-40B4-BE49-F238E27FC236}">
                <a16:creationId xmlns:a16="http://schemas.microsoft.com/office/drawing/2014/main" id="{132A4855-1FDA-B242-C452-B2EE3CE40582}"/>
              </a:ext>
            </a:extLst>
          </p:cNvPr>
          <p:cNvSpPr>
            <a:spLocks noGrp="1"/>
          </p:cNvSpPr>
          <p:nvPr>
            <p:ph sz="quarter" idx="10"/>
          </p:nvPr>
        </p:nvSpPr>
        <p:spPr>
          <a:xfrm>
            <a:off x="490538" y="1989138"/>
            <a:ext cx="7371200" cy="3621087"/>
          </a:xfrm>
        </p:spPr>
        <p:txBody>
          <a:bodyPr>
            <a:normAutofit fontScale="92500" lnSpcReduction="10000"/>
          </a:bodyPr>
          <a:lstStyle/>
          <a:p>
            <a:pPr marL="0" indent="0">
              <a:buNone/>
            </a:pPr>
            <a:r>
              <a:rPr lang="fr-FR" dirty="0"/>
              <a:t>L’alignement constructif est une approche pédagogique selon laquelle les objectifs d’apprentissage servent de lignes directrices pour concevoir les méthodes d’enseignement et les stratégies d’évaluation</a:t>
            </a:r>
            <a:r>
              <a:rPr lang="en-GB" dirty="0"/>
              <a:t>. </a:t>
            </a:r>
          </a:p>
          <a:p>
            <a:pPr marL="0" indent="0">
              <a:buNone/>
            </a:pPr>
            <a:endParaRPr lang="en-GB" dirty="0"/>
          </a:p>
          <a:p>
            <a:pPr marL="0" indent="0">
              <a:buNone/>
            </a:pPr>
            <a:r>
              <a:rPr lang="fr-FR" dirty="0"/>
              <a:t>Dans un alignement constructif, les trois éléments fonctionnent ensemble : les objectifs d’apprentissage, les activités d’enseignement et d’apprentissage ainsi que l’évaluation</a:t>
            </a:r>
            <a:r>
              <a:rPr lang="en-GB" dirty="0"/>
              <a:t>. </a:t>
            </a:r>
          </a:p>
        </p:txBody>
      </p:sp>
      <p:graphicFrame>
        <p:nvGraphicFramePr>
          <p:cNvPr id="4" name="Diagramm 7">
            <a:extLst>
              <a:ext uri="{FF2B5EF4-FFF2-40B4-BE49-F238E27FC236}">
                <a16:creationId xmlns:a16="http://schemas.microsoft.com/office/drawing/2014/main" id="{74512BB5-62E2-37D4-4188-F9E4CC9EB541}"/>
              </a:ext>
            </a:extLst>
          </p:cNvPr>
          <p:cNvGraphicFramePr/>
          <p:nvPr>
            <p:extLst>
              <p:ext uri="{D42A27DB-BD31-4B8C-83A1-F6EECF244321}">
                <p14:modId xmlns:p14="http://schemas.microsoft.com/office/powerpoint/2010/main" val="1763793954"/>
              </p:ext>
            </p:extLst>
          </p:nvPr>
        </p:nvGraphicFramePr>
        <p:xfrm>
          <a:off x="7861738" y="1545022"/>
          <a:ext cx="3899339" cy="42569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1838344"/>
      </p:ext>
    </p:extLst>
  </p:cSld>
  <p:clrMapOvr>
    <a:masterClrMapping/>
  </p:clrMapOvr>
  <mc:AlternateContent xmlns:mc="http://schemas.openxmlformats.org/markup-compatibility/2006" xmlns:p14="http://schemas.microsoft.com/office/powerpoint/2010/main">
    <mc:Choice Requires="p14">
      <p:transition spd="slow" p14:dur="2000" advTm="50357"/>
    </mc:Choice>
    <mc:Fallback xmlns="">
      <p:transition spd="slow" advTm="5035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36A3F2-6F3B-6372-AD26-247245822C51}"/>
              </a:ext>
            </a:extLst>
          </p:cNvPr>
          <p:cNvSpPr>
            <a:spLocks noGrp="1"/>
          </p:cNvSpPr>
          <p:nvPr>
            <p:ph type="title"/>
          </p:nvPr>
        </p:nvSpPr>
        <p:spPr>
          <a:xfrm>
            <a:off x="490654" y="365125"/>
            <a:ext cx="10471636" cy="1325563"/>
          </a:xfrm>
        </p:spPr>
        <p:txBody>
          <a:bodyPr/>
          <a:lstStyle/>
          <a:p>
            <a:r>
              <a:rPr lang="fr-FR" dirty="0"/>
              <a:t>Quel est le rapport entre l’alignement constructif et le </a:t>
            </a:r>
            <a:r>
              <a:rPr lang="fr-FR" i="1" dirty="0"/>
              <a:t>Volume complémentaire</a:t>
            </a:r>
            <a:r>
              <a:rPr lang="fr-FR" dirty="0"/>
              <a:t> ?</a:t>
            </a:r>
            <a:endParaRPr lang="en-GB" dirty="0"/>
          </a:p>
        </p:txBody>
      </p:sp>
      <p:sp>
        <p:nvSpPr>
          <p:cNvPr id="3" name="Marcador de contenido 2">
            <a:extLst>
              <a:ext uri="{FF2B5EF4-FFF2-40B4-BE49-F238E27FC236}">
                <a16:creationId xmlns:a16="http://schemas.microsoft.com/office/drawing/2014/main" id="{FC05049C-0A85-FA72-AE1A-D2DA205A52E5}"/>
              </a:ext>
            </a:extLst>
          </p:cNvPr>
          <p:cNvSpPr>
            <a:spLocks noGrp="1"/>
          </p:cNvSpPr>
          <p:nvPr>
            <p:ph sz="quarter" idx="10"/>
          </p:nvPr>
        </p:nvSpPr>
        <p:spPr/>
        <p:txBody>
          <a:bodyPr/>
          <a:lstStyle/>
          <a:p>
            <a:pPr marL="0" indent="0">
              <a:buNone/>
            </a:pPr>
            <a:r>
              <a:rPr lang="fr-FR" dirty="0"/>
              <a:t>Le Volume complémentaire n’utilise pas le terme d’alignement constructif, mais l’idée souligne le message méthodologique qui sous-tend le CECR</a:t>
            </a:r>
            <a:r>
              <a:rPr lang="en-GB" dirty="0"/>
              <a:t>.</a:t>
            </a:r>
          </a:p>
          <a:p>
            <a:pPr marL="0" indent="0">
              <a:buNone/>
            </a:pPr>
            <a:endParaRPr lang="en-GB" dirty="0"/>
          </a:p>
          <a:p>
            <a:pPr marL="0" indent="0">
              <a:buNone/>
            </a:pPr>
            <a:r>
              <a:rPr lang="fr-FR" dirty="0"/>
              <a:t>La mise en œuvre de l’approche actionnelle signifie que l’on se concentre sur l’accomplissement des tâches par les apprenants et la définition des objectifs d’apprentissage est la première étape d’un alignement constructif</a:t>
            </a:r>
            <a:r>
              <a:rPr lang="en-GB" dirty="0"/>
              <a:t>. </a:t>
            </a:r>
          </a:p>
        </p:txBody>
      </p:sp>
    </p:spTree>
    <p:extLst>
      <p:ext uri="{BB962C8B-B14F-4D97-AF65-F5344CB8AC3E}">
        <p14:creationId xmlns:p14="http://schemas.microsoft.com/office/powerpoint/2010/main" val="2179550997"/>
      </p:ext>
    </p:extLst>
  </p:cSld>
  <p:clrMapOvr>
    <a:masterClrMapping/>
  </p:clrMapOvr>
  <mc:AlternateContent xmlns:mc="http://schemas.openxmlformats.org/markup-compatibility/2006" xmlns:p14="http://schemas.microsoft.com/office/powerpoint/2010/main">
    <mc:Choice Requires="p14">
      <p:transition spd="slow" p14:dur="2000" advTm="86570"/>
    </mc:Choice>
    <mc:Fallback xmlns="">
      <p:transition spd="slow" advTm="8657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39EB89-28E8-9637-B75A-DD99E31B490D}"/>
              </a:ext>
            </a:extLst>
          </p:cNvPr>
          <p:cNvSpPr>
            <a:spLocks noGrp="1"/>
          </p:cNvSpPr>
          <p:nvPr>
            <p:ph type="title"/>
          </p:nvPr>
        </p:nvSpPr>
        <p:spPr>
          <a:xfrm>
            <a:off x="490654" y="365125"/>
            <a:ext cx="9988160" cy="1400613"/>
          </a:xfrm>
        </p:spPr>
        <p:txBody>
          <a:bodyPr/>
          <a:lstStyle/>
          <a:p>
            <a:r>
              <a:rPr lang="fr-FR" dirty="0"/>
              <a:t>Comment l’alignement constructif est-il appliqué dans la pratique ?</a:t>
            </a:r>
            <a:endParaRPr lang="en-GB" dirty="0"/>
          </a:p>
        </p:txBody>
      </p:sp>
      <p:sp>
        <p:nvSpPr>
          <p:cNvPr id="3" name="Marcador de contenido 2">
            <a:extLst>
              <a:ext uri="{FF2B5EF4-FFF2-40B4-BE49-F238E27FC236}">
                <a16:creationId xmlns:a16="http://schemas.microsoft.com/office/drawing/2014/main" id="{6047A2BC-54F6-6235-284C-5752A9E20581}"/>
              </a:ext>
            </a:extLst>
          </p:cNvPr>
          <p:cNvSpPr>
            <a:spLocks noGrp="1"/>
          </p:cNvSpPr>
          <p:nvPr>
            <p:ph sz="quarter" idx="10"/>
          </p:nvPr>
        </p:nvSpPr>
        <p:spPr/>
        <p:txBody>
          <a:bodyPr/>
          <a:lstStyle/>
          <a:p>
            <a:pPr marL="0" indent="0">
              <a:buNone/>
            </a:pPr>
            <a:r>
              <a:rPr lang="fr-FR" dirty="0"/>
              <a:t>L’alignement constructif peut être utilisé pour guider :</a:t>
            </a:r>
          </a:p>
          <a:p>
            <a:pPr marL="0" indent="0">
              <a:buNone/>
            </a:pPr>
            <a:endParaRPr lang="fr-FR" dirty="0"/>
          </a:p>
          <a:p>
            <a:r>
              <a:rPr lang="fr-FR" dirty="0"/>
              <a:t>la conception des programmes d’études</a:t>
            </a:r>
          </a:p>
          <a:p>
            <a:r>
              <a:rPr lang="fr-FR" dirty="0"/>
              <a:t>les méthodologies d’enseignement </a:t>
            </a:r>
          </a:p>
          <a:p>
            <a:r>
              <a:rPr lang="fr-FR" dirty="0"/>
              <a:t>les instruments d’évaluation</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3354176768"/>
      </p:ext>
    </p:extLst>
  </p:cSld>
  <p:clrMapOvr>
    <a:masterClrMapping/>
  </p:clrMapOvr>
  <mc:AlternateContent xmlns:mc="http://schemas.openxmlformats.org/markup-compatibility/2006" xmlns:p14="http://schemas.microsoft.com/office/powerpoint/2010/main">
    <mc:Choice Requires="p14">
      <p:transition spd="slow" p14:dur="2000" advTm="24224"/>
    </mc:Choice>
    <mc:Fallback xmlns="">
      <p:transition spd="slow" advTm="24224"/>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176</Words>
  <Application>Microsoft Office PowerPoint</Application>
  <PresentationFormat>Grand écran</PresentationFormat>
  <Paragraphs>22</Paragraphs>
  <Slides>4</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Office Theme</vt:lpstr>
      <vt:lpstr>L’alignement constructif en aperçu</vt:lpstr>
      <vt:lpstr>Qu’est-ce que l’alignement constructif ?</vt:lpstr>
      <vt:lpstr>Quel est le rapport entre l’alignement constructif et le Volume complémentaire ?</vt:lpstr>
      <vt:lpstr>Comment l’alignement constructif est-il appliqué dans la pratique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Marisa Cavalli</cp:lastModifiedBy>
  <cp:revision>59</cp:revision>
  <dcterms:created xsi:type="dcterms:W3CDTF">2020-01-08T10:10:35Z</dcterms:created>
  <dcterms:modified xsi:type="dcterms:W3CDTF">2025-01-13T11:39:44Z</dcterms:modified>
</cp:coreProperties>
</file>