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72" r:id="rId3"/>
    <p:sldId id="262" r:id="rId4"/>
    <p:sldId id="273" r:id="rId5"/>
    <p:sldId id="264" r:id="rId6"/>
    <p:sldId id="274" r:id="rId7"/>
    <p:sldId id="257" r:id="rId8"/>
    <p:sldId id="266" r:id="rId9"/>
    <p:sldId id="258" r:id="rId10"/>
    <p:sldId id="267" r:id="rId11"/>
    <p:sldId id="275" r:id="rId12"/>
    <p:sldId id="259" r:id="rId13"/>
    <p:sldId id="268" r:id="rId14"/>
    <p:sldId id="279" r:id="rId15"/>
    <p:sldId id="260" r:id="rId16"/>
    <p:sldId id="278" r:id="rId17"/>
    <p:sldId id="280" r:id="rId18"/>
    <p:sldId id="277" r:id="rId19"/>
    <p:sldId id="276" r:id="rId20"/>
    <p:sldId id="271" r:id="rId21"/>
    <p:sldId id="269" r:id="rId22"/>
    <p:sldId id="263"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BE23B-EA10-C84D-6726-A6B3F765DA32}" name="Marisa Cavalli" initials="MRC" userId="Marisa Cava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varScale="1">
        <p:scale>
          <a:sx n="64" d="100"/>
          <a:sy n="64" d="100"/>
        </p:scale>
        <p:origin x="488" y="32"/>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12/01/2025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‹Nr.›</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12.01.2025</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‹Nr.›</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12.01.2025</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‹Nr.›</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creativecommons.org/licenses/by-nc-sa/4.0/deed.fr"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468B5E-1024-EE38-B425-56FC692CB6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46616" y="5900683"/>
            <a:ext cx="1958447" cy="668161"/>
          </a:xfrm>
          <a:prstGeom prst="rect">
            <a:avLst/>
          </a:prstGeom>
        </p:spPr>
      </p:pic>
      <p:pic>
        <p:nvPicPr>
          <p:cNvPr id="7" name="Grafik 10">
            <a:extLst>
              <a:ext uri="{FF2B5EF4-FFF2-40B4-BE49-F238E27FC236}">
                <a16:creationId xmlns:a16="http://schemas.microsoft.com/office/drawing/2014/main" id="{64A440F5-FB0A-A038-48BD-9115436D91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6937" y="5940989"/>
            <a:ext cx="1026915" cy="666881"/>
          </a:xfrm>
          <a:prstGeom prst="rect">
            <a:avLst/>
          </a:prstGeom>
        </p:spPr>
      </p:pic>
      <p:sp>
        <p:nvSpPr>
          <p:cNvPr id="8" name="TextBox 7">
            <a:extLst>
              <a:ext uri="{FF2B5EF4-FFF2-40B4-BE49-F238E27FC236}">
                <a16:creationId xmlns:a16="http://schemas.microsoft.com/office/drawing/2014/main" id="{271851C4-0AFF-0654-B94E-97E806F07F02}"/>
              </a:ext>
            </a:extLst>
          </p:cNvPr>
          <p:cNvSpPr txBox="1"/>
          <p:nvPr userDrawn="1"/>
        </p:nvSpPr>
        <p:spPr>
          <a:xfrm>
            <a:off x="2711491" y="5980018"/>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12" name="Straight Connector 11">
            <a:extLst>
              <a:ext uri="{FF2B5EF4-FFF2-40B4-BE49-F238E27FC236}">
                <a16:creationId xmlns:a16="http://schemas.microsoft.com/office/drawing/2014/main" id="{CA0792CA-7EB0-E970-EDDA-283244F00810}"/>
              </a:ext>
            </a:extLst>
          </p:cNvPr>
          <p:cNvCxnSpPr/>
          <p:nvPr userDrawn="1"/>
        </p:nvCxnSpPr>
        <p:spPr>
          <a:xfrm>
            <a:off x="756378" y="8233093"/>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5AA08770-30B0-9D59-E0B0-1088F7448D2D}"/>
              </a:ext>
            </a:extLst>
          </p:cNvPr>
          <p:cNvSpPr>
            <a:spLocks noChangeArrowheads="1"/>
          </p:cNvSpPr>
          <p:nvPr userDrawn="1"/>
        </p:nvSpPr>
        <p:spPr bwMode="auto">
          <a:xfrm>
            <a:off x="1513852" y="5991763"/>
            <a:ext cx="6261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464646"/>
                </a:solidFill>
                <a:effectLst/>
                <a:uLnTx/>
                <a:uFillTx/>
                <a:latin typeface="Calibri" panose="020F0502020204030204" pitchFamily="34" charset="0"/>
                <a:ea typeface="Arial" panose="020B0604020202020204" pitchFamily="34" charset="0"/>
                <a:cs typeface="Calibri" panose="020F0502020204030204" pitchFamily="34" charset="0"/>
              </a:rPr>
              <a:t>© 2023.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Cette œuvre est soumise à la licence internationale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7"/>
              </a:rPr>
              <a:t>Attribution – Pas d’Utilisation Commerciale – Partage dans les Mêmes Conditions 4.0 International Creative Commons CC BY-NC-SA 4.0).</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Attribution : Activité originale provenant de</a:t>
            </a:r>
            <a:endParaRPr kumimoji="0" lang="de-DE"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Fischer Johann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et al.</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Boîte à outils pour la mise en œuvre du Volume complémentaire du CECR</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Conseil de l'Europe (Centre européen pour les langues vivantes), 2023,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8"/>
              </a:rPr>
              <a:t>www.ecml.at/companionvolumetoolbox</a:t>
            </a:r>
            <a:r>
              <a:rPr kumimoji="0" lang="en-GB" altLang="en-US" sz="9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ecml.at/mediation" TargetMode="External"/><Relationship Id="rId5" Type="http://schemas.openxmlformats.org/officeDocument/2006/relationships/hyperlink" Target="https://www.learntechlib.org/p/207532/" TargetMode="External"/><Relationship Id="rId4" Type="http://schemas.openxmlformats.org/officeDocument/2006/relationships/hyperlink" Target="https://rm.coe.int/cadre-europeen-commun-de-reference-pour-les-langues-apprendre-enseigne/1680a4e27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https://rm.coe.int/cadre-europeen-commun-de-reference-pour-les-langues-apprendre-enseigne/1680a4e27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06270"/>
            <a:ext cx="9144000" cy="1977676"/>
          </a:xfrm>
        </p:spPr>
        <p:txBody>
          <a:bodyPr>
            <a:normAutofit fontScale="90000"/>
          </a:bodyPr>
          <a:lstStyle/>
          <a:p>
            <a:r>
              <a:rPr lang="fr-FR" dirty="0">
                <a:solidFill>
                  <a:schemeClr val="accent5">
                    <a:lumMod val="50000"/>
                  </a:schemeClr>
                </a:solidFill>
              </a:rPr>
              <a:t>Les quatre modes de communication et les quatre compétences linguistiques</a:t>
            </a:r>
            <a:endParaRPr lang="en-GB" dirty="0">
              <a:solidFill>
                <a:schemeClr val="accent5">
                  <a:lumMod val="50000"/>
                </a:schemeClr>
              </a:solidFill>
            </a:endParaRPr>
          </a:p>
        </p:txBody>
      </p:sp>
      <p:sp>
        <p:nvSpPr>
          <p:cNvPr id="4" name="TextBox 3"/>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a:solidFill>
                  <a:srgbClr val="1F4E79"/>
                </a:solidFill>
              </a:rPr>
              <a:t>Boîte à outils pour la mise en œuvre volume complémentaire du CECR</a:t>
            </a:r>
          </a:p>
          <a:p>
            <a:r>
              <a:rPr lang="en-GB" sz="1200" b="1">
                <a:solidFill>
                  <a:srgbClr val="69C509"/>
                </a:solidFill>
              </a:rPr>
              <a:t>   </a:t>
            </a:r>
            <a:endParaRPr lang="en-GB" sz="1200" b="1" dirty="0">
              <a:solidFill>
                <a:srgbClr val="69C509"/>
              </a:solidFill>
            </a:endParaRPr>
          </a:p>
        </p:txBody>
      </p:sp>
      <p:pic>
        <p:nvPicPr>
          <p:cNvPr id="7" name="Audio 6">
            <a:hlinkClick r:id="" action="ppaction://media"/>
            <a:extLst>
              <a:ext uri="{FF2B5EF4-FFF2-40B4-BE49-F238E27FC236}">
                <a16:creationId xmlns:a16="http://schemas.microsoft.com/office/drawing/2014/main" id="{09F4BD3A-BAE3-4533-A329-D80D44D67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mc:Choice xmlns:p14="http://schemas.microsoft.com/office/powerpoint/2010/main" Requires="p14">
      <p:transition spd="slow" p14:dur="2000" advTm="15474"/>
    </mc:Choice>
    <mc:Fallback>
      <p:transition spd="slow" advTm="1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Interaction :</a:t>
            </a:r>
          </a:p>
          <a:p>
            <a:pPr marL="715963" indent="-536575">
              <a:buFont typeface="Wingdings" panose="05000000000000000000" pitchFamily="2" charset="2"/>
              <a:buChar char="Ø"/>
            </a:pPr>
            <a:r>
              <a:rPr lang="fr-FR" dirty="0"/>
              <a:t>phases réceptive et productive entrelacées</a:t>
            </a:r>
          </a:p>
          <a:p>
            <a:pPr marL="715963" indent="-536575">
              <a:buFont typeface="Wingdings" panose="05000000000000000000" pitchFamily="2" charset="2"/>
              <a:buChar char="Ø"/>
            </a:pPr>
            <a:r>
              <a:rPr lang="fr-FR" dirty="0"/>
              <a:t>apprenants vus comme interlocuteurs – ils agissent en tant que participants</a:t>
            </a:r>
          </a:p>
          <a:p>
            <a:pPr marL="715963" indent="-536575">
              <a:buFont typeface="Wingdings" panose="05000000000000000000" pitchFamily="2" charset="2"/>
              <a:buChar char="Ø"/>
            </a:pPr>
            <a:r>
              <a:rPr lang="fr-FR" dirty="0"/>
              <a:t>négociation du sens</a:t>
            </a:r>
          </a:p>
        </p:txBody>
      </p:sp>
      <p:pic>
        <p:nvPicPr>
          <p:cNvPr id="11" name="Audio 10">
            <a:hlinkClick r:id="" action="ppaction://media"/>
            <a:extLst>
              <a:ext uri="{FF2B5EF4-FFF2-40B4-BE49-F238E27FC236}">
                <a16:creationId xmlns:a16="http://schemas.microsoft.com/office/drawing/2014/main" id="{260708EC-2F8D-4CA2-839B-59D7C0C65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5893149"/>
      </p:ext>
    </p:extLst>
  </p:cSld>
  <p:clrMapOvr>
    <a:masterClrMapping/>
  </p:clrMapOvr>
  <mc:AlternateContent xmlns:mc="http://schemas.openxmlformats.org/markup-compatibility/2006">
    <mc:Choice xmlns:p14="http://schemas.microsoft.com/office/powerpoint/2010/main" Requires="p14">
      <p:transition p14:dur="100" advTm="42137"/>
    </mc:Choice>
    <mc:Fallback>
      <p:transition advTm="4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en-GB" dirty="0"/>
              <a:t>Interaction :</a:t>
            </a:r>
          </a:p>
          <a:p>
            <a:pPr marL="715963" indent="-536575">
              <a:buFont typeface="Wingdings" panose="05000000000000000000" pitchFamily="2" charset="2"/>
              <a:buChar char="Ø"/>
            </a:pPr>
            <a:r>
              <a:rPr lang="fr-FR" dirty="0"/>
              <a:t>les interlocuteurs suivent une présentation à l’oral (</a:t>
            </a:r>
            <a:r>
              <a:rPr lang="fr-FR" i="1" dirty="0"/>
              <a:t>écouter</a:t>
            </a:r>
            <a:r>
              <a:rPr lang="fr-FR" dirty="0"/>
              <a:t>) et réagissent aussi à l’oral (</a:t>
            </a:r>
            <a:r>
              <a:rPr lang="fr-FR" i="1" dirty="0"/>
              <a:t>parler</a:t>
            </a:r>
            <a:r>
              <a:rPr lang="fr-FR" dirty="0"/>
              <a:t>) – p.ex. entretien d’embauche</a:t>
            </a:r>
          </a:p>
          <a:p>
            <a:pPr marL="715963" indent="-536575">
              <a:buFont typeface="Wingdings" panose="05000000000000000000" pitchFamily="2" charset="2"/>
              <a:buChar char="Ø"/>
            </a:pPr>
            <a:r>
              <a:rPr lang="fr-FR" dirty="0"/>
              <a:t>réagissent à la présentation orale (écouter) sous forme écrite (écrire) – p.ex. poser une question dans le </a:t>
            </a:r>
            <a:r>
              <a:rPr lang="fr-FR" i="1" dirty="0"/>
              <a:t>chat</a:t>
            </a:r>
            <a:r>
              <a:rPr lang="fr-FR" dirty="0"/>
              <a:t> lors d’un webinaire ou réagir par courrier électronique à un moment ultérieur</a:t>
            </a:r>
          </a:p>
          <a:p>
            <a:pPr marL="179388" indent="0">
              <a:buNone/>
            </a:pPr>
            <a:endParaRPr lang="fr-FR" sz="1200" dirty="0"/>
          </a:p>
          <a:p>
            <a:pPr marL="715963" indent="-536575">
              <a:buFont typeface="Wingdings" panose="05000000000000000000" pitchFamily="2" charset="2"/>
              <a:buChar char="Ø"/>
            </a:pPr>
            <a:r>
              <a:rPr lang="fr-FR" dirty="0"/>
              <a:t>lire un texte et réagir à l’écrit – p.ex. correspondance électronique</a:t>
            </a:r>
          </a:p>
          <a:p>
            <a:pPr marL="715963" indent="-536575">
              <a:buFont typeface="Wingdings" panose="05000000000000000000" pitchFamily="2" charset="2"/>
              <a:buChar char="Ø"/>
            </a:pPr>
            <a:r>
              <a:rPr lang="fr-FR" dirty="0"/>
              <a:t>lire un texte et réagir à l’oral – p.ex. appeler quelqu’un par téléphone après réception d’un courrier électronique</a:t>
            </a:r>
          </a:p>
        </p:txBody>
      </p:sp>
      <p:pic>
        <p:nvPicPr>
          <p:cNvPr id="6" name="Audio 5">
            <a:hlinkClick r:id="" action="ppaction://media"/>
            <a:extLst>
              <a:ext uri="{FF2B5EF4-FFF2-40B4-BE49-F238E27FC236}">
                <a16:creationId xmlns:a16="http://schemas.microsoft.com/office/drawing/2014/main" id="{9346D2AB-84A9-4F90-B0ED-ED51CBBA2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9064148"/>
      </p:ext>
    </p:extLst>
  </p:cSld>
  <p:clrMapOvr>
    <a:masterClrMapping/>
  </p:clrMapOvr>
  <mc:AlternateContent xmlns:mc="http://schemas.openxmlformats.org/markup-compatibility/2006">
    <mc:Choice xmlns:p14="http://schemas.microsoft.com/office/powerpoint/2010/main" Requires="p14">
      <p:transition p14:dur="100" advTm="75133"/>
    </mc:Choice>
    <mc:Fallback>
      <p:transition advTm="7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pic>
        <p:nvPicPr>
          <p:cNvPr id="4" name="Grafik 3">
            <a:extLst>
              <a:ext uri="{FF2B5EF4-FFF2-40B4-BE49-F238E27FC236}">
                <a16:creationId xmlns:a16="http://schemas.microsoft.com/office/drawing/2014/main" id="{47A43D8E-10E9-4783-BB5E-254525B2B263}"/>
              </a:ext>
            </a:extLst>
          </p:cNvPr>
          <p:cNvPicPr>
            <a:picLocks noChangeAspect="1"/>
          </p:cNvPicPr>
          <p:nvPr/>
        </p:nvPicPr>
        <p:blipFill>
          <a:blip r:embed="rId4"/>
          <a:stretch>
            <a:fillRect/>
          </a:stretch>
        </p:blipFill>
        <p:spPr>
          <a:xfrm>
            <a:off x="465208" y="1690688"/>
            <a:ext cx="11235902" cy="5005250"/>
          </a:xfrm>
          <a:prstGeom prst="rect">
            <a:avLst/>
          </a:prstGeom>
          <a:solidFill>
            <a:schemeClr val="bg1"/>
          </a:solidFill>
        </p:spPr>
      </p:pic>
      <p:pic>
        <p:nvPicPr>
          <p:cNvPr id="6" name="Audio 5">
            <a:hlinkClick r:id="" action="ppaction://media"/>
            <a:extLst>
              <a:ext uri="{FF2B5EF4-FFF2-40B4-BE49-F238E27FC236}">
                <a16:creationId xmlns:a16="http://schemas.microsoft.com/office/drawing/2014/main" id="{78C36444-45AA-48B3-AC01-3A65A0F802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3090083"/>
      </p:ext>
    </p:extLst>
  </p:cSld>
  <p:clrMapOvr>
    <a:masterClrMapping/>
  </p:clrMapOvr>
  <mc:AlternateContent xmlns:mc="http://schemas.openxmlformats.org/markup-compatibility/2006">
    <mc:Choice xmlns:p14="http://schemas.microsoft.com/office/powerpoint/2010/main" Requires="p14">
      <p:transition spd="slow" p14:dur="2000" advTm="51554"/>
    </mc:Choice>
    <mc:Fallback>
      <p:transition spd="slow" advTm="5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sz="1200" dirty="0"/>
          </a:p>
          <a:p>
            <a:pPr marL="0" indent="0">
              <a:buNone/>
            </a:pPr>
            <a:r>
              <a:rPr lang="fr-FR" dirty="0"/>
              <a:t>Médiation :</a:t>
            </a:r>
          </a:p>
          <a:p>
            <a:pPr lvl="1">
              <a:buFontTx/>
              <a:buChar char="-"/>
            </a:pPr>
            <a:r>
              <a:rPr lang="fr-FR" sz="2800" dirty="0"/>
              <a:t>différentes sources écrites et orales</a:t>
            </a:r>
          </a:p>
          <a:p>
            <a:pPr lvl="1">
              <a:buFontTx/>
              <a:buChar char="-"/>
            </a:pPr>
            <a:r>
              <a:rPr lang="fr-FR" sz="2800" dirty="0"/>
              <a:t>négociation du sens </a:t>
            </a:r>
          </a:p>
          <a:p>
            <a:pPr lvl="1">
              <a:buFontTx/>
              <a:buChar char="-"/>
            </a:pPr>
            <a:r>
              <a:rPr lang="fr-FR" sz="2800" dirty="0" err="1"/>
              <a:t>coconstruction</a:t>
            </a:r>
            <a:r>
              <a:rPr lang="fr-FR" sz="2800" dirty="0"/>
              <a:t> du sens</a:t>
            </a:r>
          </a:p>
          <a:p>
            <a:pPr lvl="1">
              <a:buFontTx/>
              <a:buChar char="-"/>
            </a:pPr>
            <a:r>
              <a:rPr lang="fr-FR" sz="2800" dirty="0"/>
              <a:t>collaboration</a:t>
            </a:r>
          </a:p>
          <a:p>
            <a:pPr lvl="1">
              <a:buFontTx/>
              <a:buChar char="-"/>
            </a:pPr>
            <a:r>
              <a:rPr lang="fr-FR" sz="2800" dirty="0"/>
              <a:t>apprenant vu comme acteur social</a:t>
            </a:r>
          </a:p>
        </p:txBody>
      </p:sp>
      <p:pic>
        <p:nvPicPr>
          <p:cNvPr id="9" name="Audio 8">
            <a:hlinkClick r:id="" action="ppaction://media"/>
            <a:extLst>
              <a:ext uri="{FF2B5EF4-FFF2-40B4-BE49-F238E27FC236}">
                <a16:creationId xmlns:a16="http://schemas.microsoft.com/office/drawing/2014/main" id="{B15B5F3C-9B45-4C2D-96FA-8737BF7BFE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9445498"/>
      </p:ext>
    </p:extLst>
  </p:cSld>
  <p:clrMapOvr>
    <a:masterClrMapping/>
  </p:clrMapOvr>
  <mc:AlternateContent xmlns:mc="http://schemas.openxmlformats.org/markup-compatibility/2006">
    <mc:Choice xmlns:p14="http://schemas.microsoft.com/office/powerpoint/2010/main" Requires="p14">
      <p:transition p14:dur="100" advTm="34440"/>
    </mc:Choice>
    <mc:Fallback>
      <p:transition advTm="3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 rôle de l’apprenant</a:t>
            </a:r>
            <a:endParaRPr lang="en-GB" dirty="0"/>
          </a:p>
        </p:txBody>
      </p:sp>
      <p:pic>
        <p:nvPicPr>
          <p:cNvPr id="5" name="Inhaltsplatzhalt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4589" y="1863623"/>
            <a:ext cx="7010760" cy="3975304"/>
          </a:xfrm>
        </p:spPr>
      </p:pic>
      <p:sp>
        <p:nvSpPr>
          <p:cNvPr id="7" name="Textfeld 1">
            <a:extLst>
              <a:ext uri="{FF2B5EF4-FFF2-40B4-BE49-F238E27FC236}">
                <a16:creationId xmlns:a16="http://schemas.microsoft.com/office/drawing/2014/main" id="{37709198-5E94-4C2C-A87E-8F1ED9F2C23B}"/>
              </a:ext>
            </a:extLst>
          </p:cNvPr>
          <p:cNvSpPr txBox="1"/>
          <p:nvPr/>
        </p:nvSpPr>
        <p:spPr>
          <a:xfrm>
            <a:off x="9770533" y="4758409"/>
            <a:ext cx="2328334" cy="584775"/>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prstClr val="black"/>
                </a:solidFill>
                <a:effectLst/>
                <a:uLnTx/>
                <a:uFillTx/>
                <a:latin typeface="Calibri" panose="020F0502020204030204"/>
                <a:ea typeface="+mn-ea"/>
                <a:cs typeface="+mn-cs"/>
              </a:rPr>
              <a:t>voir : Fasoglio / </a:t>
            </a:r>
            <a:r>
              <a:rPr kumimoji="0" lang="fr-FR" sz="1600" b="0" i="0" u="none" strike="noStrike" kern="1200" cap="none" spc="0" normalizeH="0" baseline="0" dirty="0" err="1">
                <a:ln>
                  <a:noFill/>
                </a:ln>
                <a:solidFill>
                  <a:prstClr val="black"/>
                </a:solidFill>
                <a:effectLst/>
                <a:uLnTx/>
                <a:uFillTx/>
                <a:latin typeface="Calibri" panose="020F0502020204030204"/>
                <a:ea typeface="+mn-ea"/>
                <a:cs typeface="+mn-cs"/>
              </a:rPr>
              <a:t>Leunissen</a:t>
            </a:r>
            <a:r>
              <a:rPr kumimoji="0" lang="fr-FR" sz="1600" b="0" i="0" u="none" strike="noStrike" kern="1200" cap="none" spc="0" normalizeH="0" baseline="0" dirty="0">
                <a:ln>
                  <a:noFill/>
                </a:ln>
                <a:solidFill>
                  <a:prstClr val="black"/>
                </a:solidFill>
                <a:effectLst/>
                <a:uLnTx/>
                <a:uFillTx/>
                <a:latin typeface="Calibri" panose="020F0502020204030204"/>
                <a:ea typeface="+mn-ea"/>
                <a:cs typeface="+mn-cs"/>
              </a:rPr>
              <a:t> (2023) </a:t>
            </a:r>
          </a:p>
        </p:txBody>
      </p:sp>
      <p:pic>
        <p:nvPicPr>
          <p:cNvPr id="11" name="Audio 10">
            <a:hlinkClick r:id="" action="ppaction://media"/>
            <a:extLst>
              <a:ext uri="{FF2B5EF4-FFF2-40B4-BE49-F238E27FC236}">
                <a16:creationId xmlns:a16="http://schemas.microsoft.com/office/drawing/2014/main" id="{091662CF-A715-4F3B-BC56-0BDF23821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4873763"/>
      </p:ext>
    </p:extLst>
  </p:cSld>
  <p:clrMapOvr>
    <a:masterClrMapping/>
  </p:clrMapOvr>
  <mc:AlternateContent xmlns:mc="http://schemas.openxmlformats.org/markup-compatibility/2006">
    <mc:Choice xmlns:p14="http://schemas.microsoft.com/office/powerpoint/2010/main" Requires="p14">
      <p:transition p14:dur="100" advTm="35409"/>
    </mc:Choice>
    <mc:Fallback>
      <p:transition advTm="3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A35CC62-1C97-4A74-ABC1-8668554CB840}"/>
              </a:ext>
            </a:extLst>
          </p:cNvPr>
          <p:cNvPicPr>
            <a:picLocks noChangeAspect="1"/>
          </p:cNvPicPr>
          <p:nvPr/>
        </p:nvPicPr>
        <p:blipFill>
          <a:blip r:embed="rId4"/>
          <a:stretch>
            <a:fillRect/>
          </a:stretch>
        </p:blipFill>
        <p:spPr>
          <a:xfrm>
            <a:off x="252477" y="1708572"/>
            <a:ext cx="11687045" cy="5005250"/>
          </a:xfrm>
          <a:prstGeom prst="rect">
            <a:avLst/>
          </a:prstGeom>
          <a:solidFill>
            <a:schemeClr val="bg1"/>
          </a:solidFill>
        </p:spPr>
      </p:pic>
      <p:sp>
        <p:nvSpPr>
          <p:cNvPr id="2" name="Titel 1"/>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4" name="Textfeld 1">
            <a:extLst>
              <a:ext uri="{FF2B5EF4-FFF2-40B4-BE49-F238E27FC236}">
                <a16:creationId xmlns:a16="http://schemas.microsoft.com/office/drawing/2014/main" id="{37709198-5E94-4C2C-A87E-8F1ED9F2C23B}"/>
              </a:ext>
            </a:extLst>
          </p:cNvPr>
          <p:cNvSpPr txBox="1"/>
          <p:nvPr/>
        </p:nvSpPr>
        <p:spPr>
          <a:xfrm>
            <a:off x="7471148" y="5819822"/>
            <a:ext cx="3345009" cy="369332"/>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cf. Fischer / Wolder (2021 : 13) </a:t>
            </a:r>
          </a:p>
        </p:txBody>
      </p:sp>
      <p:pic>
        <p:nvPicPr>
          <p:cNvPr id="15" name="Audio 14">
            <a:hlinkClick r:id="" action="ppaction://media"/>
            <a:extLst>
              <a:ext uri="{FF2B5EF4-FFF2-40B4-BE49-F238E27FC236}">
                <a16:creationId xmlns:a16="http://schemas.microsoft.com/office/drawing/2014/main" id="{29BACC30-CC09-45C0-9FFC-C694F2B820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4942200"/>
      </p:ext>
    </p:extLst>
  </p:cSld>
  <p:clrMapOvr>
    <a:masterClrMapping/>
  </p:clrMapOvr>
  <mc:AlternateContent xmlns:mc="http://schemas.openxmlformats.org/markup-compatibility/2006">
    <mc:Choice xmlns:p14="http://schemas.microsoft.com/office/powerpoint/2010/main" Requires="p14">
      <p:transition spd="slow" p14:dur="2000" advTm="80890"/>
    </mc:Choice>
    <mc:Fallback>
      <p:transition spd="slow" advTm="8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La médiation – un pas au-delà de l’interaction</a:t>
            </a:r>
          </a:p>
        </p:txBody>
      </p:sp>
      <p:sp>
        <p:nvSpPr>
          <p:cNvPr id="3" name="Inhaltsplatzhalter 2"/>
          <p:cNvSpPr>
            <a:spLocks noGrp="1"/>
          </p:cNvSpPr>
          <p:nvPr>
            <p:ph sz="quarter" idx="10"/>
          </p:nvPr>
        </p:nvSpPr>
        <p:spPr>
          <a:xfrm>
            <a:off x="490538" y="1534510"/>
            <a:ext cx="11218862" cy="4247454"/>
          </a:xfrm>
        </p:spPr>
        <p:txBody>
          <a:bodyPr>
            <a:normAutofit fontScale="92500" lnSpcReduction="20000"/>
          </a:bodyPr>
          <a:lstStyle/>
          <a:p>
            <a:pPr marL="0" indent="0">
              <a:lnSpc>
                <a:spcPct val="110000"/>
              </a:lnSpc>
              <a:spcBef>
                <a:spcPts val="0"/>
              </a:spcBef>
              <a:spcAft>
                <a:spcPts val="600"/>
              </a:spcAft>
              <a:buNone/>
            </a:pPr>
            <a:r>
              <a:rPr lang="fr-FR" sz="2600" i="1" dirty="0"/>
              <a:t>La médiation a été introduite comme quatrième mode d’activité linguistique communicative dans le CECR dès les premières versions en 1996. En termes simples, alors que la production s’intéresse à l’expression de soi et que l’interaction implique la construction conjointe du discours pour atteindre une compréhension mutuelle, la médiation introduit un élément supplémentaire : la construction d’un nouveau sens, au sens d’une nouvelle compréhension, de nouvelles connaissances, de nouveaux concepts. La médiation implique généralement la réception et la production – et souvent également l’interaction. Cependant, dans la médiation, contrairement à la production et à l’interaction, la langue n’est pas seulement un moyen d’expression ; il s’agit avant tout d’un moyen d’accéder à « l’autrui », au nouveau, à l’inconnu – ou d’aider d’autres personnes à le faire.</a:t>
            </a:r>
          </a:p>
          <a:p>
            <a:pPr marL="0" indent="0">
              <a:lnSpc>
                <a:spcPct val="110000"/>
              </a:lnSpc>
              <a:buNone/>
            </a:pPr>
            <a:r>
              <a:rPr lang="en-US" sz="2600" dirty="0"/>
              <a:t>(Piccardo, North &amp; Goodier 2019 : 20-21 – </a:t>
            </a:r>
            <a:r>
              <a:rPr lang="fr-FR" sz="2600" dirty="0"/>
              <a:t>traduction</a:t>
            </a:r>
            <a:r>
              <a:rPr lang="en-US" sz="2600" dirty="0"/>
              <a:t> Johann Fischer)</a:t>
            </a:r>
            <a:endParaRPr lang="de-DE" sz="2600" dirty="0"/>
          </a:p>
          <a:p>
            <a:pPr marL="0" indent="0">
              <a:buNone/>
            </a:pPr>
            <a:endParaRPr lang="de-DE" dirty="0"/>
          </a:p>
        </p:txBody>
      </p:sp>
      <p:pic>
        <p:nvPicPr>
          <p:cNvPr id="17" name="Audio 16">
            <a:hlinkClick r:id="" action="ppaction://media"/>
            <a:extLst>
              <a:ext uri="{FF2B5EF4-FFF2-40B4-BE49-F238E27FC236}">
                <a16:creationId xmlns:a16="http://schemas.microsoft.com/office/drawing/2014/main" id="{712C8FAA-1E18-455B-93A7-96EE5A866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23283292"/>
      </p:ext>
    </p:extLst>
  </p:cSld>
  <p:clrMapOvr>
    <a:masterClrMapping/>
  </p:clrMapOvr>
  <mc:AlternateContent xmlns:mc="http://schemas.openxmlformats.org/markup-compatibility/2006">
    <mc:Choice xmlns:p14="http://schemas.microsoft.com/office/powerpoint/2010/main" Requires="p14">
      <p:transition spd="slow" p14:dur="2000" advTm="50912"/>
    </mc:Choice>
    <mc:Fallback>
      <p:transition spd="slow" advTm="5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La médiation – un pas au-delà de l’interaction</a:t>
            </a:r>
          </a:p>
        </p:txBody>
      </p:sp>
      <p:sp>
        <p:nvSpPr>
          <p:cNvPr id="3" name="Inhaltsplatzhalter 2"/>
          <p:cNvSpPr>
            <a:spLocks noGrp="1"/>
          </p:cNvSpPr>
          <p:nvPr>
            <p:ph sz="quarter" idx="10"/>
          </p:nvPr>
        </p:nvSpPr>
        <p:spPr>
          <a:xfrm>
            <a:off x="490538" y="1588655"/>
            <a:ext cx="11218862" cy="4054763"/>
          </a:xfrm>
        </p:spPr>
        <p:txBody>
          <a:bodyPr>
            <a:normAutofit fontScale="92500"/>
          </a:bodyPr>
          <a:lstStyle/>
          <a:p>
            <a:pPr marL="0" indent="0">
              <a:spcBef>
                <a:spcPts val="0"/>
              </a:spcBef>
              <a:buNone/>
            </a:pPr>
            <a:r>
              <a:rPr lang="fr-FR" sz="2600" dirty="0"/>
              <a:t>Version originale en langue anglaise :</a:t>
            </a:r>
          </a:p>
          <a:p>
            <a:pPr marL="0" indent="0">
              <a:spcAft>
                <a:spcPts val="600"/>
              </a:spcAft>
              <a:buNone/>
            </a:pPr>
            <a:r>
              <a:rPr lang="en-US" sz="2600" dirty="0"/>
              <a:t>“</a:t>
            </a:r>
            <a:r>
              <a:rPr lang="en-US" sz="2600" i="1" dirty="0"/>
              <a:t>Mediation was introduced as the fourth mode of communicative language activity in the CEFR from the earliest versions in 1996. Simply stated, whereas production is concerned with self-expression, and interaction involves the joint construction of discourse to reach mutual understanding, mediation introduces an additional element: the construction of new meaning, in the sense of new understanding, new knowledge, new concepts. Mediation usually involves reception and production – and often interaction. However, in mediation, in contrast to production and interaction, language is not just a means of expression; it is primarily a vehicle to access the ‘other,’ the new, the unknown – or to help other people to do so.</a:t>
            </a:r>
            <a:r>
              <a:rPr lang="en-US" sz="2600" dirty="0"/>
              <a:t>”</a:t>
            </a:r>
          </a:p>
          <a:p>
            <a:pPr marL="0" indent="0">
              <a:buNone/>
            </a:pPr>
            <a:r>
              <a:rPr lang="en-US" sz="2600" dirty="0"/>
              <a:t>(Piccardo, North &amp; Goodier 2019 : 20-21.)</a:t>
            </a:r>
            <a:endParaRPr lang="de-DE" sz="2600" dirty="0"/>
          </a:p>
          <a:p>
            <a:pPr marL="0" indent="0">
              <a:buNone/>
            </a:pPr>
            <a:endParaRPr lang="de-DE" dirty="0"/>
          </a:p>
        </p:txBody>
      </p:sp>
      <p:pic>
        <p:nvPicPr>
          <p:cNvPr id="10" name="Audio 9">
            <a:hlinkClick r:id="" action="ppaction://media"/>
            <a:extLst>
              <a:ext uri="{FF2B5EF4-FFF2-40B4-BE49-F238E27FC236}">
                <a16:creationId xmlns:a16="http://schemas.microsoft.com/office/drawing/2014/main" id="{DDC6EA0C-CE98-4799-8D4B-E5CAB951CA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5027841"/>
      </p:ext>
    </p:extLst>
  </p:cSld>
  <p:clrMapOvr>
    <a:masterClrMapping/>
  </p:clrMapOvr>
  <mc:AlternateContent xmlns:mc="http://schemas.openxmlformats.org/markup-compatibility/2006">
    <mc:Choice xmlns:p14="http://schemas.microsoft.com/office/powerpoint/2010/main" Requires="p14">
      <p:transition spd="slow" p14:dur="2000" advTm="48895"/>
    </mc:Choice>
    <mc:Fallback>
      <p:transition spd="slow" advTm="4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sz="1200" dirty="0"/>
          </a:p>
          <a:p>
            <a:pPr marL="0" indent="0">
              <a:buNone/>
            </a:pPr>
            <a:r>
              <a:rPr lang="fr-FR" dirty="0"/>
              <a:t>Médiation :</a:t>
            </a:r>
          </a:p>
          <a:p>
            <a:pPr marL="0" indent="0">
              <a:buNone/>
            </a:pPr>
            <a:r>
              <a:rPr lang="fr-FR" dirty="0">
                <a:sym typeface="Wingdings" panose="05000000000000000000" pitchFamily="2" charset="2"/>
              </a:rPr>
              <a:t> tâches plutôt complexes</a:t>
            </a:r>
          </a:p>
          <a:p>
            <a:pPr>
              <a:buFont typeface="Wingdings" panose="05000000000000000000" pitchFamily="2" charset="2"/>
              <a:buChar char="à"/>
            </a:pPr>
            <a:r>
              <a:rPr lang="fr-FR" dirty="0">
                <a:sym typeface="Wingdings" panose="05000000000000000000" pitchFamily="2" charset="2"/>
              </a:rPr>
              <a:t> intégration des quatre compétences linguistiques</a:t>
            </a:r>
            <a:endParaRPr lang="fr-FR" dirty="0"/>
          </a:p>
          <a:p>
            <a:pPr>
              <a:buFont typeface="Wingdings" panose="05000000000000000000" pitchFamily="2" charset="2"/>
              <a:buChar char="à"/>
            </a:pPr>
            <a:r>
              <a:rPr lang="fr-FR" dirty="0"/>
              <a:t> plus d’autonomie de l’apprenant</a:t>
            </a:r>
          </a:p>
          <a:p>
            <a:pPr marL="0" indent="0">
              <a:buNone/>
            </a:pPr>
            <a:endParaRPr lang="fr-FR" dirty="0"/>
          </a:p>
        </p:txBody>
      </p:sp>
      <p:pic>
        <p:nvPicPr>
          <p:cNvPr id="10" name="Audio 9">
            <a:hlinkClick r:id="" action="ppaction://media"/>
            <a:extLst>
              <a:ext uri="{FF2B5EF4-FFF2-40B4-BE49-F238E27FC236}">
                <a16:creationId xmlns:a16="http://schemas.microsoft.com/office/drawing/2014/main" id="{FADB3024-9330-42C8-A63E-79713B31F3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1008646"/>
      </p:ext>
    </p:extLst>
  </p:cSld>
  <p:clrMapOvr>
    <a:masterClrMapping/>
  </p:clrMapOvr>
  <mc:AlternateContent xmlns:mc="http://schemas.openxmlformats.org/markup-compatibility/2006">
    <mc:Choice xmlns:p14="http://schemas.microsoft.com/office/powerpoint/2010/main" Requires="p14">
      <p:transition p14:dur="100" advTm="42477"/>
    </mc:Choice>
    <mc:Fallback>
      <p:transition advTm="4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rafik 114">
            <a:extLst>
              <a:ext uri="{FF2B5EF4-FFF2-40B4-BE49-F238E27FC236}">
                <a16:creationId xmlns:a16="http://schemas.microsoft.com/office/drawing/2014/main" id="{DD23B6C8-D4CA-495B-B5AE-EFF5C79FBC89}"/>
              </a:ext>
            </a:extLst>
          </p:cNvPr>
          <p:cNvPicPr>
            <a:picLocks noChangeAspect="1"/>
          </p:cNvPicPr>
          <p:nvPr/>
        </p:nvPicPr>
        <p:blipFill>
          <a:blip r:embed="rId4"/>
          <a:stretch>
            <a:fillRect/>
          </a:stretch>
        </p:blipFill>
        <p:spPr>
          <a:xfrm>
            <a:off x="115305" y="69813"/>
            <a:ext cx="11961389" cy="6718374"/>
          </a:xfrm>
          <a:prstGeom prst="rect">
            <a:avLst/>
          </a:prstGeom>
          <a:solidFill>
            <a:schemeClr val="bg1"/>
          </a:solidFill>
        </p:spPr>
      </p:pic>
      <p:sp>
        <p:nvSpPr>
          <p:cNvPr id="116" name="Textfeld 1">
            <a:extLst>
              <a:ext uri="{FF2B5EF4-FFF2-40B4-BE49-F238E27FC236}">
                <a16:creationId xmlns:a16="http://schemas.microsoft.com/office/drawing/2014/main" id="{F65639AA-76C3-4D76-9431-9D5CEA728FCC}"/>
              </a:ext>
            </a:extLst>
          </p:cNvPr>
          <p:cNvSpPr txBox="1"/>
          <p:nvPr/>
        </p:nvSpPr>
        <p:spPr>
          <a:xfrm>
            <a:off x="147126" y="58749"/>
            <a:ext cx="4204537" cy="369332"/>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adapté de : Fischer / Wolder (2021 : 14) </a:t>
            </a:r>
          </a:p>
        </p:txBody>
      </p:sp>
      <p:pic>
        <p:nvPicPr>
          <p:cNvPr id="21" name="Audio 20">
            <a:hlinkClick r:id="" action="ppaction://media"/>
            <a:extLst>
              <a:ext uri="{FF2B5EF4-FFF2-40B4-BE49-F238E27FC236}">
                <a16:creationId xmlns:a16="http://schemas.microsoft.com/office/drawing/2014/main" id="{D3842F7C-8406-4C89-A302-F73838D71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863702"/>
      </p:ext>
    </p:extLst>
  </p:cSld>
  <p:clrMapOvr>
    <a:masterClrMapping/>
  </p:clrMapOvr>
  <mc:AlternateContent xmlns:mc="http://schemas.openxmlformats.org/markup-compatibility/2006">
    <mc:Choice xmlns:p14="http://schemas.microsoft.com/office/powerpoint/2010/main" Requires="p14">
      <p:transition spd="slow" p14:dur="2000" advTm="111666"/>
    </mc:Choice>
    <mc:Fallback>
      <p:transition spd="slow" advTm="1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Les quatre modes de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Conseil de l’Europe (2001 : 18) :</a:t>
            </a:r>
          </a:p>
          <a:p>
            <a:pPr marL="0" indent="0">
              <a:buNone/>
            </a:pPr>
            <a:r>
              <a:rPr lang="fr-FR" dirty="0"/>
              <a:t>« La compétence à communiquer langagièrement du sujet apprenant et communiquant est mise en œuvre dans la réalisation d’activités langagières variées pouvant relever de la réception, de la production, de l’interaction, de la médiation (notamment les activités de traduction et d’interprétation), […] »</a:t>
            </a:r>
            <a:endParaRPr lang="en-GB" dirty="0"/>
          </a:p>
        </p:txBody>
      </p:sp>
      <p:pic>
        <p:nvPicPr>
          <p:cNvPr id="10" name="Audio 9">
            <a:hlinkClick r:id="" action="ppaction://media"/>
            <a:extLst>
              <a:ext uri="{FF2B5EF4-FFF2-40B4-BE49-F238E27FC236}">
                <a16:creationId xmlns:a16="http://schemas.microsoft.com/office/drawing/2014/main" id="{4AD07B34-F8D6-4466-831F-BF593697B8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8333772"/>
      </p:ext>
    </p:extLst>
  </p:cSld>
  <p:clrMapOvr>
    <a:masterClrMapping/>
  </p:clrMapOvr>
  <mc:AlternateContent xmlns:mc="http://schemas.openxmlformats.org/markup-compatibility/2006">
    <mc:Choice xmlns:p14="http://schemas.microsoft.com/office/powerpoint/2010/main" Requires="p14">
      <p:transition p14:dur="100" advTm="57907"/>
    </mc:Choice>
    <mc:Fallback>
      <p:transition advTm="5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Importance d’autres compétences, particulièrement pour l’interaction et la médiation</a:t>
            </a:r>
          </a:p>
          <a:p>
            <a:pPr>
              <a:buFontTx/>
              <a:buChar char="-"/>
            </a:pPr>
            <a:r>
              <a:rPr lang="fr-FR" dirty="0"/>
              <a:t>compétences paralinguistiques </a:t>
            </a:r>
          </a:p>
          <a:p>
            <a:pPr>
              <a:buFontTx/>
              <a:buChar char="-"/>
            </a:pPr>
            <a:r>
              <a:rPr lang="fr-FR" dirty="0"/>
              <a:t>compétences pragmatiques</a:t>
            </a:r>
          </a:p>
          <a:p>
            <a:pPr>
              <a:buFontTx/>
              <a:buChar char="-"/>
            </a:pPr>
            <a:r>
              <a:rPr lang="fr-FR" dirty="0"/>
              <a:t>compétences interculturelles</a:t>
            </a:r>
          </a:p>
          <a:p>
            <a:pPr>
              <a:buFontTx/>
              <a:buChar char="-"/>
            </a:pPr>
            <a:r>
              <a:rPr lang="fr-FR" dirty="0"/>
              <a:t>compétences transversales (voir : Ehlers 2020)</a:t>
            </a:r>
          </a:p>
          <a:p>
            <a:pPr>
              <a:buFontTx/>
              <a:buChar char="-"/>
            </a:pPr>
            <a:r>
              <a:rPr lang="fr-FR" dirty="0"/>
              <a:t>contenu</a:t>
            </a:r>
          </a:p>
        </p:txBody>
      </p:sp>
      <p:pic>
        <p:nvPicPr>
          <p:cNvPr id="13" name="Audio 12">
            <a:hlinkClick r:id="" action="ppaction://media"/>
            <a:extLst>
              <a:ext uri="{FF2B5EF4-FFF2-40B4-BE49-F238E27FC236}">
                <a16:creationId xmlns:a16="http://schemas.microsoft.com/office/drawing/2014/main" id="{CC396422-B7A4-4103-98B6-60D065DE6A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86907594"/>
      </p:ext>
    </p:extLst>
  </p:cSld>
  <p:clrMapOvr>
    <a:masterClrMapping/>
  </p:clrMapOvr>
  <mc:AlternateContent xmlns:mc="http://schemas.openxmlformats.org/markup-compatibility/2006">
    <mc:Choice xmlns:p14="http://schemas.microsoft.com/office/powerpoint/2010/main" Requires="p14">
      <p:transition p14:dur="100" advTm="29995"/>
    </mc:Choice>
    <mc:Fallback>
      <p:transition advTm="2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L’enseignement, l’apprentissage et l’évaluation des langues dans la formation professionnelle et à l’université </a:t>
            </a:r>
            <a:r>
              <a:rPr lang="en-GB" dirty="0"/>
              <a:t>:</a:t>
            </a:r>
          </a:p>
          <a:p>
            <a:pPr>
              <a:buFontTx/>
              <a:buChar char="-"/>
            </a:pPr>
            <a:r>
              <a:rPr lang="fr-FR" dirty="0"/>
              <a:t>préparer les apprenants à leurs futurs contextes d’interaction sur le lieu de travail ou dans le milieu universitaire</a:t>
            </a:r>
          </a:p>
          <a:p>
            <a:pPr>
              <a:buFontTx/>
              <a:buChar char="-"/>
            </a:pPr>
            <a:r>
              <a:rPr lang="fr-FR" dirty="0"/>
              <a:t>basé sur des situations et scenarios authentiques</a:t>
            </a:r>
          </a:p>
          <a:p>
            <a:pPr>
              <a:buFontTx/>
              <a:buChar char="-"/>
            </a:pPr>
            <a:r>
              <a:rPr lang="fr-FR" dirty="0"/>
              <a:t>accent à mettre sur l’interaction et la médiation (intralinguistique et </a:t>
            </a:r>
            <a:r>
              <a:rPr lang="fr-FR" dirty="0" err="1"/>
              <a:t>interlinguistique</a:t>
            </a:r>
            <a:r>
              <a:rPr lang="fr-FR" dirty="0"/>
              <a:t>) </a:t>
            </a:r>
          </a:p>
          <a:p>
            <a:pPr marL="360363" indent="-360363">
              <a:buNone/>
            </a:pPr>
            <a:r>
              <a:rPr lang="fr-FR" dirty="0">
                <a:sym typeface="Wingdings" panose="05000000000000000000" pitchFamily="2" charset="2"/>
              </a:rPr>
              <a:t> formations basées sur des tâches pertinentes, significatives et stimulantes pour l’apprenant</a:t>
            </a:r>
            <a:endParaRPr lang="fr-FR" dirty="0"/>
          </a:p>
        </p:txBody>
      </p:sp>
      <p:pic>
        <p:nvPicPr>
          <p:cNvPr id="8" name="Audio 7">
            <a:hlinkClick r:id="" action="ppaction://media"/>
            <a:extLst>
              <a:ext uri="{FF2B5EF4-FFF2-40B4-BE49-F238E27FC236}">
                <a16:creationId xmlns:a16="http://schemas.microsoft.com/office/drawing/2014/main" id="{327ACA9D-33AA-42A0-B1A6-4BD84B74EC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5921011"/>
      </p:ext>
    </p:extLst>
  </p:cSld>
  <p:clrMapOvr>
    <a:masterClrMapping/>
  </p:clrMapOvr>
  <mc:AlternateContent xmlns:mc="http://schemas.openxmlformats.org/markup-compatibility/2006">
    <mc:Choice xmlns:p14="http://schemas.microsoft.com/office/powerpoint/2010/main" Requires="p14">
      <p:transition p14:dur="100" advTm="82383"/>
    </mc:Choice>
    <mc:Fallback>
      <p:transition advTm="8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 Bibliographie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77500" lnSpcReduction="20000"/>
          </a:bodyPr>
          <a:lstStyle/>
          <a:p>
            <a:pPr marL="539750" indent="-539750">
              <a:buNone/>
            </a:pPr>
            <a:endParaRPr lang="fr-FR" sz="2400" dirty="0"/>
          </a:p>
          <a:p>
            <a:pPr marL="539750" indent="-539750">
              <a:buNone/>
            </a:pPr>
            <a:r>
              <a:rPr lang="fr-FR" sz="2400" dirty="0"/>
              <a:t>Conseil de l’Europe (2021). </a:t>
            </a:r>
            <a:r>
              <a:rPr lang="fr-FR" sz="2400" i="1" dirty="0"/>
              <a:t>Cadre européen commun de référence pour les langues : apprendre, enseigner, évaluer – Volume complémentaire. Strasbourg </a:t>
            </a:r>
            <a:r>
              <a:rPr lang="fr-FR" sz="2400" dirty="0"/>
              <a:t>: Éditions du Conseil de l’Europe ; </a:t>
            </a:r>
            <a:r>
              <a:rPr lang="fr-FR" sz="2400" dirty="0">
                <a:hlinkClick r:id="rId4"/>
              </a:rPr>
              <a:t>https://rm.coe.int/cadre-europeen-commun-de-reference-pour-les-langues-apprendre-enseigne/1680a4e270</a:t>
            </a:r>
            <a:r>
              <a:rPr lang="fr-FR" sz="2400" dirty="0"/>
              <a:t>.</a:t>
            </a:r>
          </a:p>
          <a:p>
            <a:pPr marL="539750" indent="-539750">
              <a:buNone/>
            </a:pPr>
            <a:r>
              <a:rPr lang="en-US" sz="2400" dirty="0"/>
              <a:t>Ehlers, Ulf-Daniel (2020). </a:t>
            </a:r>
            <a:r>
              <a:rPr lang="en-US" sz="2400" i="1" dirty="0"/>
              <a:t>Future Skills. </a:t>
            </a:r>
            <a:r>
              <a:rPr lang="de-DE" sz="2400" i="1" dirty="0"/>
              <a:t>Lernen der Zukunft – Hochschule der Zukunft</a:t>
            </a:r>
            <a:r>
              <a:rPr lang="en-US" sz="2400" dirty="0"/>
              <a:t>. Wiesbaden : Springer VS.</a:t>
            </a:r>
          </a:p>
          <a:p>
            <a:pPr marL="539750" indent="-539750">
              <a:buNone/>
            </a:pPr>
            <a:r>
              <a:rPr lang="it-IT" sz="2400" dirty="0">
                <a:latin typeface="Calibri" panose="020F0502020204030204" pitchFamily="34" charset="0"/>
                <a:ea typeface="Times New Roman" panose="02020603050405020304" pitchFamily="18" charset="0"/>
              </a:rPr>
              <a:t>Fasoglio, D. &amp; </a:t>
            </a:r>
            <a:r>
              <a:rPr lang="it-IT" sz="2400" dirty="0" err="1">
                <a:latin typeface="Calibri" panose="020F0502020204030204" pitchFamily="34" charset="0"/>
                <a:ea typeface="Times New Roman" panose="02020603050405020304" pitchFamily="18" charset="0"/>
              </a:rPr>
              <a:t>Leunissen</a:t>
            </a:r>
            <a:r>
              <a:rPr lang="it-IT" sz="2400" dirty="0">
                <a:latin typeface="Calibri" panose="020F0502020204030204" pitchFamily="34" charset="0"/>
                <a:ea typeface="Times New Roman" panose="02020603050405020304" pitchFamily="18" charset="0"/>
              </a:rPr>
              <a:t>, S. (2023). </a:t>
            </a:r>
            <a:r>
              <a:rPr lang="de-DE" sz="2400" i="1" dirty="0" err="1">
                <a:latin typeface="Calibri" panose="020F0502020204030204" pitchFamily="34" charset="0"/>
                <a:ea typeface="Times New Roman" panose="02020603050405020304" pitchFamily="18" charset="0"/>
              </a:rPr>
              <a:t>Taalprofielen</a:t>
            </a:r>
            <a:r>
              <a:rPr lang="de-DE" sz="2400" i="1" dirty="0">
                <a:latin typeface="Calibri" panose="020F0502020204030204" pitchFamily="34" charset="0"/>
                <a:ea typeface="Times New Roman" panose="02020603050405020304" pitchFamily="18" charset="0"/>
              </a:rPr>
              <a:t> 2023</a:t>
            </a:r>
            <a:r>
              <a:rPr lang="de-DE" sz="2400" dirty="0">
                <a:latin typeface="Calibri" panose="020F0502020204030204" pitchFamily="34" charset="0"/>
                <a:ea typeface="Times New Roman" panose="02020603050405020304" pitchFamily="18" charset="0"/>
              </a:rPr>
              <a:t>. Enschede : SLO.</a:t>
            </a:r>
            <a:endParaRPr lang="en-US" sz="2400" dirty="0"/>
          </a:p>
          <a:p>
            <a:pPr marL="539750" indent="-539750">
              <a:buNone/>
            </a:pPr>
            <a:r>
              <a:rPr lang="en-US" sz="2400" dirty="0"/>
              <a:t>Fischer, Johann / Wolder, Nicole (2021). </a:t>
            </a:r>
            <a:r>
              <a:rPr lang="de-DE" sz="2400" dirty="0"/>
              <a:t>Erfahrungen in der Umsetzung der Inhalte des Begleitbands zum </a:t>
            </a:r>
            <a:r>
              <a:rPr lang="de-DE" sz="2400" dirty="0" err="1"/>
              <a:t>GeR</a:t>
            </a:r>
            <a:r>
              <a:rPr lang="de-DE" sz="2400" dirty="0"/>
              <a:t> im Hochschulkontext – Ergebnisse eines Projektes des Europarates und Handlungsbedarf für Hochschulsprachenzentren. </a:t>
            </a:r>
            <a:r>
              <a:rPr lang="de-DE" sz="2400" i="1" dirty="0"/>
              <a:t>Fremdsprachen und Hochschule </a:t>
            </a:r>
            <a:r>
              <a:rPr lang="de-DE" sz="2400" dirty="0"/>
              <a:t>96, 7-27.</a:t>
            </a:r>
          </a:p>
          <a:p>
            <a:pPr marL="539750" indent="-539750">
              <a:buNone/>
            </a:pPr>
            <a:r>
              <a:rPr lang="en-US" sz="2400" dirty="0" err="1"/>
              <a:t>Piccardo</a:t>
            </a:r>
            <a:r>
              <a:rPr lang="en-US" sz="2400" dirty="0"/>
              <a:t>, E., North, B. &amp; Goodier, T. (2019). Broadening the Scope of Language Education: Mediation, </a:t>
            </a:r>
            <a:r>
              <a:rPr lang="en-US" sz="2400" dirty="0" err="1"/>
              <a:t>Plurilingualism</a:t>
            </a:r>
            <a:r>
              <a:rPr lang="en-US" sz="2400" dirty="0"/>
              <a:t>, and Collaborative Learning: the CEFR Companion Volume. </a:t>
            </a:r>
            <a:r>
              <a:rPr lang="en-US" sz="2400" i="1" dirty="0"/>
              <a:t>Journal of e-Learning and Knowledge Society</a:t>
            </a:r>
            <a:r>
              <a:rPr lang="en-US" sz="2400" dirty="0"/>
              <a:t> 15(1). Italian e-Learning Association. </a:t>
            </a:r>
            <a:r>
              <a:rPr lang="en-US" sz="2400" dirty="0">
                <a:hlinkClick r:id="rId5"/>
              </a:rPr>
              <a:t>https://www.learntechlib.org/p/207532/</a:t>
            </a:r>
            <a:r>
              <a:rPr lang="en-US" sz="2400" dirty="0"/>
              <a:t>. </a:t>
            </a:r>
            <a:endParaRPr lang="de-DE" sz="2400" dirty="0"/>
          </a:p>
          <a:p>
            <a:pPr marL="539750" indent="-539750">
              <a:spcBef>
                <a:spcPts val="0"/>
              </a:spcBef>
              <a:buNone/>
            </a:pPr>
            <a:endParaRPr lang="de-DE" sz="900" dirty="0"/>
          </a:p>
          <a:p>
            <a:pPr marL="539750" indent="-539750">
              <a:buNone/>
            </a:pPr>
            <a:r>
              <a:rPr lang="fr-FR" sz="2400" dirty="0"/>
              <a:t>Ressources du CELV :</a:t>
            </a:r>
          </a:p>
          <a:p>
            <a:pPr marL="539750" indent="-539750">
              <a:buNone/>
            </a:pPr>
            <a:r>
              <a:rPr lang="de-DE" sz="2400" dirty="0"/>
              <a:t>METLA – </a:t>
            </a:r>
            <a:r>
              <a:rPr lang="fr-FR" sz="2400" dirty="0"/>
              <a:t>Médiation dans l’enseignement, l’apprentissage et l’évaluation des langues </a:t>
            </a:r>
            <a:r>
              <a:rPr lang="en-US" sz="2400" dirty="0"/>
              <a:t>: </a:t>
            </a:r>
            <a:r>
              <a:rPr lang="de-DE" sz="2400" dirty="0">
                <a:hlinkClick r:id="rId6"/>
              </a:rPr>
              <a:t>www.ecml.at/mediation</a:t>
            </a:r>
            <a:r>
              <a:rPr lang="de-DE" sz="2400" dirty="0"/>
              <a:t> </a:t>
            </a:r>
            <a:endParaRPr lang="en-US" sz="2400" dirty="0"/>
          </a:p>
        </p:txBody>
      </p:sp>
      <p:pic>
        <p:nvPicPr>
          <p:cNvPr id="4" name="Audio 3">
            <a:hlinkClick r:id="" action="ppaction://media"/>
            <a:extLst>
              <a:ext uri="{FF2B5EF4-FFF2-40B4-BE49-F238E27FC236}">
                <a16:creationId xmlns:a16="http://schemas.microsoft.com/office/drawing/2014/main" id="{BAAEBE75-2B5D-49E0-B2EF-6353C4A85D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2463451"/>
      </p:ext>
    </p:extLst>
  </p:cSld>
  <p:clrMapOvr>
    <a:masterClrMapping/>
  </p:clrMapOvr>
  <mc:AlternateContent xmlns:mc="http://schemas.openxmlformats.org/markup-compatibility/2006">
    <mc:Choice xmlns:p14="http://schemas.microsoft.com/office/powerpoint/2010/main" Requires="p14">
      <p:transition p14:dur="100" advTm="26826"/>
    </mc:Choice>
    <mc:Fallback>
      <p:transition advTm="2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Les quatre modes de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Conseil de l’Europe (2021 : 33) :</a:t>
            </a:r>
          </a:p>
          <a:p>
            <a:pPr marL="0" indent="0">
              <a:buNone/>
            </a:pPr>
            <a:r>
              <a:rPr lang="fr-FR" dirty="0"/>
              <a:t>« Avec les activités langagières communicatives et les stratégies, le CECR remplace le modèle traditionnel des quatre « compétences » (écouter, parler, lire, écrire) qui s’est avéré de plus en plus inadéquat pour saisir la réalité de la communication. […]Les activités sont présentées selon quatre modes de communication : réception, production, interaction et médiation. »</a:t>
            </a:r>
            <a:endParaRPr lang="en-GB" dirty="0"/>
          </a:p>
          <a:p>
            <a:pPr marL="0" indent="0">
              <a:buNone/>
            </a:pPr>
            <a:endParaRPr lang="en-GB" dirty="0"/>
          </a:p>
          <a:p>
            <a:pPr marL="0" indent="0">
              <a:buNone/>
            </a:pPr>
            <a:r>
              <a:rPr lang="fr-FR" dirty="0"/>
              <a:t>Les échelles de descripteurs et des descripteurs sont maintenant regroupés selon ces quatre modes</a:t>
            </a:r>
            <a:r>
              <a:rPr lang="en-GB" dirty="0"/>
              <a:t> </a:t>
            </a:r>
            <a:r>
              <a:rPr lang="fr-FR" dirty="0"/>
              <a:t>et accentuent ainsi la fonction d’une activité.</a:t>
            </a:r>
          </a:p>
        </p:txBody>
      </p:sp>
      <p:pic>
        <p:nvPicPr>
          <p:cNvPr id="9" name="Audio 8">
            <a:hlinkClick r:id="" action="ppaction://media"/>
            <a:extLst>
              <a:ext uri="{FF2B5EF4-FFF2-40B4-BE49-F238E27FC236}">
                <a16:creationId xmlns:a16="http://schemas.microsoft.com/office/drawing/2014/main" id="{EBE2605E-828A-4A41-A0CC-345D24264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mc:Choice xmlns:p14="http://schemas.microsoft.com/office/powerpoint/2010/main" Requires="p14">
      <p:transition p14:dur="100" advTm="59580"/>
    </mc:Choice>
    <mc:Fallback>
      <p:transition advTm="5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Les quatre modes de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20000"/>
          </a:bodyPr>
          <a:lstStyle/>
          <a:p>
            <a:pPr marL="0" indent="0">
              <a:buNone/>
            </a:pPr>
            <a:r>
              <a:rPr lang="fr-FR" dirty="0"/>
              <a:t>Conseil de l’Europe (2021 : 33) :</a:t>
            </a:r>
          </a:p>
          <a:p>
            <a:pPr marL="0" indent="0">
              <a:buNone/>
            </a:pPr>
            <a:r>
              <a:rPr lang="fr-FR" dirty="0"/>
              <a:t>« Avec les activités langagières communicatives et les stratégies, </a:t>
            </a:r>
            <a:r>
              <a:rPr lang="fr-FR" b="1" dirty="0">
                <a:solidFill>
                  <a:srgbClr val="FF0000"/>
                </a:solidFill>
              </a:rPr>
              <a:t>le CECR remplace le modèle traditionnel des quatre « compétences » </a:t>
            </a:r>
            <a:r>
              <a:rPr lang="fr-FR" dirty="0"/>
              <a:t>(écouter, parler, lire, écrire) […] »</a:t>
            </a:r>
          </a:p>
          <a:p>
            <a:pPr marL="0" indent="0">
              <a:buNone/>
            </a:pPr>
            <a:endParaRPr lang="en-GB" sz="1300" dirty="0"/>
          </a:p>
          <a:p>
            <a:pPr>
              <a:buFont typeface="Wingdings" panose="05000000000000000000" pitchFamily="2" charset="2"/>
              <a:buChar char="à"/>
            </a:pPr>
            <a:r>
              <a:rPr lang="fr-FR" dirty="0">
                <a:sym typeface="Wingdings" panose="05000000000000000000" pitchFamily="2" charset="2"/>
              </a:rPr>
              <a:t>Irritation parmi les enseignants :</a:t>
            </a:r>
          </a:p>
          <a:p>
            <a:pPr lvl="1">
              <a:buFont typeface="Courier New" panose="02070309020205020404" pitchFamily="49" charset="0"/>
              <a:buChar char="o"/>
            </a:pPr>
            <a:r>
              <a:rPr lang="fr-FR" dirty="0"/>
              <a:t>Que devons-nous enseigner maintenant ?</a:t>
            </a:r>
          </a:p>
          <a:p>
            <a:pPr lvl="1">
              <a:buFont typeface="Courier New" panose="02070309020205020404" pitchFamily="49" charset="0"/>
              <a:buChar char="o"/>
            </a:pPr>
            <a:r>
              <a:rPr lang="fr-FR" dirty="0"/>
              <a:t>Comment pouvons-nous former les apprenants aux quatre modes de communication ?</a:t>
            </a:r>
          </a:p>
          <a:p>
            <a:pPr lvl="1">
              <a:buFont typeface="Courier New" panose="02070309020205020404" pitchFamily="49" charset="0"/>
              <a:buChar char="o"/>
            </a:pPr>
            <a:r>
              <a:rPr lang="fr-FR" dirty="0"/>
              <a:t>Comment concevoir l’évaluation et l’examen final ?</a:t>
            </a:r>
          </a:p>
          <a:p>
            <a:pPr marL="0" indent="0">
              <a:buNone/>
            </a:pPr>
            <a:endParaRPr lang="en-GB" sz="1400" dirty="0"/>
          </a:p>
          <a:p>
            <a:pPr marL="360363" indent="-360363">
              <a:buNone/>
            </a:pPr>
            <a:r>
              <a:rPr lang="en-GB" dirty="0">
                <a:sym typeface="Wingdings" panose="05000000000000000000" pitchFamily="2" charset="2"/>
              </a:rPr>
              <a:t> </a:t>
            </a:r>
            <a:r>
              <a:rPr lang="fr-FR" dirty="0"/>
              <a:t>Les quatre compétences linguistiques restent toutefois pertinentes pour l’enseignement, l’apprentissage et l’évaluation des langues</a:t>
            </a:r>
            <a:r>
              <a:rPr lang="en-GB" dirty="0"/>
              <a:t>.</a:t>
            </a:r>
            <a:endParaRPr lang="de-DE" dirty="0"/>
          </a:p>
        </p:txBody>
      </p:sp>
      <p:pic>
        <p:nvPicPr>
          <p:cNvPr id="9" name="Audio 8">
            <a:hlinkClick r:id="" action="ppaction://media"/>
            <a:extLst>
              <a:ext uri="{FF2B5EF4-FFF2-40B4-BE49-F238E27FC236}">
                <a16:creationId xmlns:a16="http://schemas.microsoft.com/office/drawing/2014/main" id="{3D3A2D21-E009-44B6-BFFB-0C94936654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13616747"/>
      </p:ext>
    </p:extLst>
  </p:cSld>
  <p:clrMapOvr>
    <a:masterClrMapping/>
  </p:clrMapOvr>
  <mc:AlternateContent xmlns:mc="http://schemas.openxmlformats.org/markup-compatibility/2006">
    <mc:Choice xmlns:p14="http://schemas.microsoft.com/office/powerpoint/2010/main" Requires="p14">
      <p:transition p14:dur="100" advTm="72717"/>
    </mc:Choice>
    <mc:Fallback>
      <p:transition advTm="7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La relation entre</a:t>
            </a:r>
          </a:p>
          <a:p>
            <a:pPr lvl="1">
              <a:buFont typeface="Courier New" panose="02070309020205020404" pitchFamily="49" charset="0"/>
              <a:buChar char="o"/>
            </a:pPr>
            <a:r>
              <a:rPr lang="fr-FR" sz="2800" dirty="0"/>
              <a:t> les quatre modes de communication et </a:t>
            </a:r>
          </a:p>
          <a:p>
            <a:pPr lvl="1">
              <a:buFont typeface="Courier New" panose="02070309020205020404" pitchFamily="49" charset="0"/>
              <a:buChar char="o"/>
            </a:pPr>
            <a:r>
              <a:rPr lang="fr-FR" sz="2800" dirty="0"/>
              <a:t> les quatre compétences linguistiques ?</a:t>
            </a:r>
          </a:p>
        </p:txBody>
      </p:sp>
      <p:pic>
        <p:nvPicPr>
          <p:cNvPr id="8" name="Audio 7">
            <a:hlinkClick r:id="" action="ppaction://media"/>
            <a:extLst>
              <a:ext uri="{FF2B5EF4-FFF2-40B4-BE49-F238E27FC236}">
                <a16:creationId xmlns:a16="http://schemas.microsoft.com/office/drawing/2014/main" id="{CFC43A6E-C838-4053-8463-0541DD6E28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1844004"/>
      </p:ext>
    </p:extLst>
  </p:cSld>
  <p:clrMapOvr>
    <a:masterClrMapping/>
  </p:clrMapOvr>
  <mc:AlternateContent xmlns:mc="http://schemas.openxmlformats.org/markup-compatibility/2006">
    <mc:Choice xmlns:p14="http://schemas.microsoft.com/office/powerpoint/2010/main" Requires="p14">
      <p:transition p14:dur="100" advTm="34331"/>
    </mc:Choice>
    <mc:Fallback>
      <p:transition advTm="3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marL="0" indent="0">
              <a:buNone/>
            </a:pPr>
            <a:r>
              <a:rPr lang="fr-FR" dirty="0"/>
              <a:t>Quelle est la relation entre les quatre modes de communication et les quatre compétences linguistiques </a:t>
            </a:r>
            <a:r>
              <a:rPr lang="en-GB" dirty="0"/>
              <a:t>?</a:t>
            </a:r>
          </a:p>
          <a:p>
            <a:pPr marL="0" indent="0">
              <a:buNone/>
            </a:pPr>
            <a:endParaRPr lang="en-GB" dirty="0"/>
          </a:p>
          <a:p>
            <a:pPr marL="0" indent="0">
              <a:buNone/>
            </a:pPr>
            <a:r>
              <a:rPr lang="fr-FR" dirty="0"/>
              <a:t>Les </a:t>
            </a:r>
            <a:r>
              <a:rPr lang="fr-FR" b="1" dirty="0"/>
              <a:t>quatre compétences linguistiques </a:t>
            </a:r>
            <a:r>
              <a:rPr lang="fr-FR" dirty="0"/>
              <a:t>(écouter, parler, lire et écrire</a:t>
            </a:r>
            <a:r>
              <a:rPr lang="en-GB" dirty="0"/>
              <a:t>)</a:t>
            </a:r>
            <a:r>
              <a:rPr lang="fr-FR" dirty="0"/>
              <a:t> sont toujours des compétences nécessaires dans l’enseignement, l’apprentissage et l’évaluation</a:t>
            </a:r>
            <a:r>
              <a:rPr lang="en-GB" dirty="0"/>
              <a:t>, </a:t>
            </a:r>
            <a:r>
              <a:rPr lang="fr-FR" dirty="0"/>
              <a:t>tandis que les</a:t>
            </a:r>
            <a:r>
              <a:rPr lang="fr-FR" b="1" dirty="0"/>
              <a:t> quatre modes de communication </a:t>
            </a:r>
            <a:r>
              <a:rPr lang="fr-FR" dirty="0"/>
              <a:t>visent </a:t>
            </a:r>
            <a:r>
              <a:rPr lang="fr-FR" b="1" dirty="0"/>
              <a:t>l’objectif</a:t>
            </a:r>
            <a:r>
              <a:rPr lang="fr-FR" dirty="0"/>
              <a:t> ou les </a:t>
            </a:r>
            <a:r>
              <a:rPr lang="fr-FR" b="1" dirty="0" err="1"/>
              <a:t>macrofonctions</a:t>
            </a:r>
            <a:r>
              <a:rPr lang="fr-FR" b="1" dirty="0"/>
              <a:t> </a:t>
            </a:r>
            <a:r>
              <a:rPr lang="fr-FR" dirty="0"/>
              <a:t>de la communication</a:t>
            </a:r>
            <a:r>
              <a:rPr lang="fr-FR" b="1" dirty="0"/>
              <a:t> </a:t>
            </a:r>
            <a:r>
              <a:rPr lang="en-GB" dirty="0"/>
              <a:t>(</a:t>
            </a:r>
            <a:r>
              <a:rPr lang="fr-FR" dirty="0"/>
              <a:t>usage interpersonnel, transactionnel ou pour l’évaluation). </a:t>
            </a:r>
            <a:br>
              <a:rPr lang="fr-FR" dirty="0"/>
            </a:br>
            <a:r>
              <a:rPr lang="fr-FR" dirty="0"/>
              <a:t>(voir : Conseil de l’Europe 2021 : 33)</a:t>
            </a:r>
          </a:p>
        </p:txBody>
      </p:sp>
      <p:pic>
        <p:nvPicPr>
          <p:cNvPr id="6" name="Audio 5">
            <a:hlinkClick r:id="" action="ppaction://media"/>
            <a:extLst>
              <a:ext uri="{FF2B5EF4-FFF2-40B4-BE49-F238E27FC236}">
                <a16:creationId xmlns:a16="http://schemas.microsoft.com/office/drawing/2014/main" id="{FE9470C6-A578-4318-A9C1-C1BA3B7DF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29606204"/>
      </p:ext>
    </p:extLst>
  </p:cSld>
  <p:clrMapOvr>
    <a:masterClrMapping/>
  </p:clrMapOvr>
  <mc:AlternateContent xmlns:mc="http://schemas.openxmlformats.org/markup-compatibility/2006">
    <mc:Choice xmlns:p14="http://schemas.microsoft.com/office/powerpoint/2010/main" Requires="p14">
      <p:transition p14:dur="100" advTm="60025"/>
    </mc:Choice>
    <mc:Fallback>
      <p:transition advTm="6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Les quatre modes de communication</a:t>
            </a:r>
          </a:p>
        </p:txBody>
      </p:sp>
      <p:sp>
        <p:nvSpPr>
          <p:cNvPr id="7" name="Textfeld 1">
            <a:extLst>
              <a:ext uri="{FF2B5EF4-FFF2-40B4-BE49-F238E27FC236}">
                <a16:creationId xmlns:a16="http://schemas.microsoft.com/office/drawing/2014/main" id="{F84C9B13-E303-41FB-B38F-F4ABC8044CAB}"/>
              </a:ext>
            </a:extLst>
          </p:cNvPr>
          <p:cNvSpPr txBox="1"/>
          <p:nvPr/>
        </p:nvSpPr>
        <p:spPr>
          <a:xfrm>
            <a:off x="2242287" y="4812145"/>
            <a:ext cx="7368368" cy="1200329"/>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Conseil de l‘Europe (2021) : </a:t>
            </a:r>
            <a:r>
              <a:rPr lang="fr-FR" i="1" dirty="0"/>
              <a:t>Cadre européen commun de référence pour les langues: apprendre, enseigner, évaluer – Volume complémentaire</a:t>
            </a:r>
            <a:r>
              <a:rPr lang="fr-FR" dirty="0"/>
              <a:t>, 35.</a:t>
            </a:r>
          </a:p>
          <a:p>
            <a:r>
              <a:rPr lang="fr-FR" dirty="0">
                <a:hlinkClick r:id="rId4"/>
              </a:rPr>
              <a:t>https://rm.coe.int/cadre-europeen-commun-de-reference-pour-les-langues-apprendre-enseigne/1680a4e270</a:t>
            </a:r>
            <a:r>
              <a:rPr lang="fr-FR" dirty="0"/>
              <a:t>  </a:t>
            </a:r>
          </a:p>
        </p:txBody>
      </p:sp>
      <p:pic>
        <p:nvPicPr>
          <p:cNvPr id="8" name="Grafik 7">
            <a:extLst>
              <a:ext uri="{FF2B5EF4-FFF2-40B4-BE49-F238E27FC236}">
                <a16:creationId xmlns:a16="http://schemas.microsoft.com/office/drawing/2014/main" id="{5DEB0821-E694-4C32-B84A-F3446ADD2150}"/>
              </a:ext>
            </a:extLst>
          </p:cNvPr>
          <p:cNvPicPr>
            <a:picLocks noChangeAspect="1"/>
          </p:cNvPicPr>
          <p:nvPr/>
        </p:nvPicPr>
        <p:blipFill>
          <a:blip r:embed="rId5"/>
          <a:stretch>
            <a:fillRect/>
          </a:stretch>
        </p:blipFill>
        <p:spPr>
          <a:xfrm>
            <a:off x="337332" y="1118034"/>
            <a:ext cx="11713059" cy="3490912"/>
          </a:xfrm>
          <a:prstGeom prst="rect">
            <a:avLst/>
          </a:prstGeom>
        </p:spPr>
      </p:pic>
      <p:pic>
        <p:nvPicPr>
          <p:cNvPr id="11" name="Audio 10">
            <a:hlinkClick r:id="" action="ppaction://media"/>
            <a:extLst>
              <a:ext uri="{FF2B5EF4-FFF2-40B4-BE49-F238E27FC236}">
                <a16:creationId xmlns:a16="http://schemas.microsoft.com/office/drawing/2014/main" id="{5A3EB727-07B6-4D3C-A4B0-46D93B093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2090335"/>
      </p:ext>
    </p:extLst>
  </p:cSld>
  <p:clrMapOvr>
    <a:masterClrMapping/>
  </p:clrMapOvr>
  <mc:AlternateContent xmlns:mc="http://schemas.openxmlformats.org/markup-compatibility/2006">
    <mc:Choice xmlns:p14="http://schemas.microsoft.com/office/powerpoint/2010/main" Requires="p14">
      <p:transition spd="slow" p14:dur="2000" advTm="45586"/>
    </mc:Choice>
    <mc:Fallback>
      <p:transition spd="slow" advTm="4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Réception et production </a:t>
            </a:r>
          </a:p>
          <a:p>
            <a:pPr>
              <a:buFont typeface="Wingdings" panose="05000000000000000000" pitchFamily="2" charset="2"/>
              <a:buChar char="à"/>
            </a:pPr>
            <a:r>
              <a:rPr lang="fr-FR" dirty="0">
                <a:sym typeface="Wingdings" panose="05000000000000000000" pitchFamily="2" charset="2"/>
              </a:rPr>
              <a:t> visent</a:t>
            </a:r>
            <a:r>
              <a:rPr lang="fr-FR" dirty="0"/>
              <a:t> les quatre compétences de manière individuelle / isolée</a:t>
            </a:r>
          </a:p>
          <a:p>
            <a:pPr>
              <a:lnSpc>
                <a:spcPct val="100000"/>
              </a:lnSpc>
              <a:buFont typeface="Wingdings" panose="05000000000000000000" pitchFamily="2" charset="2"/>
              <a:buChar char="à"/>
            </a:pPr>
            <a:r>
              <a:rPr lang="fr-FR" dirty="0"/>
              <a:t> l’apprenant est considéré comme auditeur, lecteur, orateur ou auteur</a:t>
            </a:r>
          </a:p>
          <a:p>
            <a:pPr marL="0" indent="0">
              <a:buNone/>
            </a:pPr>
            <a:r>
              <a:rPr lang="fr-FR" dirty="0"/>
              <a:t>     d’un texte</a:t>
            </a:r>
          </a:p>
        </p:txBody>
      </p:sp>
      <p:pic>
        <p:nvPicPr>
          <p:cNvPr id="10" name="Audio 9">
            <a:hlinkClick r:id="" action="ppaction://media"/>
            <a:extLst>
              <a:ext uri="{FF2B5EF4-FFF2-40B4-BE49-F238E27FC236}">
                <a16:creationId xmlns:a16="http://schemas.microsoft.com/office/drawing/2014/main" id="{A7CD599F-1A54-492A-A8A1-31E6C4F2E4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0466630"/>
      </p:ext>
    </p:extLst>
  </p:cSld>
  <p:clrMapOvr>
    <a:masterClrMapping/>
  </p:clrMapOvr>
  <mc:AlternateContent xmlns:mc="http://schemas.openxmlformats.org/markup-compatibility/2006">
    <mc:Choice xmlns:p14="http://schemas.microsoft.com/office/powerpoint/2010/main" Requires="p14">
      <p:transition p14:dur="100" advTm="45515"/>
    </mc:Choice>
    <mc:Fallback>
      <p:transition advTm="4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Les quatre modes de communication et </a:t>
            </a:r>
            <a:br>
              <a:rPr lang="fr-FR" dirty="0"/>
            </a:br>
            <a:r>
              <a:rPr lang="fr-FR" dirty="0"/>
              <a:t>les quatre compétences linguistiques</a:t>
            </a:r>
            <a:endParaRPr lang="en-GB" dirty="0"/>
          </a:p>
        </p:txBody>
      </p:sp>
      <p:pic>
        <p:nvPicPr>
          <p:cNvPr id="4" name="Grafik 3">
            <a:extLst>
              <a:ext uri="{FF2B5EF4-FFF2-40B4-BE49-F238E27FC236}">
                <a16:creationId xmlns:a16="http://schemas.microsoft.com/office/drawing/2014/main" id="{C333555A-61EE-4577-85ED-3B2F67568E0C}"/>
              </a:ext>
            </a:extLst>
          </p:cNvPr>
          <p:cNvPicPr>
            <a:picLocks noChangeAspect="1"/>
          </p:cNvPicPr>
          <p:nvPr/>
        </p:nvPicPr>
        <p:blipFill>
          <a:blip r:embed="rId4"/>
          <a:stretch>
            <a:fillRect/>
          </a:stretch>
        </p:blipFill>
        <p:spPr>
          <a:xfrm>
            <a:off x="459759" y="1664510"/>
            <a:ext cx="11272481" cy="5005250"/>
          </a:xfrm>
          <a:prstGeom prst="rect">
            <a:avLst/>
          </a:prstGeom>
          <a:solidFill>
            <a:schemeClr val="bg1"/>
          </a:solidFill>
        </p:spPr>
      </p:pic>
      <p:pic>
        <p:nvPicPr>
          <p:cNvPr id="14" name="Audio 13">
            <a:hlinkClick r:id="" action="ppaction://media"/>
            <a:extLst>
              <a:ext uri="{FF2B5EF4-FFF2-40B4-BE49-F238E27FC236}">
                <a16:creationId xmlns:a16="http://schemas.microsoft.com/office/drawing/2014/main" id="{C8821A16-5D31-4C50-A5FB-FF0A76234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06940384"/>
      </p:ext>
    </p:extLst>
  </p:cSld>
  <p:clrMapOvr>
    <a:masterClrMapping/>
  </p:clrMapOvr>
  <mc:AlternateContent xmlns:mc="http://schemas.openxmlformats.org/markup-compatibility/2006">
    <mc:Choice xmlns:p14="http://schemas.microsoft.com/office/powerpoint/2010/main" Requires="p14">
      <p:transition spd="slow" p14:dur="2000" advTm="40446"/>
    </mc:Choice>
    <mc:Fallback>
      <p:transition spd="slow" advTm="4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1406</Words>
  <Application>Microsoft Office PowerPoint</Application>
  <PresentationFormat>Breitbild</PresentationFormat>
  <Paragraphs>107</Paragraphs>
  <Slides>22</Slides>
  <Notes>1</Notes>
  <HiddenSlides>0</HiddenSlides>
  <MMClips>22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Calibri</vt:lpstr>
      <vt:lpstr>Calibri Light</vt:lpstr>
      <vt:lpstr>Courier New</vt:lpstr>
      <vt:lpstr>Times New Roman</vt:lpstr>
      <vt:lpstr>Wingdings</vt:lpstr>
      <vt:lpstr>Office Theme</vt:lpstr>
      <vt:lpstr>Les quatre modes de communication et les quatre compétences linguistiques</vt:lpstr>
      <vt:lpstr>Les quatre modes de communication</vt:lpstr>
      <vt:lpstr>Les quatre modes de communication</vt:lpstr>
      <vt:lpstr>Les quatre modes de communication</vt:lpstr>
      <vt:lpstr>Les quatre modes de communication et  les quatre compétences linguistiques</vt:lpstr>
      <vt:lpstr>Les quatre modes de communication et  les quatre compétences linguistiques</vt:lpstr>
      <vt:lpstr>Les quatre modes de communication</vt:lpstr>
      <vt:lpstr>Les quatre modes de communication et  les quatre compétences linguistiques</vt:lpstr>
      <vt:lpstr>Les quatre modes de communication et  les quatre compétences linguistiques</vt:lpstr>
      <vt:lpstr>Les quatre modes de communication et  les quatre compétences linguistiques</vt:lpstr>
      <vt:lpstr>Les quatre modes de communication et  les quatre compétences linguistiques</vt:lpstr>
      <vt:lpstr>Les quatre modes de communication et  les quatre compétences linguistiques</vt:lpstr>
      <vt:lpstr>Les quatre modes de communication et  les quatre compétences linguistiques</vt:lpstr>
      <vt:lpstr>Les quatre modes de communication et  le rôle de l’apprenant</vt:lpstr>
      <vt:lpstr>Les quatre modes de communication et  les quatre compétences linguistiques</vt:lpstr>
      <vt:lpstr>La médiation – un pas au-delà de l’interaction</vt:lpstr>
      <vt:lpstr>La médiation – un pas au-delà de l’interaction</vt:lpstr>
      <vt:lpstr>Les quatre modes de communication et  les quatre compétences linguistiques</vt:lpstr>
      <vt:lpstr>PowerPoint-Präsentation</vt:lpstr>
      <vt:lpstr>Les quatre modes de communication et  les quatre compétences linguistiques</vt:lpstr>
      <vt:lpstr>Les quatre modes de communication et  les quatre compétences linguistiques</vt:lpstr>
      <vt:lpstr>Les quatre modes de communication et  les quatre compétences – 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Johann Fischer</cp:lastModifiedBy>
  <cp:revision>93</cp:revision>
  <dcterms:created xsi:type="dcterms:W3CDTF">2020-01-08T10:10:35Z</dcterms:created>
  <dcterms:modified xsi:type="dcterms:W3CDTF">2025-01-12T23:47:28Z</dcterms:modified>
</cp:coreProperties>
</file>