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6" r:id="rId2"/>
    <p:sldId id="262" r:id="rId3"/>
    <p:sldId id="301" r:id="rId4"/>
    <p:sldId id="292" r:id="rId5"/>
    <p:sldId id="293" r:id="rId6"/>
    <p:sldId id="294" r:id="rId7"/>
    <p:sldId id="295" r:id="rId8"/>
    <p:sldId id="289" r:id="rId9"/>
    <p:sldId id="303" r:id="rId10"/>
    <p:sldId id="272" r:id="rId11"/>
    <p:sldId id="286" r:id="rId12"/>
    <p:sldId id="302" r:id="rId13"/>
    <p:sldId id="297" r:id="rId14"/>
    <p:sldId id="274" r:id="rId15"/>
    <p:sldId id="310" r:id="rId16"/>
    <p:sldId id="291" r:id="rId17"/>
    <p:sldId id="307" r:id="rId18"/>
    <p:sldId id="308" r:id="rId19"/>
    <p:sldId id="298" r:id="rId20"/>
    <p:sldId id="280" r:id="rId21"/>
    <p:sldId id="309" r:id="rId22"/>
    <p:sldId id="275" r:id="rId23"/>
    <p:sldId id="282" r:id="rId24"/>
    <p:sldId id="290" r:id="rId25"/>
    <p:sldId id="305" r:id="rId26"/>
    <p:sldId id="263" r:id="rId27"/>
    <p:sldId id="287" r:id="rId2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4BE23B-EA10-C84D-6726-A6B3F765DA32}" name="Marisa Cavalli" initials="MRC" userId="Marisa Cavall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69C509"/>
    <a:srgbClr val="3C9B00"/>
    <a:srgbClr val="0072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4" autoAdjust="0"/>
    <p:restoredTop sz="94660"/>
  </p:normalViewPr>
  <p:slideViewPr>
    <p:cSldViewPr snapToGrid="0">
      <p:cViewPr varScale="1">
        <p:scale>
          <a:sx n="64" d="100"/>
          <a:sy n="64" d="100"/>
        </p:scale>
        <p:origin x="488" y="32"/>
      </p:cViewPr>
      <p:guideLst/>
    </p:cSldViewPr>
  </p:slideViewPr>
  <p:notesTextViewPr>
    <p:cViewPr>
      <p:scale>
        <a:sx n="1" d="1"/>
        <a:sy n="1" d="1"/>
      </p:scale>
      <p:origin x="0" y="0"/>
    </p:cViewPr>
  </p:notesTextViewPr>
  <p:notesViewPr>
    <p:cSldViewPr snapToGrid="0">
      <p:cViewPr varScale="1">
        <p:scale>
          <a:sx n="65" d="100"/>
          <a:sy n="65" d="100"/>
        </p:scale>
        <p:origin x="308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9F75E8-3157-40D1-91A7-89E5ECBAD759}" type="datetimeFigureOut">
              <a:rPr lang="en-GB" smtClean="0"/>
              <a:t>12/01/2025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A2532C-1669-4BC0-B362-1BA5C990DCB9}" type="slidenum">
              <a:rPr lang="en-GB" smtClean="0"/>
              <a:t>‹Nr.›</a:t>
            </a:fld>
            <a:endParaRPr lang="en-GB"/>
          </a:p>
        </p:txBody>
      </p:sp>
    </p:spTree>
    <p:extLst>
      <p:ext uri="{BB962C8B-B14F-4D97-AF65-F5344CB8AC3E}">
        <p14:creationId xmlns:p14="http://schemas.microsoft.com/office/powerpoint/2010/main" val="681675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29C623-DA96-44C8-AE75-8E5210F0FF01}" type="datetimeFigureOut">
              <a:rPr lang="de-AT" smtClean="0"/>
              <a:t>12.01.2025</a:t>
            </a:fld>
            <a:endParaRPr lang="de-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87D6DD-DFA2-43CB-AD64-2EC5BC4A30E6}" type="slidenum">
              <a:rPr lang="de-AT" smtClean="0"/>
              <a:t>‹Nr.›</a:t>
            </a:fld>
            <a:endParaRPr lang="de-AT"/>
          </a:p>
        </p:txBody>
      </p:sp>
    </p:spTree>
    <p:extLst>
      <p:ext uri="{BB962C8B-B14F-4D97-AF65-F5344CB8AC3E}">
        <p14:creationId xmlns:p14="http://schemas.microsoft.com/office/powerpoint/2010/main" val="24296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987D6DD-DFA2-43CB-AD64-2EC5BC4A30E6}" type="slidenum">
              <a:rPr lang="de-AT" smtClean="0"/>
              <a:t>1</a:t>
            </a:fld>
            <a:endParaRPr lang="de-AT"/>
          </a:p>
        </p:txBody>
      </p:sp>
    </p:spTree>
    <p:extLst>
      <p:ext uri="{BB962C8B-B14F-4D97-AF65-F5344CB8AC3E}">
        <p14:creationId xmlns:p14="http://schemas.microsoft.com/office/powerpoint/2010/main" val="3432689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de-AT"/>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AT"/>
          </a:p>
        </p:txBody>
      </p:sp>
    </p:spTree>
    <p:extLst>
      <p:ext uri="{BB962C8B-B14F-4D97-AF65-F5344CB8AC3E}">
        <p14:creationId xmlns:p14="http://schemas.microsoft.com/office/powerpoint/2010/main" val="2569703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62B60E-6398-4BF2-99E0-4F6FEC37305F}"/>
              </a:ext>
            </a:extLst>
          </p:cNvPr>
          <p:cNvSpPr>
            <a:spLocks noGrp="1"/>
          </p:cNvSpPr>
          <p:nvPr>
            <p:ph type="title" hasCustomPrompt="1"/>
          </p:nvPr>
        </p:nvSpPr>
        <p:spPr>
          <a:xfrm>
            <a:off x="490654" y="365125"/>
            <a:ext cx="11218126" cy="1325563"/>
          </a:xfrm>
          <a:prstGeom prst="rect">
            <a:avLst/>
          </a:prstGeom>
        </p:spPr>
        <p:txBody>
          <a:bodyPr/>
          <a:lstStyle>
            <a:lvl1pPr>
              <a:defRPr/>
            </a:lvl1pPr>
          </a:lstStyle>
          <a:p>
            <a:r>
              <a:rPr lang="en-GB" noProof="0" dirty="0"/>
              <a:t>Click to edit Master title style</a:t>
            </a:r>
          </a:p>
        </p:txBody>
      </p:sp>
      <p:sp>
        <p:nvSpPr>
          <p:cNvPr id="4" name="Inhaltsplatzhalter 3">
            <a:extLst>
              <a:ext uri="{FF2B5EF4-FFF2-40B4-BE49-F238E27FC236}">
                <a16:creationId xmlns:a16="http://schemas.microsoft.com/office/drawing/2014/main" id="{0D392025-DA80-4A7B-8B7D-91AB9189518E}"/>
              </a:ext>
            </a:extLst>
          </p:cNvPr>
          <p:cNvSpPr>
            <a:spLocks noGrp="1"/>
          </p:cNvSpPr>
          <p:nvPr>
            <p:ph sz="quarter" idx="10" hasCustomPrompt="1"/>
          </p:nvPr>
        </p:nvSpPr>
        <p:spPr>
          <a:xfrm>
            <a:off x="490538" y="1989138"/>
            <a:ext cx="11218862" cy="3621087"/>
          </a:xfrm>
          <a:prstGeom prst="rect">
            <a:avLst/>
          </a:prstGeom>
        </p:spPr>
        <p:txBody>
          <a:bodyPr/>
          <a:lstStyle>
            <a:lvl1pPr>
              <a:defRPr/>
            </a:lvl1pPr>
            <a:lvl2pPr>
              <a:defRPr/>
            </a:lvl2pPr>
            <a:lvl3pPr>
              <a:defRPr/>
            </a:lvl3pPr>
            <a:lvl4pPr>
              <a:defRPr/>
            </a:lvl4pPr>
            <a:lvl5pPr>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Forth level</a:t>
            </a:r>
          </a:p>
          <a:p>
            <a:pPr lvl="4"/>
            <a:r>
              <a:rPr lang="en-GB" noProof="0" dirty="0"/>
              <a:t>Fifth level</a:t>
            </a:r>
          </a:p>
        </p:txBody>
      </p:sp>
    </p:spTree>
    <p:extLst>
      <p:ext uri="{BB962C8B-B14F-4D97-AF65-F5344CB8AC3E}">
        <p14:creationId xmlns:p14="http://schemas.microsoft.com/office/powerpoint/2010/main" val="1319966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CEF9E-739F-479A-88FF-406B976D3D36}"/>
              </a:ext>
            </a:extLst>
          </p:cNvPr>
          <p:cNvSpPr>
            <a:spLocks noGrp="1"/>
          </p:cNvSpPr>
          <p:nvPr>
            <p:ph type="title"/>
          </p:nvPr>
        </p:nvSpPr>
        <p:spPr>
          <a:xfrm>
            <a:off x="490654" y="365125"/>
            <a:ext cx="11218126"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28EFE50B-7C7C-4DF4-AE05-0FEACFD4FE66}"/>
              </a:ext>
            </a:extLst>
          </p:cNvPr>
          <p:cNvSpPr>
            <a:spLocks noGrp="1"/>
          </p:cNvSpPr>
          <p:nvPr>
            <p:ph idx="1"/>
          </p:nvPr>
        </p:nvSpPr>
        <p:spPr>
          <a:xfrm>
            <a:off x="490654" y="1825625"/>
            <a:ext cx="11218126" cy="405106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2EACBC6-AFE4-4EA9-A032-D74003768541}"/>
              </a:ext>
            </a:extLst>
          </p:cNvPr>
          <p:cNvSpPr>
            <a:spLocks noGrp="1"/>
          </p:cNvSpPr>
          <p:nvPr>
            <p:ph type="dt" sz="half" idx="10"/>
          </p:nvPr>
        </p:nvSpPr>
        <p:spPr/>
        <p:txBody>
          <a:bodyPr/>
          <a:lstStyle/>
          <a:p>
            <a:fld id="{C570BBF5-6E72-4E8C-BE55-14BA2B23BCD2}" type="datetimeFigureOut">
              <a:rPr lang="de-DE" smtClean="0"/>
              <a:t>12.01.2025</a:t>
            </a:fld>
            <a:endParaRPr lang="de-DE"/>
          </a:p>
        </p:txBody>
      </p:sp>
      <p:sp>
        <p:nvSpPr>
          <p:cNvPr id="5" name="Fußzeilenplatzhalter 4">
            <a:extLst>
              <a:ext uri="{FF2B5EF4-FFF2-40B4-BE49-F238E27FC236}">
                <a16:creationId xmlns:a16="http://schemas.microsoft.com/office/drawing/2014/main" id="{E5E96894-4B8D-482F-97A6-3A24943B13E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73BB609-F3DA-4FC9-A3A4-CA5302B44A04}"/>
              </a:ext>
            </a:extLst>
          </p:cNvPr>
          <p:cNvSpPr>
            <a:spLocks noGrp="1"/>
          </p:cNvSpPr>
          <p:nvPr>
            <p:ph type="sldNum" sz="quarter" idx="12"/>
          </p:nvPr>
        </p:nvSpPr>
        <p:spPr/>
        <p:txBody>
          <a:bodyPr/>
          <a:lstStyle/>
          <a:p>
            <a:fld id="{2BAB5ED3-B125-42CE-A61E-48765D752D54}" type="slidenum">
              <a:rPr lang="de-DE" smtClean="0"/>
              <a:t>‹Nr.›</a:t>
            </a:fld>
            <a:endParaRPr lang="de-DE"/>
          </a:p>
        </p:txBody>
      </p:sp>
    </p:spTree>
    <p:extLst>
      <p:ext uri="{BB962C8B-B14F-4D97-AF65-F5344CB8AC3E}">
        <p14:creationId xmlns:p14="http://schemas.microsoft.com/office/powerpoint/2010/main" val="3181308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www.ecml.at/companionvolumetoolbox" TargetMode="External"/><Relationship Id="rId3" Type="http://schemas.openxmlformats.org/officeDocument/2006/relationships/slideLayout" Target="../slideLayouts/slideLayout3.xml"/><Relationship Id="rId7" Type="http://schemas.openxmlformats.org/officeDocument/2006/relationships/hyperlink" Target="https://creativecommons.org/licenses/by-nc-sa/4.0/deed.fr"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gif"/><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070BC80-5FCF-CCFD-8FBB-6C735F362D30}"/>
              </a:ext>
            </a:extLst>
          </p:cNvPr>
          <p:cNvSpPr>
            <a:spLocks noGrp="1"/>
          </p:cNvSpPr>
          <p:nvPr>
            <p:ph type="title"/>
          </p:nvPr>
        </p:nvSpPr>
        <p:spPr>
          <a:xfrm>
            <a:off x="490654" y="365125"/>
            <a:ext cx="11218126" cy="1325563"/>
          </a:xfrm>
          <a:prstGeom prst="rect">
            <a:avLst/>
          </a:prstGeom>
        </p:spPr>
        <p:txBody>
          <a:bodyPr vert="horz" lIns="91440" tIns="45720" rIns="91440" bIns="45720" rtlCol="0" anchor="ctr">
            <a:normAutofit/>
          </a:bodyPr>
          <a:lstStyle/>
          <a:p>
            <a:r>
              <a:rPr lang="en-US" dirty="0"/>
              <a:t>Click to edit Master title style</a:t>
            </a:r>
            <a:endParaRPr lang="de-AT" dirty="0"/>
          </a:p>
        </p:txBody>
      </p:sp>
      <p:sp>
        <p:nvSpPr>
          <p:cNvPr id="5" name="Text Placeholder 2">
            <a:extLst>
              <a:ext uri="{FF2B5EF4-FFF2-40B4-BE49-F238E27FC236}">
                <a16:creationId xmlns:a16="http://schemas.microsoft.com/office/drawing/2014/main" id="{C962CAF9-DA78-2FBC-DF4C-DF38A1904AA9}"/>
              </a:ext>
            </a:extLst>
          </p:cNvPr>
          <p:cNvSpPr>
            <a:spLocks noGrp="1"/>
          </p:cNvSpPr>
          <p:nvPr>
            <p:ph type="body" idx="1"/>
          </p:nvPr>
        </p:nvSpPr>
        <p:spPr>
          <a:xfrm>
            <a:off x="490654" y="1825625"/>
            <a:ext cx="11218126" cy="40510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pic>
        <p:nvPicPr>
          <p:cNvPr id="6" name="Picture 5">
            <a:extLst>
              <a:ext uri="{FF2B5EF4-FFF2-40B4-BE49-F238E27FC236}">
                <a16:creationId xmlns:a16="http://schemas.microsoft.com/office/drawing/2014/main" id="{7D814047-3695-721E-5380-E6ABA601D07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50333" y="5966902"/>
            <a:ext cx="1958447" cy="668161"/>
          </a:xfrm>
          <a:prstGeom prst="rect">
            <a:avLst/>
          </a:prstGeom>
        </p:spPr>
      </p:pic>
      <p:pic>
        <p:nvPicPr>
          <p:cNvPr id="7" name="Grafik 10">
            <a:extLst>
              <a:ext uri="{FF2B5EF4-FFF2-40B4-BE49-F238E27FC236}">
                <a16:creationId xmlns:a16="http://schemas.microsoft.com/office/drawing/2014/main" id="{951B6F57-347F-31CA-CBCF-AFEBAB7B829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654" y="6007208"/>
            <a:ext cx="1026915" cy="666881"/>
          </a:xfrm>
          <a:prstGeom prst="rect">
            <a:avLst/>
          </a:prstGeom>
        </p:spPr>
      </p:pic>
      <p:sp>
        <p:nvSpPr>
          <p:cNvPr id="8" name="TextBox 7">
            <a:extLst>
              <a:ext uri="{FF2B5EF4-FFF2-40B4-BE49-F238E27FC236}">
                <a16:creationId xmlns:a16="http://schemas.microsoft.com/office/drawing/2014/main" id="{B55B8E62-11B3-F319-A494-567A0E9B193B}"/>
              </a:ext>
            </a:extLst>
          </p:cNvPr>
          <p:cNvSpPr txBox="1"/>
          <p:nvPr userDrawn="1"/>
        </p:nvSpPr>
        <p:spPr>
          <a:xfrm>
            <a:off x="2715208" y="6046237"/>
            <a:ext cx="7613780" cy="588826"/>
          </a:xfrm>
          <a:prstGeom prst="rect">
            <a:avLst/>
          </a:prstGeom>
          <a:noFill/>
        </p:spPr>
        <p:txBody>
          <a:bodyPr wrap="square" rtlCol="0">
            <a:spAutoFit/>
          </a:bodyPr>
          <a:lstStyle/>
          <a:p>
            <a:endParaRPr lang="en-US" dirty="0"/>
          </a:p>
        </p:txBody>
      </p:sp>
      <p:cxnSp>
        <p:nvCxnSpPr>
          <p:cNvPr id="12" name="Straight Connector 11">
            <a:extLst>
              <a:ext uri="{FF2B5EF4-FFF2-40B4-BE49-F238E27FC236}">
                <a16:creationId xmlns:a16="http://schemas.microsoft.com/office/drawing/2014/main" id="{90DB6A6B-2AE3-42F8-D1AA-CFB8C8B42B4D}"/>
              </a:ext>
            </a:extLst>
          </p:cNvPr>
          <p:cNvCxnSpPr/>
          <p:nvPr userDrawn="1"/>
        </p:nvCxnSpPr>
        <p:spPr>
          <a:xfrm>
            <a:off x="760095" y="9979025"/>
            <a:ext cx="4221480" cy="5715"/>
          </a:xfrm>
          <a:prstGeom prst="line">
            <a:avLst/>
          </a:prstGeom>
        </p:spPr>
        <p:style>
          <a:lnRef idx="1">
            <a:schemeClr val="dk1"/>
          </a:lnRef>
          <a:fillRef idx="0">
            <a:schemeClr val="dk1"/>
          </a:fillRef>
          <a:effectRef idx="0">
            <a:schemeClr val="dk1"/>
          </a:effectRef>
          <a:fontRef idx="minor">
            <a:schemeClr val="tx1"/>
          </a:fontRef>
        </p:style>
      </p:cxnSp>
      <p:sp>
        <p:nvSpPr>
          <p:cNvPr id="13" name="Rectangle 3">
            <a:extLst>
              <a:ext uri="{FF2B5EF4-FFF2-40B4-BE49-F238E27FC236}">
                <a16:creationId xmlns:a16="http://schemas.microsoft.com/office/drawing/2014/main" id="{F16D5E0B-56BE-6AFA-05D8-C3DAA6E6D317}"/>
              </a:ext>
            </a:extLst>
          </p:cNvPr>
          <p:cNvSpPr>
            <a:spLocks noChangeArrowheads="1"/>
          </p:cNvSpPr>
          <p:nvPr userDrawn="1"/>
        </p:nvSpPr>
        <p:spPr bwMode="auto">
          <a:xfrm>
            <a:off x="1517569" y="6057982"/>
            <a:ext cx="62613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lgn="l"/>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2023. </a:t>
            </a:r>
            <a:r>
              <a:rPr lang="fr-FR" sz="900" dirty="0">
                <a:effectLst/>
                <a:latin typeface="Calibri" panose="020F0502020204030204" pitchFamily="34" charset="0"/>
                <a:ea typeface="Times New Roman" panose="02020603050405020304" pitchFamily="18" charset="0"/>
                <a:cs typeface="Times New Roman" panose="02020603050405020304" pitchFamily="18" charset="0"/>
              </a:rPr>
              <a:t>Cette œuvre est soumise à la licence internationale </a:t>
            </a:r>
            <a:r>
              <a:rPr lang="fr-FR" sz="9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7"/>
              </a:rPr>
              <a:t>Attribution – Pas d’Utilisation Commerciale – Partage dans les Mêmes Conditions 4.0 International Creative Commons CC BY-NC-SA 4.0).</a:t>
            </a:r>
            <a:r>
              <a:rPr lang="fr-FR" sz="9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rPr>
              <a:t> </a:t>
            </a:r>
            <a:r>
              <a:rPr lang="fr-FR" sz="900" dirty="0">
                <a:effectLst/>
                <a:latin typeface="Calibri" panose="020F0502020204030204" pitchFamily="34" charset="0"/>
                <a:ea typeface="Times New Roman" panose="02020603050405020304" pitchFamily="18" charset="0"/>
                <a:cs typeface="Times New Roman" panose="02020603050405020304" pitchFamily="18" charset="0"/>
              </a:rPr>
              <a:t>Attribution : Activité originale provenant de</a:t>
            </a:r>
            <a:endParaRPr lang="de-DE" sz="9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r>
              <a:rPr lang="fr-FR" sz="900" dirty="0">
                <a:effectLst/>
                <a:latin typeface="Calibri" panose="020F0502020204030204" pitchFamily="34" charset="0"/>
                <a:ea typeface="Times New Roman" panose="02020603050405020304" pitchFamily="18" charset="0"/>
              </a:rPr>
              <a:t>Fischer Johann (</a:t>
            </a:r>
            <a:r>
              <a:rPr lang="fr-FR" sz="900" i="1" dirty="0">
                <a:effectLst/>
                <a:latin typeface="Calibri" panose="020F0502020204030204" pitchFamily="34" charset="0"/>
                <a:ea typeface="Times New Roman" panose="02020603050405020304" pitchFamily="18" charset="0"/>
              </a:rPr>
              <a:t>et al.</a:t>
            </a:r>
            <a:r>
              <a:rPr lang="fr-FR" sz="900" dirty="0">
                <a:effectLst/>
                <a:latin typeface="Calibri" panose="020F0502020204030204" pitchFamily="34" charset="0"/>
                <a:ea typeface="Times New Roman" panose="02020603050405020304" pitchFamily="18" charset="0"/>
              </a:rPr>
              <a:t>), </a:t>
            </a:r>
            <a:r>
              <a:rPr lang="fr-FR" sz="900" i="1" dirty="0">
                <a:effectLst/>
                <a:latin typeface="Calibri" panose="020F0502020204030204" pitchFamily="34" charset="0"/>
                <a:ea typeface="Times New Roman" panose="02020603050405020304" pitchFamily="18" charset="0"/>
              </a:rPr>
              <a:t>Boîte à outils pour la mise en œuvre du Volume complémentaire du CECR</a:t>
            </a:r>
            <a:r>
              <a:rPr lang="fr-FR" sz="900" dirty="0">
                <a:effectLst/>
                <a:latin typeface="Calibri" panose="020F0502020204030204" pitchFamily="34" charset="0"/>
                <a:ea typeface="Times New Roman" panose="02020603050405020304" pitchFamily="18" charset="0"/>
              </a:rPr>
              <a:t>, Conseil de l'Europe (Centre européen pour les langues vivantes), 2023, </a:t>
            </a:r>
            <a:r>
              <a:rPr lang="fr-FR" sz="9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8"/>
              </a:rPr>
              <a:t>www.ecml.at/companionvolumetoolbox</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a:t>
            </a:r>
            <a:r>
              <a:rPr kumimoji="0" lang="en-US" altLang="en-US" sz="900" b="0" i="0" u="none" strike="noStrike" cap="none" normalizeH="0" baseline="0" dirty="0">
                <a:ln>
                  <a:noFill/>
                </a:ln>
                <a:solidFill>
                  <a:schemeClr val="tx1"/>
                </a:solidFill>
                <a:effectLst/>
              </a:rPr>
              <a:t>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50325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hyperlink" Target="https://rm.coe.int/cadre-europeen-commun-de-reference-pour-les-langues-apprendre-enseigne/1680a4e270" TargetMode="External"/><Relationship Id="rId4" Type="http://schemas.openxmlformats.org/officeDocument/2006/relationships/hyperlink" Target="https://rm.coe.int/16802fc3a8"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hyperlink" Target="https://rm.coe.int/enriching-21st-century-language-education-the-cefr-companion-volume-in/1680a68ed0"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4282" y="2306270"/>
            <a:ext cx="9865895" cy="1977676"/>
          </a:xfrm>
        </p:spPr>
        <p:txBody>
          <a:bodyPr>
            <a:normAutofit/>
          </a:bodyPr>
          <a:lstStyle/>
          <a:p>
            <a:r>
              <a:rPr lang="fr-FR" dirty="0">
                <a:solidFill>
                  <a:schemeClr val="accent5">
                    <a:lumMod val="50000"/>
                  </a:schemeClr>
                </a:solidFill>
              </a:rPr>
              <a:t>L’approche actionnelle et la notion d’acteur social</a:t>
            </a:r>
          </a:p>
        </p:txBody>
      </p:sp>
      <p:sp>
        <p:nvSpPr>
          <p:cNvPr id="4" name="TextBox 3"/>
          <p:cNvSpPr txBox="1"/>
          <p:nvPr/>
        </p:nvSpPr>
        <p:spPr>
          <a:xfrm>
            <a:off x="383818" y="102686"/>
            <a:ext cx="11994292"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rgbClr val="69C509"/>
                </a:solidFill>
              </a:rPr>
              <a:t>CEFR Companion Volume implementation toolbox                                                                                                                            </a:t>
            </a:r>
          </a:p>
          <a:p>
            <a:r>
              <a:rPr lang="fr-FR" sz="1200" dirty="0">
                <a:solidFill>
                  <a:srgbClr val="1F4E79"/>
                </a:solidFill>
              </a:rPr>
              <a:t>Boîte à outils pour la mise en œuvre du volume complémentaire du CECR</a:t>
            </a:r>
          </a:p>
          <a:p>
            <a:r>
              <a:rPr lang="en-GB" sz="1200" b="1" dirty="0">
                <a:solidFill>
                  <a:srgbClr val="69C509"/>
                </a:solidFill>
              </a:rPr>
              <a:t>    </a:t>
            </a:r>
          </a:p>
        </p:txBody>
      </p:sp>
      <p:pic>
        <p:nvPicPr>
          <p:cNvPr id="3" name="Audio 2">
            <a:hlinkClick r:id="" action="ppaction://media"/>
            <a:extLst>
              <a:ext uri="{FF2B5EF4-FFF2-40B4-BE49-F238E27FC236}">
                <a16:creationId xmlns:a16="http://schemas.microsoft.com/office/drawing/2014/main" id="{5BC2BBF6-C0B0-4EDB-9F05-1FCDC9FC7C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68994949"/>
      </p:ext>
    </p:extLst>
  </p:cSld>
  <p:clrMapOvr>
    <a:masterClrMapping/>
  </p:clrMapOvr>
  <mc:AlternateContent xmlns:mc="http://schemas.openxmlformats.org/markup-compatibility/2006">
    <mc:Choice xmlns:p14="http://schemas.microsoft.com/office/powerpoint/2010/main" Requires="p14">
      <p:transition spd="slow" p14:dur="2000" advTm="22112"/>
    </mc:Choice>
    <mc:Fallback>
      <p:transition spd="slow" advTm="22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L’approche actionnelle et </a:t>
            </a:r>
            <a:br>
              <a:rPr lang="fr-FR" dirty="0"/>
            </a:br>
            <a:r>
              <a:rPr lang="fr-FR" dirty="0"/>
              <a:t>la notion d’acteur social</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fontScale="85000" lnSpcReduction="20000"/>
          </a:bodyPr>
          <a:lstStyle/>
          <a:p>
            <a:pPr marL="0" indent="0">
              <a:buNone/>
            </a:pPr>
            <a:endParaRPr lang="en-GB" dirty="0"/>
          </a:p>
          <a:p>
            <a:pPr marL="0" indent="0">
              <a:buNone/>
            </a:pPr>
            <a:r>
              <a:rPr lang="fr-FR" dirty="0"/>
              <a:t>Le CECR (ainsi que le </a:t>
            </a:r>
            <a:r>
              <a:rPr lang="fr-FR" i="1" dirty="0"/>
              <a:t>Volume complémentaire</a:t>
            </a:r>
            <a:r>
              <a:rPr lang="fr-FR" dirty="0"/>
              <a:t>) considère les apprenants comme des acteurs sociaux </a:t>
            </a:r>
            <a:r>
              <a:rPr lang="en-GB" dirty="0"/>
              <a:t>:</a:t>
            </a:r>
          </a:p>
          <a:p>
            <a:pPr marL="0" indent="0">
              <a:buNone/>
            </a:pPr>
            <a:endParaRPr lang="en-GB" sz="2200" dirty="0"/>
          </a:p>
          <a:p>
            <a:pPr marL="0" indent="0">
              <a:buNone/>
            </a:pPr>
            <a:r>
              <a:rPr lang="fr-FR" dirty="0"/>
              <a:t>« […] le CECR élargit la perspective de l’enseignement des langues de plusieurs façons, notamment par sa conception de l’utilisateur/apprenant comme acteur social, coconstruisant du sens dans l’interaction, et par le développement des notions de médiation et de compétences plurilingues et pluriculturelles. »</a:t>
            </a:r>
            <a:endParaRPr lang="en-GB" dirty="0"/>
          </a:p>
          <a:p>
            <a:pPr marL="0" indent="0">
              <a:buNone/>
            </a:pPr>
            <a:r>
              <a:rPr lang="en-GB" dirty="0"/>
              <a:t>(Conseil de </a:t>
            </a:r>
            <a:r>
              <a:rPr lang="en-GB" dirty="0" err="1"/>
              <a:t>l’Europe</a:t>
            </a:r>
            <a:r>
              <a:rPr lang="en-GB" dirty="0"/>
              <a:t> 2021 : 21)</a:t>
            </a:r>
          </a:p>
          <a:p>
            <a:pPr marL="0" indent="0">
              <a:buNone/>
            </a:pPr>
            <a:endParaRPr lang="en-GB" sz="2200" dirty="0"/>
          </a:p>
          <a:p>
            <a:pPr marL="0" indent="0">
              <a:buNone/>
            </a:pPr>
            <a:r>
              <a:rPr lang="en-GB" dirty="0">
                <a:sym typeface="Wingdings" panose="05000000000000000000" pitchFamily="2" charset="2"/>
              </a:rPr>
              <a:t> </a:t>
            </a:r>
            <a:r>
              <a:rPr lang="fr-FR" dirty="0"/>
              <a:t>deux notions pertinentes dans notre contexte : « acteur social », « </a:t>
            </a:r>
            <a:r>
              <a:rPr lang="fr-FR" dirty="0" err="1"/>
              <a:t>coconstruction</a:t>
            </a:r>
            <a:r>
              <a:rPr lang="fr-FR" dirty="0"/>
              <a:t> du sens »</a:t>
            </a:r>
          </a:p>
        </p:txBody>
      </p:sp>
      <p:pic>
        <p:nvPicPr>
          <p:cNvPr id="4" name="Audio 3">
            <a:hlinkClick r:id="" action="ppaction://media"/>
            <a:extLst>
              <a:ext uri="{FF2B5EF4-FFF2-40B4-BE49-F238E27FC236}">
                <a16:creationId xmlns:a16="http://schemas.microsoft.com/office/drawing/2014/main" id="{132C1EA6-730C-4C04-8EDD-39B6D247F7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94868964"/>
      </p:ext>
    </p:extLst>
  </p:cSld>
  <p:clrMapOvr>
    <a:masterClrMapping/>
  </p:clrMapOvr>
  <mc:AlternateContent xmlns:mc="http://schemas.openxmlformats.org/markup-compatibility/2006">
    <mc:Choice xmlns:p14="http://schemas.microsoft.com/office/powerpoint/2010/main" Requires="p14">
      <p:transition p14:dur="100" advTm="50756"/>
    </mc:Choice>
    <mc:Fallback>
      <p:transition advTm="50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L’approche actionnelle et </a:t>
            </a:r>
            <a:br>
              <a:rPr lang="fr-FR" dirty="0"/>
            </a:br>
            <a:r>
              <a:rPr lang="fr-FR" dirty="0"/>
              <a:t>la notion d’acteur social</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lnSpcReduction="10000"/>
          </a:bodyPr>
          <a:lstStyle/>
          <a:p>
            <a:pPr marL="0" indent="0">
              <a:buNone/>
            </a:pPr>
            <a:endParaRPr lang="en-GB" dirty="0"/>
          </a:p>
          <a:p>
            <a:pPr marL="0" indent="0">
              <a:buNone/>
            </a:pPr>
            <a:r>
              <a:rPr lang="fr-FR" dirty="0"/>
              <a:t>Le CECR fait non seulement la promotion de l’enseignement et de l’apprentissage des langues comme moyens de communication, mais il propose aussi une nouvelle vision, plus large, de l’apprenant. Il présente l’apprenant/utilisateur de langues comme un « acteur social », agissant dans le milieu social et exerçant un rôle dans le processus d’apprentissage. Cela signifie un réel changement de paradigme à la fois dans la planification des cours et dans l’enseignement, par la promotion de l’implication et de l’autonomie de l’apprenant.</a:t>
            </a:r>
          </a:p>
          <a:p>
            <a:pPr marL="0" indent="0">
              <a:buNone/>
            </a:pPr>
            <a:r>
              <a:rPr lang="fr-FR" dirty="0"/>
              <a:t>(Conseil de l’Europe 2021 : 28)</a:t>
            </a:r>
          </a:p>
        </p:txBody>
      </p:sp>
      <p:pic>
        <p:nvPicPr>
          <p:cNvPr id="4" name="Audio 3">
            <a:hlinkClick r:id="" action="ppaction://media"/>
            <a:extLst>
              <a:ext uri="{FF2B5EF4-FFF2-40B4-BE49-F238E27FC236}">
                <a16:creationId xmlns:a16="http://schemas.microsoft.com/office/drawing/2014/main" id="{36EA9078-8E58-4962-BE99-9B6D38A29B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35181999"/>
      </p:ext>
    </p:extLst>
  </p:cSld>
  <p:clrMapOvr>
    <a:masterClrMapping/>
  </p:clrMapOvr>
  <mc:AlternateContent xmlns:mc="http://schemas.openxmlformats.org/markup-compatibility/2006">
    <mc:Choice xmlns:p14="http://schemas.microsoft.com/office/powerpoint/2010/main" Requires="p14">
      <p:transition p14:dur="100" advTm="27380"/>
    </mc:Choice>
    <mc:Fallback>
      <p:transition advTm="27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L’approche actionnelle et </a:t>
            </a:r>
            <a:br>
              <a:rPr lang="fr-FR" dirty="0"/>
            </a:br>
            <a:r>
              <a:rPr lang="fr-FR" dirty="0"/>
              <a:t>la notion d’acteur social</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lnSpcReduction="10000"/>
          </a:bodyPr>
          <a:lstStyle/>
          <a:p>
            <a:pPr marL="0" indent="0">
              <a:buNone/>
            </a:pPr>
            <a:endParaRPr lang="en-GB" dirty="0"/>
          </a:p>
          <a:p>
            <a:pPr marL="0" indent="0">
              <a:buNone/>
            </a:pPr>
            <a:r>
              <a:rPr lang="fr-FR" dirty="0"/>
              <a:t>Le CECR fait non seulement la promotion de l’enseignement et de l’apprentissage des langues comme moyens de communication, mais il propose aussi une nouvelle vision, plus large, de l’apprenant. Il présente l’apprenant/utilisateur de langues comme un « acteur social », </a:t>
            </a:r>
            <a:r>
              <a:rPr lang="fr-FR" b="1" dirty="0">
                <a:solidFill>
                  <a:srgbClr val="FF0000"/>
                </a:solidFill>
              </a:rPr>
              <a:t>agissant dans le milieu social</a:t>
            </a:r>
            <a:r>
              <a:rPr lang="fr-FR" dirty="0"/>
              <a:t> et </a:t>
            </a:r>
            <a:r>
              <a:rPr lang="fr-FR" b="1" dirty="0">
                <a:solidFill>
                  <a:srgbClr val="FF0000"/>
                </a:solidFill>
              </a:rPr>
              <a:t>exerçant un rôle dans le processus d’apprentissage</a:t>
            </a:r>
            <a:r>
              <a:rPr lang="fr-FR" dirty="0"/>
              <a:t>. Cela signifie un réel changement de paradigme à la fois dans la planification des cours et dans l’enseignement, par </a:t>
            </a:r>
            <a:r>
              <a:rPr lang="fr-FR" b="1" dirty="0">
                <a:solidFill>
                  <a:srgbClr val="FF0000"/>
                </a:solidFill>
              </a:rPr>
              <a:t>la promotion de l’implication et de l’autonomie de l’apprenant</a:t>
            </a:r>
            <a:r>
              <a:rPr lang="fr-FR" dirty="0"/>
              <a:t>.</a:t>
            </a:r>
          </a:p>
          <a:p>
            <a:pPr marL="0" indent="0">
              <a:buNone/>
            </a:pPr>
            <a:r>
              <a:rPr lang="fr-FR" dirty="0"/>
              <a:t>(Conseil de l’Europe 2021 : 28)</a:t>
            </a:r>
          </a:p>
        </p:txBody>
      </p:sp>
      <p:pic>
        <p:nvPicPr>
          <p:cNvPr id="8" name="Audio 7">
            <a:hlinkClick r:id="" action="ppaction://media"/>
            <a:extLst>
              <a:ext uri="{FF2B5EF4-FFF2-40B4-BE49-F238E27FC236}">
                <a16:creationId xmlns:a16="http://schemas.microsoft.com/office/drawing/2014/main" id="{71F6464C-C9E5-4017-8060-B982AB4CC0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9921366"/>
      </p:ext>
    </p:extLst>
  </p:cSld>
  <p:clrMapOvr>
    <a:masterClrMapping/>
  </p:clrMapOvr>
  <mc:AlternateContent xmlns:mc="http://schemas.openxmlformats.org/markup-compatibility/2006">
    <mc:Choice xmlns:p14="http://schemas.microsoft.com/office/powerpoint/2010/main" Requires="p14">
      <p:transition p14:dur="100" advTm="70129"/>
    </mc:Choice>
    <mc:Fallback>
      <p:transition advTm="70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L’approche actionnelle et </a:t>
            </a:r>
            <a:br>
              <a:rPr lang="fr-FR" dirty="0"/>
            </a:br>
            <a:r>
              <a:rPr lang="fr-FR" dirty="0"/>
              <a:t>la notion d’acteur social</a:t>
            </a:r>
            <a:endParaRPr lang="en-GB"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en-GB" dirty="0"/>
          </a:p>
          <a:p>
            <a:pPr marL="0" indent="0">
              <a:buNone/>
            </a:pPr>
            <a:endParaRPr lang="en-GB" dirty="0"/>
          </a:p>
          <a:p>
            <a:pPr marL="0" indent="0">
              <a:buNone/>
            </a:pPr>
            <a:r>
              <a:rPr lang="en-GB" dirty="0">
                <a:sym typeface="Wingdings" panose="05000000000000000000" pitchFamily="2" charset="2"/>
              </a:rPr>
              <a:t> </a:t>
            </a:r>
            <a:r>
              <a:rPr lang="fr-FR" dirty="0"/>
              <a:t>Qu’entendons-nous exactement par « acteur social » ?</a:t>
            </a:r>
            <a:endParaRPr lang="en-GB" dirty="0"/>
          </a:p>
        </p:txBody>
      </p:sp>
      <p:pic>
        <p:nvPicPr>
          <p:cNvPr id="9" name="Audio 8">
            <a:hlinkClick r:id="" action="ppaction://media"/>
            <a:extLst>
              <a:ext uri="{FF2B5EF4-FFF2-40B4-BE49-F238E27FC236}">
                <a16:creationId xmlns:a16="http://schemas.microsoft.com/office/drawing/2014/main" id="{7B384B97-89F0-45C3-8C7F-74E1CE0C29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14602531"/>
      </p:ext>
    </p:extLst>
  </p:cSld>
  <p:clrMapOvr>
    <a:masterClrMapping/>
  </p:clrMapOvr>
  <mc:AlternateContent xmlns:mc="http://schemas.openxmlformats.org/markup-compatibility/2006">
    <mc:Choice xmlns:p14="http://schemas.microsoft.com/office/powerpoint/2010/main" Requires="p14">
      <p:transition p14:dur="100" advTm="7004"/>
    </mc:Choice>
    <mc:Fallback>
      <p:transition advTm="7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a:xfrm>
            <a:off x="490654" y="237849"/>
            <a:ext cx="11218126" cy="1325563"/>
          </a:xfrm>
        </p:spPr>
        <p:txBody>
          <a:bodyPr/>
          <a:lstStyle/>
          <a:p>
            <a:r>
              <a:rPr lang="fr-FR" dirty="0"/>
              <a:t>L’apprenant en tant qu’acteur social</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fr-FR" dirty="0"/>
              <a:t>Toutes les activités sont </a:t>
            </a:r>
            <a:br>
              <a:rPr lang="fr-FR" dirty="0"/>
            </a:br>
            <a:r>
              <a:rPr lang="fr-FR" dirty="0"/>
              <a:t>centrées sur l’apprenant</a:t>
            </a:r>
            <a:br>
              <a:rPr lang="fr-FR" dirty="0"/>
            </a:br>
            <a:r>
              <a:rPr lang="fr-FR" dirty="0"/>
              <a:t>avec ses compétences,</a:t>
            </a:r>
            <a:br>
              <a:rPr lang="fr-FR" dirty="0"/>
            </a:br>
            <a:r>
              <a:rPr lang="fr-FR" dirty="0"/>
              <a:t>connaissances,</a:t>
            </a:r>
            <a:br>
              <a:rPr lang="fr-FR" dirty="0"/>
            </a:br>
            <a:r>
              <a:rPr lang="fr-FR" dirty="0"/>
              <a:t>intérêts...</a:t>
            </a:r>
            <a:endParaRPr lang="en-GB" dirty="0"/>
          </a:p>
        </p:txBody>
      </p:sp>
      <p:sp>
        <p:nvSpPr>
          <p:cNvPr id="6" name="Textfeld 5">
            <a:extLst>
              <a:ext uri="{FF2B5EF4-FFF2-40B4-BE49-F238E27FC236}">
                <a16:creationId xmlns:a16="http://schemas.microsoft.com/office/drawing/2014/main" id="{BAA0A262-B570-4B7C-96BE-6CCF18302267}"/>
              </a:ext>
            </a:extLst>
          </p:cNvPr>
          <p:cNvSpPr txBox="1"/>
          <p:nvPr/>
        </p:nvSpPr>
        <p:spPr>
          <a:xfrm>
            <a:off x="8319052" y="4601818"/>
            <a:ext cx="3548270" cy="923330"/>
          </a:xfrm>
          <a:prstGeom prst="rect">
            <a:avLst/>
          </a:prstGeom>
          <a:noFill/>
          <a:ln>
            <a:solidFill>
              <a:schemeClr val="tx1"/>
            </a:solidFill>
          </a:ln>
        </p:spPr>
        <p:txBody>
          <a:bodyPr wrap="square" rtlCol="0">
            <a:spAutoFit/>
          </a:bodyPr>
          <a:lstStyle/>
          <a:p>
            <a:r>
              <a:rPr lang="fr-FR" dirty="0"/>
              <a:t>voir : Fischer (2021b) : 252 ; </a:t>
            </a:r>
            <a:br>
              <a:rPr lang="fr-FR" dirty="0"/>
            </a:br>
            <a:r>
              <a:rPr lang="fr-FR" dirty="0"/>
              <a:t>Fischer / Wolder (2021) : 11 ; Fischer / Wolder (2022) : 196.</a:t>
            </a:r>
          </a:p>
        </p:txBody>
      </p:sp>
      <p:pic>
        <p:nvPicPr>
          <p:cNvPr id="9" name="Grafik 8">
            <a:extLst>
              <a:ext uri="{FF2B5EF4-FFF2-40B4-BE49-F238E27FC236}">
                <a16:creationId xmlns:a16="http://schemas.microsoft.com/office/drawing/2014/main" id="{1022C97F-577F-43A3-9D36-FD8515A8370A}"/>
              </a:ext>
            </a:extLst>
          </p:cNvPr>
          <p:cNvPicPr>
            <a:picLocks noChangeAspect="1"/>
          </p:cNvPicPr>
          <p:nvPr/>
        </p:nvPicPr>
        <p:blipFill>
          <a:blip r:embed="rId4"/>
          <a:stretch>
            <a:fillRect/>
          </a:stretch>
        </p:blipFill>
        <p:spPr>
          <a:xfrm>
            <a:off x="2683655" y="1252737"/>
            <a:ext cx="7297264" cy="4863019"/>
          </a:xfrm>
          <a:prstGeom prst="rect">
            <a:avLst/>
          </a:prstGeom>
        </p:spPr>
      </p:pic>
      <p:pic>
        <p:nvPicPr>
          <p:cNvPr id="5" name="Audio 4">
            <a:hlinkClick r:id="" action="ppaction://media"/>
            <a:extLst>
              <a:ext uri="{FF2B5EF4-FFF2-40B4-BE49-F238E27FC236}">
                <a16:creationId xmlns:a16="http://schemas.microsoft.com/office/drawing/2014/main" id="{D85B7A70-AC1A-4601-8332-80298A9A06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9247346"/>
      </p:ext>
    </p:extLst>
  </p:cSld>
  <p:clrMapOvr>
    <a:masterClrMapping/>
  </p:clrMapOvr>
  <mc:AlternateContent xmlns:mc="http://schemas.openxmlformats.org/markup-compatibility/2006">
    <mc:Choice xmlns:p14="http://schemas.microsoft.com/office/powerpoint/2010/main" Requires="p14">
      <p:transition p14:dur="100" advTm="22652"/>
    </mc:Choice>
    <mc:Fallback>
      <p:transition advTm="22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a:xfrm>
            <a:off x="490654" y="233746"/>
            <a:ext cx="11218126" cy="1325563"/>
          </a:xfrm>
        </p:spPr>
        <p:txBody>
          <a:bodyPr/>
          <a:lstStyle/>
          <a:p>
            <a:r>
              <a:rPr lang="fr-FR" dirty="0"/>
              <a:t>L’apprenant en tant qu’acteur social</a:t>
            </a:r>
            <a:endParaRPr lang="en-GB"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fr-FR" dirty="0"/>
              <a:t>Ce concept place </a:t>
            </a:r>
            <a:br>
              <a:rPr lang="fr-FR" dirty="0"/>
            </a:br>
            <a:r>
              <a:rPr lang="fr-FR" dirty="0"/>
              <a:t>l’apprenant au </a:t>
            </a:r>
            <a:br>
              <a:rPr lang="fr-FR" dirty="0"/>
            </a:br>
            <a:r>
              <a:rPr lang="fr-FR" dirty="0"/>
              <a:t>centre du processus</a:t>
            </a:r>
            <a:br>
              <a:rPr lang="fr-FR" dirty="0"/>
            </a:br>
            <a:r>
              <a:rPr lang="fr-FR" dirty="0"/>
              <a:t>d’apprentissage </a:t>
            </a:r>
            <a:r>
              <a:rPr lang="en-GB" dirty="0"/>
              <a:t>:</a:t>
            </a:r>
          </a:p>
        </p:txBody>
      </p:sp>
      <p:sp>
        <p:nvSpPr>
          <p:cNvPr id="5" name="Textfeld 4">
            <a:extLst>
              <a:ext uri="{FF2B5EF4-FFF2-40B4-BE49-F238E27FC236}">
                <a16:creationId xmlns:a16="http://schemas.microsoft.com/office/drawing/2014/main" id="{A28E8073-BAC3-4F17-A235-D86DA0693745}"/>
              </a:ext>
            </a:extLst>
          </p:cNvPr>
          <p:cNvSpPr txBox="1"/>
          <p:nvPr/>
        </p:nvSpPr>
        <p:spPr>
          <a:xfrm>
            <a:off x="8319052" y="5148468"/>
            <a:ext cx="3492844" cy="369332"/>
          </a:xfrm>
          <a:prstGeom prst="rect">
            <a:avLst/>
          </a:prstGeom>
          <a:noFill/>
          <a:ln>
            <a:solidFill>
              <a:schemeClr val="tx1"/>
            </a:solidFill>
          </a:ln>
        </p:spPr>
        <p:txBody>
          <a:bodyPr wrap="square" rtlCol="0">
            <a:spAutoFit/>
          </a:bodyPr>
          <a:lstStyle/>
          <a:p>
            <a:r>
              <a:rPr lang="fr-FR" dirty="0"/>
              <a:t>voir : Fischer / Wolder (2022) : 196.</a:t>
            </a:r>
          </a:p>
        </p:txBody>
      </p:sp>
      <p:pic>
        <p:nvPicPr>
          <p:cNvPr id="66" name="Grafik 65">
            <a:extLst>
              <a:ext uri="{FF2B5EF4-FFF2-40B4-BE49-F238E27FC236}">
                <a16:creationId xmlns:a16="http://schemas.microsoft.com/office/drawing/2014/main" id="{95CE338E-E77D-422E-B868-073DE58CE6B9}"/>
              </a:ext>
            </a:extLst>
          </p:cNvPr>
          <p:cNvPicPr>
            <a:picLocks noChangeAspect="1"/>
          </p:cNvPicPr>
          <p:nvPr/>
        </p:nvPicPr>
        <p:blipFill>
          <a:blip r:embed="rId4"/>
          <a:stretch>
            <a:fillRect/>
          </a:stretch>
        </p:blipFill>
        <p:spPr>
          <a:xfrm>
            <a:off x="2813405" y="1222625"/>
            <a:ext cx="7091103" cy="4736262"/>
          </a:xfrm>
          <a:prstGeom prst="rect">
            <a:avLst/>
          </a:prstGeom>
        </p:spPr>
      </p:pic>
      <p:pic>
        <p:nvPicPr>
          <p:cNvPr id="11" name="Audio 10">
            <a:hlinkClick r:id="" action="ppaction://media"/>
            <a:extLst>
              <a:ext uri="{FF2B5EF4-FFF2-40B4-BE49-F238E27FC236}">
                <a16:creationId xmlns:a16="http://schemas.microsoft.com/office/drawing/2014/main" id="{18D45A55-D4F8-4E60-AB76-94771A9792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04066593"/>
      </p:ext>
    </p:extLst>
  </p:cSld>
  <p:clrMapOvr>
    <a:masterClrMapping/>
  </p:clrMapOvr>
  <mc:AlternateContent xmlns:mc="http://schemas.openxmlformats.org/markup-compatibility/2006">
    <mc:Choice xmlns:p14="http://schemas.microsoft.com/office/powerpoint/2010/main" Requires="p14">
      <p:transition p14:dur="100" advTm="36376"/>
    </mc:Choice>
    <mc:Fallback>
      <p:transition advTm="36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L’apprenant en tant qu’acteur social</a:t>
            </a:r>
            <a:endParaRPr lang="en-GB" dirty="0"/>
          </a:p>
        </p:txBody>
      </p:sp>
      <p:pic>
        <p:nvPicPr>
          <p:cNvPr id="8" name="Picture 2" descr="Concepto de personas sobre diseño de dibujos animados de mujer | Vector  Premium">
            <a:extLst>
              <a:ext uri="{FF2B5EF4-FFF2-40B4-BE49-F238E27FC236}">
                <a16:creationId xmlns:a16="http://schemas.microsoft.com/office/drawing/2014/main" id="{471379E5-CD2A-49C4-B0E4-FF43D464802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803" b="9477"/>
          <a:stretch/>
        </p:blipFill>
        <p:spPr bwMode="auto">
          <a:xfrm>
            <a:off x="5457013" y="4190742"/>
            <a:ext cx="1282157" cy="1313429"/>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9" name="Elipse 5">
            <a:extLst>
              <a:ext uri="{FF2B5EF4-FFF2-40B4-BE49-F238E27FC236}">
                <a16:creationId xmlns:a16="http://schemas.microsoft.com/office/drawing/2014/main" id="{FD8815F7-8D39-4FAB-86C1-B3D686952009}"/>
              </a:ext>
            </a:extLst>
          </p:cNvPr>
          <p:cNvSpPr/>
          <p:nvPr/>
        </p:nvSpPr>
        <p:spPr>
          <a:xfrm>
            <a:off x="2683565" y="3866321"/>
            <a:ext cx="2773448" cy="148361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rPr>
              <a:t>interaction : négociation du sens</a:t>
            </a:r>
          </a:p>
        </p:txBody>
      </p:sp>
      <p:sp>
        <p:nvSpPr>
          <p:cNvPr id="10" name="Elipse 6">
            <a:extLst>
              <a:ext uri="{FF2B5EF4-FFF2-40B4-BE49-F238E27FC236}">
                <a16:creationId xmlns:a16="http://schemas.microsoft.com/office/drawing/2014/main" id="{4212DF83-1F79-4D17-8F68-BA58B66B0EEB}"/>
              </a:ext>
            </a:extLst>
          </p:cNvPr>
          <p:cNvSpPr/>
          <p:nvPr/>
        </p:nvSpPr>
        <p:spPr>
          <a:xfrm>
            <a:off x="6780260" y="3833819"/>
            <a:ext cx="3138992" cy="148361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rPr>
              <a:t>médiation :</a:t>
            </a:r>
            <a:br>
              <a:rPr lang="fr-FR" sz="2000" dirty="0">
                <a:solidFill>
                  <a:schemeClr val="tx1"/>
                </a:solidFill>
              </a:rPr>
            </a:br>
            <a:r>
              <a:rPr lang="fr-FR" sz="2000" dirty="0" err="1">
                <a:solidFill>
                  <a:schemeClr val="tx1"/>
                </a:solidFill>
              </a:rPr>
              <a:t>coconstruction</a:t>
            </a:r>
            <a:r>
              <a:rPr lang="fr-FR" sz="2000" dirty="0">
                <a:solidFill>
                  <a:schemeClr val="tx1"/>
                </a:solidFill>
              </a:rPr>
              <a:t> du sens</a:t>
            </a:r>
          </a:p>
        </p:txBody>
      </p:sp>
      <p:sp>
        <p:nvSpPr>
          <p:cNvPr id="11" name="Elipse 7">
            <a:extLst>
              <a:ext uri="{FF2B5EF4-FFF2-40B4-BE49-F238E27FC236}">
                <a16:creationId xmlns:a16="http://schemas.microsoft.com/office/drawing/2014/main" id="{9349D8A5-8B6A-45D5-8EDD-8EA7650DCA0B}"/>
              </a:ext>
            </a:extLst>
          </p:cNvPr>
          <p:cNvSpPr/>
          <p:nvPr/>
        </p:nvSpPr>
        <p:spPr>
          <a:xfrm>
            <a:off x="1252331" y="1388165"/>
            <a:ext cx="9710530" cy="4397188"/>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8">
            <a:extLst>
              <a:ext uri="{FF2B5EF4-FFF2-40B4-BE49-F238E27FC236}">
                <a16:creationId xmlns:a16="http://schemas.microsoft.com/office/drawing/2014/main" id="{456F485B-3EE5-47B1-B110-B196ADA0C8D7}"/>
              </a:ext>
            </a:extLst>
          </p:cNvPr>
          <p:cNvPicPr>
            <a:picLocks noChangeAspect="1"/>
          </p:cNvPicPr>
          <p:nvPr/>
        </p:nvPicPr>
        <p:blipFill>
          <a:blip r:embed="rId5"/>
          <a:stretch>
            <a:fillRect/>
          </a:stretch>
        </p:blipFill>
        <p:spPr>
          <a:xfrm>
            <a:off x="9381925" y="1682633"/>
            <a:ext cx="1332768" cy="1332768"/>
          </a:xfrm>
          <a:prstGeom prst="rect">
            <a:avLst/>
          </a:prstGeom>
        </p:spPr>
      </p:pic>
      <p:pic>
        <p:nvPicPr>
          <p:cNvPr id="13" name="Picture 2" descr="User Accounts – PSYBooks">
            <a:extLst>
              <a:ext uri="{FF2B5EF4-FFF2-40B4-BE49-F238E27FC236}">
                <a16:creationId xmlns:a16="http://schemas.microsoft.com/office/drawing/2014/main" id="{1D7DF14F-3F78-490F-80B5-324EBC7BC4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22783" y="1547821"/>
            <a:ext cx="1665229" cy="1602391"/>
          </a:xfrm>
          <a:prstGeom prst="rect">
            <a:avLst/>
          </a:prstGeom>
          <a:noFill/>
          <a:extLst>
            <a:ext uri="{909E8E84-426E-40DD-AFC4-6F175D3DCCD1}">
              <a14:hiddenFill xmlns:a14="http://schemas.microsoft.com/office/drawing/2010/main">
                <a:solidFill>
                  <a:srgbClr val="FFFFFF"/>
                </a:solidFill>
              </a14:hiddenFill>
            </a:ext>
          </a:extLst>
        </p:spPr>
      </p:pic>
      <p:sp>
        <p:nvSpPr>
          <p:cNvPr id="14" name="Nube 4">
            <a:extLst>
              <a:ext uri="{FF2B5EF4-FFF2-40B4-BE49-F238E27FC236}">
                <a16:creationId xmlns:a16="http://schemas.microsoft.com/office/drawing/2014/main" id="{37A7FFA8-4F0D-422B-93A4-BFC9757C8D0F}"/>
              </a:ext>
            </a:extLst>
          </p:cNvPr>
          <p:cNvSpPr/>
          <p:nvPr/>
        </p:nvSpPr>
        <p:spPr>
          <a:xfrm>
            <a:off x="3388012" y="1540567"/>
            <a:ext cx="5825561" cy="2530906"/>
          </a:xfrm>
          <a:prstGeom prst="cloud">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chemeClr val="tx1"/>
                </a:solidFill>
              </a:rPr>
              <a:t>mobiliser des ressources linguistiques et pragmatiques dans un répertoire pluriculturel et plurilingue – réaliser en collaboration une tâche ou un projet de la vie réelle</a:t>
            </a:r>
            <a:endParaRPr lang="en-GB" sz="2000" b="1" dirty="0">
              <a:solidFill>
                <a:srgbClr val="FF0000"/>
              </a:solidFill>
            </a:endParaRPr>
          </a:p>
        </p:txBody>
      </p:sp>
      <p:pic>
        <p:nvPicPr>
          <p:cNvPr id="4" name="Audio 3">
            <a:hlinkClick r:id="" action="ppaction://media"/>
            <a:extLst>
              <a:ext uri="{FF2B5EF4-FFF2-40B4-BE49-F238E27FC236}">
                <a16:creationId xmlns:a16="http://schemas.microsoft.com/office/drawing/2014/main" id="{E6CA6F8F-0867-4C59-A10D-CD6F01C0C1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46779988"/>
      </p:ext>
    </p:extLst>
  </p:cSld>
  <p:clrMapOvr>
    <a:masterClrMapping/>
  </p:clrMapOvr>
  <mc:AlternateContent xmlns:mc="http://schemas.openxmlformats.org/markup-compatibility/2006">
    <mc:Choice xmlns:p14="http://schemas.microsoft.com/office/powerpoint/2010/main" Requires="p14">
      <p:transition p14:dur="100" advTm="30842"/>
    </mc:Choice>
    <mc:Fallback>
      <p:transition advTm="30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a:xfrm>
            <a:off x="486937" y="44840"/>
            <a:ext cx="11218126" cy="1325563"/>
          </a:xfrm>
        </p:spPr>
        <p:txBody>
          <a:bodyPr/>
          <a:lstStyle/>
          <a:p>
            <a:r>
              <a:rPr lang="fr-FR" dirty="0"/>
              <a:t>L’apprenant en tant qu’acteur social</a:t>
            </a:r>
            <a:endParaRPr lang="en-GB"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fr-FR" dirty="0"/>
              <a:t>Les activités réalisées </a:t>
            </a:r>
            <a:br>
              <a:rPr lang="fr-FR" dirty="0"/>
            </a:br>
            <a:r>
              <a:rPr lang="fr-FR" dirty="0"/>
              <a:t>en classe sont </a:t>
            </a:r>
            <a:br>
              <a:rPr lang="fr-FR" dirty="0"/>
            </a:br>
            <a:r>
              <a:rPr lang="fr-FR" dirty="0"/>
              <a:t>influencées par </a:t>
            </a:r>
            <a:br>
              <a:rPr lang="fr-FR" dirty="0"/>
            </a:br>
            <a:r>
              <a:rPr lang="fr-FR" dirty="0"/>
              <a:t>les différentes </a:t>
            </a:r>
            <a:br>
              <a:rPr lang="fr-FR" dirty="0"/>
            </a:br>
            <a:r>
              <a:rPr lang="fr-FR" dirty="0"/>
              <a:t>compétences, </a:t>
            </a:r>
            <a:br>
              <a:rPr lang="fr-FR" dirty="0"/>
            </a:br>
            <a:r>
              <a:rPr lang="fr-FR" dirty="0"/>
              <a:t>les connaissances</a:t>
            </a:r>
            <a:br>
              <a:rPr lang="fr-FR" dirty="0"/>
            </a:br>
            <a:r>
              <a:rPr lang="fr-FR" dirty="0"/>
              <a:t>et les intérêts </a:t>
            </a:r>
            <a:br>
              <a:rPr lang="fr-FR" dirty="0"/>
            </a:br>
            <a:r>
              <a:rPr lang="fr-FR" dirty="0"/>
              <a:t>des apprenants.</a:t>
            </a:r>
            <a:endParaRPr lang="en-GB" dirty="0"/>
          </a:p>
        </p:txBody>
      </p:sp>
      <p:sp>
        <p:nvSpPr>
          <p:cNvPr id="5" name="Textfeld 4">
            <a:extLst>
              <a:ext uri="{FF2B5EF4-FFF2-40B4-BE49-F238E27FC236}">
                <a16:creationId xmlns:a16="http://schemas.microsoft.com/office/drawing/2014/main" id="{AF9EF546-E838-4337-994A-5AA11ED38606}"/>
              </a:ext>
            </a:extLst>
          </p:cNvPr>
          <p:cNvSpPr txBox="1"/>
          <p:nvPr/>
        </p:nvSpPr>
        <p:spPr>
          <a:xfrm>
            <a:off x="8319052" y="5148468"/>
            <a:ext cx="3548270" cy="646331"/>
          </a:xfrm>
          <a:prstGeom prst="rect">
            <a:avLst/>
          </a:prstGeom>
          <a:noFill/>
          <a:ln>
            <a:solidFill>
              <a:schemeClr val="tx1"/>
            </a:solidFill>
          </a:ln>
        </p:spPr>
        <p:txBody>
          <a:bodyPr wrap="square" rtlCol="0">
            <a:spAutoFit/>
          </a:bodyPr>
          <a:lstStyle/>
          <a:p>
            <a:r>
              <a:rPr lang="fr-FR" dirty="0"/>
              <a:t>voir : Fischer (2021b) : 254 ; </a:t>
            </a:r>
            <a:br>
              <a:rPr lang="fr-FR" dirty="0"/>
            </a:br>
            <a:r>
              <a:rPr lang="fr-FR" dirty="0"/>
              <a:t>Fischer / Wolder (2022) : 197.</a:t>
            </a:r>
          </a:p>
        </p:txBody>
      </p:sp>
      <p:pic>
        <p:nvPicPr>
          <p:cNvPr id="4" name="Grafik 3">
            <a:extLst>
              <a:ext uri="{FF2B5EF4-FFF2-40B4-BE49-F238E27FC236}">
                <a16:creationId xmlns:a16="http://schemas.microsoft.com/office/drawing/2014/main" id="{0DED3268-ABD3-4122-BAB1-3D2AB4AB9682}"/>
              </a:ext>
            </a:extLst>
          </p:cNvPr>
          <p:cNvPicPr>
            <a:picLocks noChangeAspect="1"/>
          </p:cNvPicPr>
          <p:nvPr/>
        </p:nvPicPr>
        <p:blipFill>
          <a:blip r:embed="rId4"/>
          <a:stretch>
            <a:fillRect/>
          </a:stretch>
        </p:blipFill>
        <p:spPr>
          <a:xfrm>
            <a:off x="2488556" y="1063200"/>
            <a:ext cx="7618400" cy="5025329"/>
          </a:xfrm>
          <a:prstGeom prst="rect">
            <a:avLst/>
          </a:prstGeom>
        </p:spPr>
      </p:pic>
      <p:pic>
        <p:nvPicPr>
          <p:cNvPr id="6" name="Audio 5">
            <a:hlinkClick r:id="" action="ppaction://media"/>
            <a:extLst>
              <a:ext uri="{FF2B5EF4-FFF2-40B4-BE49-F238E27FC236}">
                <a16:creationId xmlns:a16="http://schemas.microsoft.com/office/drawing/2014/main" id="{FF85DF91-6A58-41DD-AC45-132AD5F141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31060070"/>
      </p:ext>
    </p:extLst>
  </p:cSld>
  <p:clrMapOvr>
    <a:masterClrMapping/>
  </p:clrMapOvr>
  <mc:AlternateContent xmlns:mc="http://schemas.openxmlformats.org/markup-compatibility/2006">
    <mc:Choice xmlns:p14="http://schemas.microsoft.com/office/powerpoint/2010/main" Requires="p14">
      <p:transition p14:dur="100" advTm="16604"/>
    </mc:Choice>
    <mc:Fallback>
      <p:transition advTm="16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a:xfrm>
            <a:off x="490654" y="196849"/>
            <a:ext cx="11218126" cy="1325563"/>
          </a:xfrm>
        </p:spPr>
        <p:txBody>
          <a:bodyPr/>
          <a:lstStyle/>
          <a:p>
            <a:r>
              <a:rPr lang="fr-FR" dirty="0"/>
              <a:t>L’apprenant en tant qu’acteur social</a:t>
            </a:r>
            <a:endParaRPr lang="en-GB"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lnSpcReduction="10000"/>
          </a:bodyPr>
          <a:lstStyle/>
          <a:p>
            <a:pPr marL="0" indent="0">
              <a:buNone/>
            </a:pPr>
            <a:r>
              <a:rPr lang="fr-FR" dirty="0"/>
              <a:t>Chaque activité </a:t>
            </a:r>
            <a:br>
              <a:rPr lang="fr-FR" dirty="0"/>
            </a:br>
            <a:r>
              <a:rPr lang="fr-FR" dirty="0"/>
              <a:t>mène à la suivante.</a:t>
            </a:r>
          </a:p>
          <a:p>
            <a:pPr marL="0" indent="0">
              <a:buNone/>
            </a:pPr>
            <a:r>
              <a:rPr lang="fr-FR" dirty="0"/>
              <a:t>Chaque activité</a:t>
            </a:r>
            <a:br>
              <a:rPr lang="fr-FR" dirty="0"/>
            </a:br>
            <a:r>
              <a:rPr lang="fr-FR" dirty="0"/>
              <a:t>a un impact sur</a:t>
            </a:r>
            <a:br>
              <a:rPr lang="fr-FR" dirty="0"/>
            </a:br>
            <a:r>
              <a:rPr lang="fr-FR" dirty="0"/>
              <a:t>l’activité suivante.</a:t>
            </a:r>
          </a:p>
          <a:p>
            <a:pPr marL="0" indent="0">
              <a:buNone/>
            </a:pPr>
            <a:r>
              <a:rPr lang="fr-FR" dirty="0"/>
              <a:t>Toutes les activités</a:t>
            </a:r>
            <a:br>
              <a:rPr lang="fr-FR" dirty="0"/>
            </a:br>
            <a:r>
              <a:rPr lang="fr-FR" dirty="0"/>
              <a:t>sont inter-</a:t>
            </a:r>
            <a:br>
              <a:rPr lang="fr-FR" dirty="0"/>
            </a:br>
            <a:r>
              <a:rPr lang="fr-FR" dirty="0"/>
              <a:t>dépendantes les </a:t>
            </a:r>
            <a:br>
              <a:rPr lang="fr-FR" dirty="0"/>
            </a:br>
            <a:r>
              <a:rPr lang="fr-FR" dirty="0"/>
              <a:t>unes par rapport</a:t>
            </a:r>
            <a:br>
              <a:rPr lang="fr-FR" dirty="0"/>
            </a:br>
            <a:r>
              <a:rPr lang="fr-FR" dirty="0"/>
              <a:t>aux autres.</a:t>
            </a:r>
            <a:endParaRPr lang="en-GB" dirty="0"/>
          </a:p>
        </p:txBody>
      </p:sp>
      <p:pic>
        <p:nvPicPr>
          <p:cNvPr id="4" name="Grafik 3">
            <a:extLst>
              <a:ext uri="{FF2B5EF4-FFF2-40B4-BE49-F238E27FC236}">
                <a16:creationId xmlns:a16="http://schemas.microsoft.com/office/drawing/2014/main" id="{89EAFDFD-8973-4B63-BC20-AF6B76BC4B4A}"/>
              </a:ext>
            </a:extLst>
          </p:cNvPr>
          <p:cNvPicPr>
            <a:picLocks noChangeAspect="1"/>
          </p:cNvPicPr>
          <p:nvPr/>
        </p:nvPicPr>
        <p:blipFill>
          <a:blip r:embed="rId4"/>
          <a:stretch>
            <a:fillRect/>
          </a:stretch>
        </p:blipFill>
        <p:spPr>
          <a:xfrm>
            <a:off x="3579124" y="1123719"/>
            <a:ext cx="5293844" cy="5375199"/>
          </a:xfrm>
          <a:prstGeom prst="rect">
            <a:avLst/>
          </a:prstGeom>
          <a:solidFill>
            <a:schemeClr val="bg1"/>
          </a:solidFill>
        </p:spPr>
      </p:pic>
      <p:sp>
        <p:nvSpPr>
          <p:cNvPr id="25" name="Textfeld 24">
            <a:extLst>
              <a:ext uri="{FF2B5EF4-FFF2-40B4-BE49-F238E27FC236}">
                <a16:creationId xmlns:a16="http://schemas.microsoft.com/office/drawing/2014/main" id="{895F3CE0-0E59-4A7D-BD8F-A810D5C84035}"/>
              </a:ext>
            </a:extLst>
          </p:cNvPr>
          <p:cNvSpPr txBox="1"/>
          <p:nvPr/>
        </p:nvSpPr>
        <p:spPr>
          <a:xfrm>
            <a:off x="7455049" y="6025054"/>
            <a:ext cx="3696655" cy="369332"/>
          </a:xfrm>
          <a:prstGeom prst="rect">
            <a:avLst/>
          </a:prstGeom>
          <a:solidFill>
            <a:schemeClr val="bg1"/>
          </a:solidFill>
          <a:ln>
            <a:solidFill>
              <a:schemeClr val="tx1"/>
            </a:solidFill>
          </a:ln>
        </p:spPr>
        <p:txBody>
          <a:bodyPr wrap="square" rtlCol="0">
            <a:spAutoFit/>
          </a:bodyPr>
          <a:lstStyle/>
          <a:p>
            <a:pPr>
              <a:spcBef>
                <a:spcPts val="600"/>
              </a:spcBef>
              <a:spcAft>
                <a:spcPts val="600"/>
              </a:spcAft>
            </a:pPr>
            <a:r>
              <a:rPr lang="fr-FR" dirty="0"/>
              <a:t>voir : Fischer / Wolder (2022) : 197.</a:t>
            </a:r>
          </a:p>
        </p:txBody>
      </p:sp>
      <p:pic>
        <p:nvPicPr>
          <p:cNvPr id="5" name="Audio 4">
            <a:hlinkClick r:id="" action="ppaction://media"/>
            <a:extLst>
              <a:ext uri="{FF2B5EF4-FFF2-40B4-BE49-F238E27FC236}">
                <a16:creationId xmlns:a16="http://schemas.microsoft.com/office/drawing/2014/main" id="{87846EA6-2264-44E5-BBCB-2E14F85960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74683889"/>
      </p:ext>
    </p:extLst>
  </p:cSld>
  <p:clrMapOvr>
    <a:masterClrMapping/>
  </p:clrMapOvr>
  <mc:AlternateContent xmlns:mc="http://schemas.openxmlformats.org/markup-compatibility/2006">
    <mc:Choice xmlns:p14="http://schemas.microsoft.com/office/powerpoint/2010/main" Requires="p14">
      <p:transition p14:dur="100" advTm="22831"/>
    </mc:Choice>
    <mc:Fallback>
      <p:transition advTm="22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4F5CF842-F71C-4261-B4AC-10A22957AB13}"/>
              </a:ext>
            </a:extLst>
          </p:cNvPr>
          <p:cNvPicPr>
            <a:picLocks noChangeAspect="1"/>
          </p:cNvPicPr>
          <p:nvPr/>
        </p:nvPicPr>
        <p:blipFill>
          <a:blip r:embed="rId4"/>
          <a:stretch>
            <a:fillRect/>
          </a:stretch>
        </p:blipFill>
        <p:spPr>
          <a:xfrm>
            <a:off x="2844799" y="1399992"/>
            <a:ext cx="8864009" cy="5584105"/>
          </a:xfrm>
          <a:prstGeom prst="rect">
            <a:avLst/>
          </a:prstGeom>
          <a:solidFill>
            <a:schemeClr val="bg1"/>
          </a:solidFill>
        </p:spPr>
      </p:pic>
      <p:sp>
        <p:nvSpPr>
          <p:cNvPr id="5" name="Textfeld 4">
            <a:extLst>
              <a:ext uri="{FF2B5EF4-FFF2-40B4-BE49-F238E27FC236}">
                <a16:creationId xmlns:a16="http://schemas.microsoft.com/office/drawing/2014/main" id="{9121D9BF-7B50-406D-9CDA-69EAE62D2734}"/>
              </a:ext>
            </a:extLst>
          </p:cNvPr>
          <p:cNvSpPr txBox="1"/>
          <p:nvPr/>
        </p:nvSpPr>
        <p:spPr>
          <a:xfrm>
            <a:off x="9102903" y="2172166"/>
            <a:ext cx="2946031" cy="646331"/>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fr-FR" sz="1800" b="0" i="0" u="none" strike="noStrike" kern="1200" cap="none" spc="0" normalizeH="0" baseline="0" dirty="0">
                <a:ln>
                  <a:noFill/>
                </a:ln>
                <a:solidFill>
                  <a:prstClr val="black"/>
                </a:solidFill>
                <a:effectLst/>
                <a:uLnTx/>
                <a:uFillTx/>
                <a:latin typeface="Calibri" panose="020F0502020204030204"/>
                <a:ea typeface="+mn-ea"/>
                <a:cs typeface="+mn-cs"/>
              </a:rPr>
              <a:t>adapté de : </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Fischer / Wolder (2022) : 198.</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fr-FR" dirty="0"/>
              <a:t>Les activités </a:t>
            </a:r>
            <a:br>
              <a:rPr lang="fr-FR" dirty="0"/>
            </a:br>
            <a:r>
              <a:rPr lang="fr-FR" dirty="0"/>
              <a:t>d’apprentissage et </a:t>
            </a:r>
            <a:br>
              <a:rPr lang="fr-FR" dirty="0"/>
            </a:br>
            <a:r>
              <a:rPr lang="fr-FR" dirty="0"/>
              <a:t>d’enseignement </a:t>
            </a:r>
            <a:br>
              <a:rPr lang="fr-FR" dirty="0"/>
            </a:br>
            <a:r>
              <a:rPr lang="fr-FR" dirty="0"/>
              <a:t>suivent un </a:t>
            </a:r>
            <a:br>
              <a:rPr lang="fr-FR" dirty="0"/>
            </a:br>
            <a:r>
              <a:rPr lang="fr-FR" dirty="0"/>
              <a:t>processus </a:t>
            </a:r>
            <a:br>
              <a:rPr lang="fr-FR" dirty="0"/>
            </a:br>
            <a:r>
              <a:rPr lang="fr-FR" dirty="0"/>
              <a:t>cyclique.</a:t>
            </a:r>
            <a:endParaRPr lang="en-GB" dirty="0"/>
          </a:p>
        </p:txBody>
      </p:sp>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L’apprenant en tant qu’acteur social</a:t>
            </a:r>
            <a:endParaRPr lang="en-GB" dirty="0"/>
          </a:p>
        </p:txBody>
      </p:sp>
      <p:pic>
        <p:nvPicPr>
          <p:cNvPr id="10" name="Audio 9">
            <a:hlinkClick r:id="" action="ppaction://media"/>
            <a:extLst>
              <a:ext uri="{FF2B5EF4-FFF2-40B4-BE49-F238E27FC236}">
                <a16:creationId xmlns:a16="http://schemas.microsoft.com/office/drawing/2014/main" id="{A3911925-D75A-4304-947A-BA36B03AE4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10955052"/>
      </p:ext>
    </p:extLst>
  </p:cSld>
  <p:clrMapOvr>
    <a:masterClrMapping/>
  </p:clrMapOvr>
  <mc:AlternateContent xmlns:mc="http://schemas.openxmlformats.org/markup-compatibility/2006">
    <mc:Choice xmlns:p14="http://schemas.microsoft.com/office/powerpoint/2010/main" Requires="p14">
      <p:transition p14:dur="100" advTm="18376"/>
    </mc:Choice>
    <mc:Fallback>
      <p:transition advTm="18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L’approche actionnelle</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fontScale="85000" lnSpcReduction="10000"/>
          </a:bodyPr>
          <a:lstStyle/>
          <a:p>
            <a:pPr marL="0" indent="0">
              <a:buNone/>
            </a:pPr>
            <a:r>
              <a:rPr lang="fr-FR" dirty="0"/>
              <a:t>Conseil de l’Europe (2021 : 28) :</a:t>
            </a:r>
          </a:p>
          <a:p>
            <a:pPr marL="0" indent="0">
              <a:buNone/>
            </a:pPr>
            <a:r>
              <a:rPr lang="fr-FR" dirty="0"/>
              <a:t>« Avec la perspective actionnelle du CECR, on passe des programmes fondés sur une progression linéaire à partir des structures du langage ou d’un ensemble de notions et fonctions prédéterminées, à des programmes fondés sur des analyses de besoins, des tâches de la vie réelle bâties sur des notions et des fonctions choisies délibérément. On favorise ainsi une perspective de « compétence » illustrée par des descripteurs commençant par « Je peux (faire) » plutôt qu’une perspective de « déficience » mettant l’accent sur ce que l’apprenant n’a pas encore acquis. L’idée est de concevoir des programmes et des cours fondés sur des besoins de communication dans le monde réel, organisés autour de tâches de la vie réelle à l’aide de descripteurs « Je peux (faire) » qui représentent des objectifs pour l’apprenant. Le CECR est essentiellement un outil destiné à aider à la planification de programmes, de cours et d’examens en partant de ce que les utilisateurs/apprenants ont besoin de savoir faire avec le langage. »</a:t>
            </a:r>
            <a:endParaRPr lang="en-GB" dirty="0"/>
          </a:p>
        </p:txBody>
      </p:sp>
      <p:pic>
        <p:nvPicPr>
          <p:cNvPr id="12" name="Audio 11">
            <a:hlinkClick r:id="" action="ppaction://media"/>
            <a:extLst>
              <a:ext uri="{FF2B5EF4-FFF2-40B4-BE49-F238E27FC236}">
                <a16:creationId xmlns:a16="http://schemas.microsoft.com/office/drawing/2014/main" id="{5783A083-2505-40E0-85B2-2410C71998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36273829"/>
      </p:ext>
    </p:extLst>
  </p:cSld>
  <p:clrMapOvr>
    <a:masterClrMapping/>
  </p:clrMapOvr>
  <mc:AlternateContent xmlns:mc="http://schemas.openxmlformats.org/markup-compatibility/2006">
    <mc:Choice xmlns:p14="http://schemas.microsoft.com/office/powerpoint/2010/main" Requires="p14">
      <p:transition p14:dur="100" advTm="17105"/>
    </mc:Choice>
    <mc:Fallback>
      <p:transition advTm="17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L’approche actionnelle : </a:t>
            </a:r>
            <a:br>
              <a:rPr lang="fr-FR" dirty="0"/>
            </a:br>
            <a:r>
              <a:rPr lang="fr-FR" dirty="0"/>
              <a:t>l’alignement constructif</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fr-FR" dirty="0"/>
              <a:t>La cohérence entre les</a:t>
            </a:r>
            <a:br>
              <a:rPr lang="fr-FR" dirty="0"/>
            </a:br>
            <a:r>
              <a:rPr lang="fr-FR" dirty="0"/>
              <a:t>différents aspects de </a:t>
            </a:r>
            <a:br>
              <a:rPr lang="fr-FR" dirty="0"/>
            </a:br>
            <a:r>
              <a:rPr lang="fr-FR" dirty="0"/>
              <a:t>l’enseignement,</a:t>
            </a:r>
            <a:br>
              <a:rPr lang="fr-FR" dirty="0"/>
            </a:br>
            <a:r>
              <a:rPr lang="fr-FR" dirty="0"/>
              <a:t>l’apprentissage et l’évaluation</a:t>
            </a:r>
            <a:br>
              <a:rPr lang="fr-FR" dirty="0"/>
            </a:br>
            <a:r>
              <a:rPr lang="fr-FR" dirty="0"/>
              <a:t>est nécessaire</a:t>
            </a:r>
            <a:r>
              <a:rPr lang="en-GB" dirty="0"/>
              <a:t>.</a:t>
            </a:r>
          </a:p>
        </p:txBody>
      </p:sp>
      <p:sp>
        <p:nvSpPr>
          <p:cNvPr id="5" name="Textfeld 4">
            <a:extLst>
              <a:ext uri="{FF2B5EF4-FFF2-40B4-BE49-F238E27FC236}">
                <a16:creationId xmlns:a16="http://schemas.microsoft.com/office/drawing/2014/main" id="{E7DAFD2A-C07F-4924-BF47-3FBBD5C58D9D}"/>
              </a:ext>
            </a:extLst>
          </p:cNvPr>
          <p:cNvSpPr txBox="1"/>
          <p:nvPr/>
        </p:nvSpPr>
        <p:spPr>
          <a:xfrm>
            <a:off x="1552664" y="5162455"/>
            <a:ext cx="3568029" cy="369332"/>
          </a:xfrm>
          <a:prstGeom prst="rect">
            <a:avLst/>
          </a:prstGeom>
          <a:solidFill>
            <a:schemeClr val="bg1"/>
          </a:solidFill>
          <a:ln>
            <a:solidFill>
              <a:schemeClr val="tx1"/>
            </a:solidFill>
          </a:ln>
        </p:spPr>
        <p:txBody>
          <a:bodyPr wrap="square" rtlCol="0">
            <a:spAutoFit/>
          </a:bodyPr>
          <a:lstStyle/>
          <a:p>
            <a:pPr>
              <a:spcBef>
                <a:spcPts val="600"/>
              </a:spcBef>
              <a:spcAft>
                <a:spcPts val="600"/>
              </a:spcAft>
            </a:pPr>
            <a:r>
              <a:rPr lang="fr-FR" dirty="0"/>
              <a:t>voir : Fischer / Wolder (2022) : 198.</a:t>
            </a:r>
          </a:p>
        </p:txBody>
      </p:sp>
      <p:pic>
        <p:nvPicPr>
          <p:cNvPr id="7" name="Grafik 6">
            <a:extLst>
              <a:ext uri="{FF2B5EF4-FFF2-40B4-BE49-F238E27FC236}">
                <a16:creationId xmlns:a16="http://schemas.microsoft.com/office/drawing/2014/main" id="{293E05B6-B25A-408C-AD7E-F94B0FCDFF1F}"/>
              </a:ext>
            </a:extLst>
          </p:cNvPr>
          <p:cNvPicPr>
            <a:picLocks noChangeAspect="1"/>
          </p:cNvPicPr>
          <p:nvPr/>
        </p:nvPicPr>
        <p:blipFill>
          <a:blip r:embed="rId4"/>
          <a:stretch>
            <a:fillRect/>
          </a:stretch>
        </p:blipFill>
        <p:spPr>
          <a:xfrm>
            <a:off x="4492135" y="1013747"/>
            <a:ext cx="7230801" cy="4868894"/>
          </a:xfrm>
          <a:prstGeom prst="rect">
            <a:avLst/>
          </a:prstGeom>
        </p:spPr>
      </p:pic>
      <p:pic>
        <p:nvPicPr>
          <p:cNvPr id="15" name="Audio 14">
            <a:hlinkClick r:id="" action="ppaction://media"/>
            <a:extLst>
              <a:ext uri="{FF2B5EF4-FFF2-40B4-BE49-F238E27FC236}">
                <a16:creationId xmlns:a16="http://schemas.microsoft.com/office/drawing/2014/main" id="{326CB9B0-BF7E-4235-8CFE-01E602D6ED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14513207"/>
      </p:ext>
    </p:extLst>
  </p:cSld>
  <p:clrMapOvr>
    <a:masterClrMapping/>
  </p:clrMapOvr>
  <mc:AlternateContent xmlns:mc="http://schemas.openxmlformats.org/markup-compatibility/2006">
    <mc:Choice xmlns:p14="http://schemas.microsoft.com/office/powerpoint/2010/main" Requires="p14">
      <p:transition p14:dur="100" advTm="29937"/>
    </mc:Choice>
    <mc:Fallback>
      <p:transition advTm="29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F9CF0BB-CB1E-4659-A595-22F301766AC4}"/>
              </a:ext>
            </a:extLst>
          </p:cNvPr>
          <p:cNvPicPr>
            <a:picLocks noChangeAspect="1"/>
          </p:cNvPicPr>
          <p:nvPr/>
        </p:nvPicPr>
        <p:blipFill rotWithShape="1">
          <a:blip r:embed="rId4"/>
          <a:srcRect l="13855"/>
          <a:stretch/>
        </p:blipFill>
        <p:spPr>
          <a:xfrm>
            <a:off x="4450814" y="484742"/>
            <a:ext cx="8332330" cy="6246564"/>
          </a:xfrm>
          <a:prstGeom prst="rect">
            <a:avLst/>
          </a:prstGeom>
        </p:spPr>
      </p:pic>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L’approche actionnelle : </a:t>
            </a:r>
            <a:br>
              <a:rPr lang="fr-FR" dirty="0"/>
            </a:br>
            <a:r>
              <a:rPr lang="fr-FR" dirty="0"/>
              <a:t>L’alignement constructif</a:t>
            </a:r>
            <a:endParaRPr lang="en-GB"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fr-FR" dirty="0"/>
              <a:t>Le concept d’alignement </a:t>
            </a:r>
            <a:br>
              <a:rPr lang="fr-FR" dirty="0"/>
            </a:br>
            <a:r>
              <a:rPr lang="fr-FR" dirty="0"/>
              <a:t>constructif (</a:t>
            </a:r>
            <a:r>
              <a:rPr lang="fr-FR" dirty="0" err="1"/>
              <a:t>Biggs</a:t>
            </a:r>
            <a:r>
              <a:rPr lang="fr-FR" dirty="0"/>
              <a:t> 1996)</a:t>
            </a:r>
            <a:br>
              <a:rPr lang="fr-FR" dirty="0"/>
            </a:br>
            <a:r>
              <a:rPr lang="fr-FR" dirty="0"/>
              <a:t>constitue le cadre </a:t>
            </a:r>
            <a:br>
              <a:rPr lang="fr-FR" dirty="0"/>
            </a:br>
            <a:r>
              <a:rPr lang="fr-FR" dirty="0"/>
              <a:t>pour l’apprentissage, </a:t>
            </a:r>
            <a:br>
              <a:rPr lang="fr-FR" dirty="0"/>
            </a:br>
            <a:r>
              <a:rPr lang="fr-FR" dirty="0"/>
              <a:t>pour l’enseignement et </a:t>
            </a:r>
            <a:br>
              <a:rPr lang="fr-FR" dirty="0"/>
            </a:br>
            <a:r>
              <a:rPr lang="fr-FR" dirty="0"/>
              <a:t>pour l’évaluation.</a:t>
            </a:r>
            <a:endParaRPr lang="en-GB" dirty="0"/>
          </a:p>
        </p:txBody>
      </p:sp>
      <p:sp>
        <p:nvSpPr>
          <p:cNvPr id="6" name="Textfeld 5">
            <a:extLst>
              <a:ext uri="{FF2B5EF4-FFF2-40B4-BE49-F238E27FC236}">
                <a16:creationId xmlns:a16="http://schemas.microsoft.com/office/drawing/2014/main" id="{6D2AC431-E5CD-4CFB-AD9E-E06680F2C58A}"/>
              </a:ext>
            </a:extLst>
          </p:cNvPr>
          <p:cNvSpPr txBox="1"/>
          <p:nvPr/>
        </p:nvSpPr>
        <p:spPr>
          <a:xfrm>
            <a:off x="1255503" y="5318714"/>
            <a:ext cx="3548270" cy="369332"/>
          </a:xfrm>
          <a:prstGeom prst="rect">
            <a:avLst/>
          </a:prstGeom>
          <a:noFill/>
          <a:ln>
            <a:solidFill>
              <a:schemeClr val="tx1"/>
            </a:solidFill>
          </a:ln>
        </p:spPr>
        <p:txBody>
          <a:bodyPr wrap="square" rtlCol="0">
            <a:spAutoFit/>
          </a:bodyPr>
          <a:lstStyle/>
          <a:p>
            <a:r>
              <a:rPr lang="fr-FR" dirty="0"/>
              <a:t>voir : Fischer / Wolder (2021) : 10.</a:t>
            </a:r>
          </a:p>
        </p:txBody>
      </p:sp>
      <p:pic>
        <p:nvPicPr>
          <p:cNvPr id="7" name="Audio 6">
            <a:hlinkClick r:id="" action="ppaction://media"/>
            <a:extLst>
              <a:ext uri="{FF2B5EF4-FFF2-40B4-BE49-F238E27FC236}">
                <a16:creationId xmlns:a16="http://schemas.microsoft.com/office/drawing/2014/main" id="{BB09F779-630F-4A95-B0B2-8537C3869C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5964364"/>
      </p:ext>
    </p:extLst>
  </p:cSld>
  <p:clrMapOvr>
    <a:masterClrMapping/>
  </p:clrMapOvr>
  <mc:AlternateContent xmlns:mc="http://schemas.openxmlformats.org/markup-compatibility/2006">
    <mc:Choice xmlns:p14="http://schemas.microsoft.com/office/powerpoint/2010/main" Requires="p14">
      <p:transition p14:dur="100" advTm="40661"/>
    </mc:Choice>
    <mc:Fallback>
      <p:transition advTm="40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L’approche actionnelle et la notion d’acteur social : les scénarios</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fontScale="92500" lnSpcReduction="20000"/>
          </a:bodyPr>
          <a:lstStyle/>
          <a:p>
            <a:pPr marL="0" indent="0">
              <a:buNone/>
            </a:pPr>
            <a:endParaRPr lang="en-GB" dirty="0"/>
          </a:p>
          <a:p>
            <a:pPr marL="0" indent="0">
              <a:buNone/>
            </a:pPr>
            <a:r>
              <a:rPr lang="fr-FR" dirty="0"/>
              <a:t>Les aspects clés lors de l’élaboration des tâches dans l’approche actionnelle </a:t>
            </a:r>
            <a:r>
              <a:rPr lang="en-GB" dirty="0"/>
              <a:t>:</a:t>
            </a:r>
          </a:p>
          <a:p>
            <a:r>
              <a:rPr lang="fr-FR" dirty="0"/>
              <a:t>Les apprenants sont confrontés à un scénario qui explique la problématique à traiter ou le problème à résoudre.
Les apprenants accomplissent une tâche réaliste d’une certaine complexité dans leur domaine d’études ou leur future profession, ou de leur environnement sociétal.
Ils activent leurs connaissances, leurs cultures, leurs compétences et leurs intérêts individuels et ils élaborent des solutions individuelles à un tâche ou à un problème donné.
Les tâches doivent être pertinentes et significatives pour chaque apprenant</a:t>
            </a:r>
            <a:r>
              <a:rPr lang="en-GB" dirty="0"/>
              <a:t>.</a:t>
            </a:r>
          </a:p>
        </p:txBody>
      </p:sp>
      <p:pic>
        <p:nvPicPr>
          <p:cNvPr id="5" name="Audio 4">
            <a:hlinkClick r:id="" action="ppaction://media"/>
            <a:extLst>
              <a:ext uri="{FF2B5EF4-FFF2-40B4-BE49-F238E27FC236}">
                <a16:creationId xmlns:a16="http://schemas.microsoft.com/office/drawing/2014/main" id="{4905D4F6-E0E3-4827-90DF-8F779BD510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13337858"/>
      </p:ext>
    </p:extLst>
  </p:cSld>
  <p:clrMapOvr>
    <a:masterClrMapping/>
  </p:clrMapOvr>
  <mc:AlternateContent xmlns:mc="http://schemas.openxmlformats.org/markup-compatibility/2006">
    <mc:Choice xmlns:p14="http://schemas.microsoft.com/office/powerpoint/2010/main" Requires="p14">
      <p:transition p14:dur="100" advTm="55033"/>
    </mc:Choice>
    <mc:Fallback>
      <p:transition advTm="55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L’approche actionnelle et la notion d’acteur social : les scénarios</a:t>
            </a:r>
            <a:endParaRPr lang="en-GB"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lnSpcReduction="10000"/>
          </a:bodyPr>
          <a:lstStyle/>
          <a:p>
            <a:pPr marL="0" indent="0">
              <a:buNone/>
            </a:pPr>
            <a:endParaRPr lang="en-GB" dirty="0"/>
          </a:p>
          <a:p>
            <a:pPr marL="0" indent="0">
              <a:buNone/>
            </a:pPr>
            <a:r>
              <a:rPr lang="fr-FR" dirty="0"/>
              <a:t>Les éléments clés d’un scénario à respecter lors de l’élaboration des tâches </a:t>
            </a:r>
            <a:r>
              <a:rPr lang="en-GB" dirty="0"/>
              <a:t>:</a:t>
            </a:r>
          </a:p>
          <a:p>
            <a:pPr marL="722313"/>
            <a:r>
              <a:rPr lang="fr-FR" dirty="0"/>
              <a:t>le contexte</a:t>
            </a:r>
          </a:p>
          <a:p>
            <a:pPr marL="722313"/>
            <a:r>
              <a:rPr lang="fr-FR" dirty="0"/>
              <a:t>la situation</a:t>
            </a:r>
          </a:p>
          <a:p>
            <a:pPr marL="722313"/>
            <a:r>
              <a:rPr lang="fr-FR" dirty="0"/>
              <a:t>le(s) rôle(s) </a:t>
            </a:r>
          </a:p>
          <a:p>
            <a:pPr marL="722313"/>
            <a:r>
              <a:rPr lang="fr-FR" dirty="0"/>
              <a:t>les tâche(s) : la macro-tâche et les micro-tâches</a:t>
            </a:r>
          </a:p>
          <a:p>
            <a:pPr marL="722313"/>
            <a:r>
              <a:rPr lang="fr-FR" dirty="0"/>
              <a:t>le groupe cible</a:t>
            </a:r>
          </a:p>
          <a:p>
            <a:pPr marL="722313"/>
            <a:r>
              <a:rPr lang="fr-FR" dirty="0"/>
              <a:t>les résultats attendus et / ou les produits à fournir</a:t>
            </a:r>
          </a:p>
        </p:txBody>
      </p:sp>
      <p:pic>
        <p:nvPicPr>
          <p:cNvPr id="9" name="Audio 8">
            <a:hlinkClick r:id="" action="ppaction://media"/>
            <a:extLst>
              <a:ext uri="{FF2B5EF4-FFF2-40B4-BE49-F238E27FC236}">
                <a16:creationId xmlns:a16="http://schemas.microsoft.com/office/drawing/2014/main" id="{DA510104-10AA-4EE0-8598-676EA1563A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18204538"/>
      </p:ext>
    </p:extLst>
  </p:cSld>
  <p:clrMapOvr>
    <a:masterClrMapping/>
  </p:clrMapOvr>
  <mc:AlternateContent xmlns:mc="http://schemas.openxmlformats.org/markup-compatibility/2006">
    <mc:Choice xmlns:p14="http://schemas.microsoft.com/office/powerpoint/2010/main" Requires="p14">
      <p:transition p14:dur="100" advTm="80161"/>
    </mc:Choice>
    <mc:Fallback>
      <p:transition advTm="80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L’approche actionnelle et la notion d’acteur social : les scénarios</a:t>
            </a:r>
            <a:endParaRPr lang="en-GB"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lnSpcReduction="10000"/>
          </a:bodyPr>
          <a:lstStyle/>
          <a:p>
            <a:pPr marL="0" indent="0">
              <a:lnSpc>
                <a:spcPct val="120000"/>
              </a:lnSpc>
              <a:spcBef>
                <a:spcPts val="0"/>
              </a:spcBef>
              <a:spcAft>
                <a:spcPts val="600"/>
              </a:spcAft>
              <a:buNone/>
            </a:pPr>
            <a:r>
              <a:rPr lang="en-GB" sz="2400" dirty="0"/>
              <a:t>“While the work on integrated skills assessments has highlighted the importance of tasks designed to measure the learners’ ability to understand source material to communicate ideas in writing and speaking (e.g., reading to summarize in writing), this perspective has concentrated somewhat narrowly on skill integration and performance. Scenario-based assessment (SBA) takes this a step further by orchestrating skill integration within a thematically coherent, socially familiar, purpose-driven scenario in which participants are required to complete a sequence of subtasks intended to reflect the habits of mind underlying the overarching scenario goal […].”</a:t>
            </a:r>
          </a:p>
          <a:p>
            <a:pPr marL="0" indent="0">
              <a:lnSpc>
                <a:spcPct val="120000"/>
              </a:lnSpc>
              <a:spcBef>
                <a:spcPts val="0"/>
              </a:spcBef>
              <a:spcAft>
                <a:spcPts val="600"/>
              </a:spcAft>
              <a:buNone/>
            </a:pPr>
            <a:br>
              <a:rPr lang="en-GB" sz="800" dirty="0"/>
            </a:br>
            <a:r>
              <a:rPr lang="en-GB" sz="2400" dirty="0"/>
              <a:t>Purpura (2016 : 200)</a:t>
            </a:r>
            <a:endParaRPr lang="de-DE" sz="2400" dirty="0"/>
          </a:p>
        </p:txBody>
      </p:sp>
      <p:pic>
        <p:nvPicPr>
          <p:cNvPr id="7" name="Audio 6">
            <a:hlinkClick r:id="" action="ppaction://media"/>
            <a:extLst>
              <a:ext uri="{FF2B5EF4-FFF2-40B4-BE49-F238E27FC236}">
                <a16:creationId xmlns:a16="http://schemas.microsoft.com/office/drawing/2014/main" id="{B4956069-73C6-4D21-AEAA-74A2556488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70774737"/>
      </p:ext>
    </p:extLst>
  </p:cSld>
  <p:clrMapOvr>
    <a:masterClrMapping/>
  </p:clrMapOvr>
  <mc:AlternateContent xmlns:mc="http://schemas.openxmlformats.org/markup-compatibility/2006">
    <mc:Choice xmlns:p14="http://schemas.microsoft.com/office/powerpoint/2010/main" Requires="p14">
      <p:transition p14:dur="100" advTm="21000"/>
    </mc:Choice>
    <mc:Fallback>
      <p:transition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L’approche actionnelle et la notion d’acteur social : les scénarios</a:t>
            </a:r>
            <a:endParaRPr lang="en-GB"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fontScale="92500"/>
          </a:bodyPr>
          <a:lstStyle/>
          <a:p>
            <a:pPr marL="0" indent="0">
              <a:lnSpc>
                <a:spcPct val="120000"/>
              </a:lnSpc>
              <a:spcBef>
                <a:spcPts val="0"/>
              </a:spcBef>
              <a:spcAft>
                <a:spcPts val="600"/>
              </a:spcAft>
              <a:buNone/>
            </a:pPr>
            <a:r>
              <a:rPr lang="fr-FR" sz="2400" dirty="0"/>
              <a:t>«Si les travaux sur l’évaluation des compétences intégrées ont souligné l’importance des tâches conçues pour mesurer la capacité des apprenants à </a:t>
            </a:r>
            <a:r>
              <a:rPr lang="fr-FR" sz="2400" dirty="0">
                <a:solidFill>
                  <a:srgbClr val="FF0000"/>
                </a:solidFill>
              </a:rPr>
              <a:t>comprendre le matériel source</a:t>
            </a:r>
            <a:r>
              <a:rPr lang="fr-FR" sz="2400" dirty="0"/>
              <a:t> pour </a:t>
            </a:r>
            <a:r>
              <a:rPr lang="fr-FR" sz="2400" dirty="0">
                <a:solidFill>
                  <a:srgbClr val="FF0000"/>
                </a:solidFill>
              </a:rPr>
              <a:t>communiquer des idées à l’écrit et à l’oral </a:t>
            </a:r>
            <a:r>
              <a:rPr lang="fr-FR" sz="2400" dirty="0"/>
              <a:t>(par exemple, lire pour résumer par écrit), cette perspective s’est concentrée de manière assez étroite sur l’</a:t>
            </a:r>
            <a:r>
              <a:rPr lang="fr-FR" sz="2400" dirty="0">
                <a:solidFill>
                  <a:srgbClr val="FF0000"/>
                </a:solidFill>
              </a:rPr>
              <a:t>intégration des compétences </a:t>
            </a:r>
            <a:r>
              <a:rPr lang="fr-FR" sz="2400" dirty="0"/>
              <a:t>et la </a:t>
            </a:r>
            <a:r>
              <a:rPr lang="fr-FR" sz="2400" dirty="0">
                <a:solidFill>
                  <a:srgbClr val="FF0000"/>
                </a:solidFill>
              </a:rPr>
              <a:t>performance</a:t>
            </a:r>
            <a:r>
              <a:rPr lang="fr-FR" sz="2400" dirty="0"/>
              <a:t>. L’évaluation basée sur un scénario (SBA) </a:t>
            </a:r>
            <a:r>
              <a:rPr lang="fr-FR" sz="2400" dirty="0">
                <a:solidFill>
                  <a:srgbClr val="FF0000"/>
                </a:solidFill>
              </a:rPr>
              <a:t>va encore plus loin </a:t>
            </a:r>
            <a:r>
              <a:rPr lang="fr-FR" sz="2400" dirty="0"/>
              <a:t>en orchestrant </a:t>
            </a:r>
            <a:r>
              <a:rPr lang="fr-FR" sz="2400" dirty="0">
                <a:solidFill>
                  <a:srgbClr val="FF0000"/>
                </a:solidFill>
              </a:rPr>
              <a:t>l’intégration des compétences </a:t>
            </a:r>
            <a:r>
              <a:rPr lang="fr-FR" sz="2400" dirty="0"/>
              <a:t>dans un scénario thématiquement cohérent, socialement familier et axé sur un objectif, dans lequel les participants doivent accomplir une </a:t>
            </a:r>
            <a:r>
              <a:rPr lang="fr-FR" sz="2400" dirty="0">
                <a:solidFill>
                  <a:srgbClr val="FF0000"/>
                </a:solidFill>
              </a:rPr>
              <a:t>séquence de micro-tâches</a:t>
            </a:r>
            <a:r>
              <a:rPr lang="fr-FR" sz="2400" dirty="0"/>
              <a:t> destinées à refléter le concept sous-jacent </a:t>
            </a:r>
            <a:r>
              <a:rPr lang="fr-FR" sz="2400" dirty="0">
                <a:solidFill>
                  <a:srgbClr val="FF0000"/>
                </a:solidFill>
              </a:rPr>
              <a:t>à l’objectif global du scénario </a:t>
            </a:r>
            <a:r>
              <a:rPr lang="fr-FR" sz="2400" dirty="0"/>
              <a:t>[...]. »</a:t>
            </a:r>
            <a:br>
              <a:rPr lang="en-GB" sz="800" dirty="0"/>
            </a:br>
            <a:r>
              <a:rPr lang="fr-FR" sz="2400" dirty="0"/>
              <a:t>Purpura (2016 : 200; traduction et mise en relief par l’auteur de la présentation)</a:t>
            </a:r>
          </a:p>
        </p:txBody>
      </p:sp>
      <p:pic>
        <p:nvPicPr>
          <p:cNvPr id="6" name="Audio 5">
            <a:hlinkClick r:id="" action="ppaction://media"/>
            <a:extLst>
              <a:ext uri="{FF2B5EF4-FFF2-40B4-BE49-F238E27FC236}">
                <a16:creationId xmlns:a16="http://schemas.microsoft.com/office/drawing/2014/main" id="{0C3901B3-76B5-4C06-913D-FEB4DA7233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66687555"/>
      </p:ext>
    </p:extLst>
  </p:cSld>
  <p:clrMapOvr>
    <a:masterClrMapping/>
  </p:clrMapOvr>
  <mc:AlternateContent xmlns:mc="http://schemas.openxmlformats.org/markup-compatibility/2006">
    <mc:Choice xmlns:p14="http://schemas.microsoft.com/office/powerpoint/2010/main" Requires="p14">
      <p:transition p14:dur="100" advTm="53400"/>
    </mc:Choice>
    <mc:Fallback>
      <p:transition advTm="53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L’approche actionnelle et la notion d’acteur social – Bibliographie </a:t>
            </a:r>
            <a:r>
              <a:rPr lang="fr-FR" sz="2800" dirty="0"/>
              <a:t>(1/2)</a:t>
            </a:r>
            <a:endParaRPr lang="fr-FR"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Autofit/>
          </a:bodyPr>
          <a:lstStyle/>
          <a:p>
            <a:pPr marL="539750" indent="-539750">
              <a:lnSpc>
                <a:spcPct val="100000"/>
              </a:lnSpc>
              <a:spcBef>
                <a:spcPts val="0"/>
              </a:spcBef>
              <a:spcAft>
                <a:spcPts val="300"/>
              </a:spcAft>
              <a:buNone/>
            </a:pPr>
            <a:r>
              <a:rPr lang="en-GB" sz="1600" dirty="0"/>
              <a:t>Biggs, John B. (1996). Enhancing Teaching Through Constructive Alignment. </a:t>
            </a:r>
            <a:r>
              <a:rPr lang="en-GB" sz="1600" i="1" dirty="0"/>
              <a:t>Higher Education</a:t>
            </a:r>
            <a:r>
              <a:rPr lang="en-GB" sz="1600" dirty="0"/>
              <a:t> 32, 247-264.</a:t>
            </a:r>
            <a:endParaRPr lang="de-DE" sz="1600" dirty="0"/>
          </a:p>
          <a:p>
            <a:pPr marL="539750" indent="-539750">
              <a:lnSpc>
                <a:spcPct val="100000"/>
              </a:lnSpc>
              <a:spcBef>
                <a:spcPts val="0"/>
              </a:spcBef>
              <a:spcAft>
                <a:spcPts val="300"/>
              </a:spcAft>
              <a:buNone/>
            </a:pPr>
            <a:r>
              <a:rPr lang="fr-FR" sz="1600" dirty="0"/>
              <a:t>Conseil de l’Europe (2001). </a:t>
            </a:r>
            <a:r>
              <a:rPr lang="fr-FR" sz="1600" i="1" dirty="0"/>
              <a:t>Cadre européen commun de référence pour les langues : apprendre, enseigner, évaluer</a:t>
            </a:r>
            <a:r>
              <a:rPr lang="fr-FR" sz="1600" dirty="0"/>
              <a:t>. Strasbourg : Conseil de l’Europe / Paris : Didier ; </a:t>
            </a:r>
            <a:r>
              <a:rPr lang="fr-FR" sz="1600" dirty="0">
                <a:hlinkClick r:id="rId4"/>
              </a:rPr>
              <a:t>https://rm.coe.int/16802fc3a8</a:t>
            </a:r>
            <a:r>
              <a:rPr lang="fr-FR" sz="1600" dirty="0"/>
              <a:t>.</a:t>
            </a:r>
            <a:endParaRPr lang="de-DE" sz="1600" dirty="0"/>
          </a:p>
          <a:p>
            <a:pPr marL="539750" indent="-539750">
              <a:lnSpc>
                <a:spcPct val="100000"/>
              </a:lnSpc>
              <a:spcBef>
                <a:spcPts val="0"/>
              </a:spcBef>
              <a:spcAft>
                <a:spcPts val="300"/>
              </a:spcAft>
              <a:buNone/>
            </a:pPr>
            <a:r>
              <a:rPr lang="fr-FR" sz="1600" dirty="0"/>
              <a:t>Conseil de l’Europe (2021). </a:t>
            </a:r>
            <a:r>
              <a:rPr lang="fr-FR" sz="1600" i="1" dirty="0"/>
              <a:t>Cadre européen commun de référence pour les langues : apprendre, enseigner, évaluer – Volume complémentaire</a:t>
            </a:r>
            <a:r>
              <a:rPr lang="fr-FR" sz="1600" dirty="0"/>
              <a:t>. Strasbourg : Éditions du Conseil de l’Europe ; </a:t>
            </a:r>
            <a:r>
              <a:rPr lang="fr-FR" sz="1600" dirty="0">
                <a:hlinkClick r:id="rId5"/>
              </a:rPr>
              <a:t>https://rm.coe.int/cadre-europeen-commun-de-reference-pour-les-langues-apprendre-enseigne/1680a4e270</a:t>
            </a:r>
            <a:r>
              <a:rPr lang="en-US" sz="1600" dirty="0"/>
              <a:t>.</a:t>
            </a:r>
          </a:p>
          <a:p>
            <a:pPr marL="539750" indent="-539750">
              <a:lnSpc>
                <a:spcPct val="100000"/>
              </a:lnSpc>
              <a:spcBef>
                <a:spcPts val="0"/>
              </a:spcBef>
              <a:spcAft>
                <a:spcPts val="300"/>
              </a:spcAft>
              <a:buNone/>
            </a:pPr>
            <a:r>
              <a:rPr lang="en-GB" sz="1600" dirty="0"/>
              <a:t>Fischer, Johann (2021a). The underlying action-oriented and task-based approach of the CEFR and its implementation in language testing and assessment at university. </a:t>
            </a:r>
            <a:r>
              <a:rPr lang="en-GB" sz="1600" i="1" dirty="0"/>
              <a:t>Language Learning in Higher Education </a:t>
            </a:r>
            <a:r>
              <a:rPr lang="en-GB" sz="1600" dirty="0"/>
              <a:t>10 (2), 301-316.</a:t>
            </a:r>
            <a:r>
              <a:rPr lang="de-DE" sz="1600" dirty="0"/>
              <a:t> </a:t>
            </a:r>
          </a:p>
          <a:p>
            <a:pPr marL="539750" indent="-539750">
              <a:lnSpc>
                <a:spcPct val="100000"/>
              </a:lnSpc>
              <a:spcBef>
                <a:spcPts val="0"/>
              </a:spcBef>
              <a:spcAft>
                <a:spcPts val="300"/>
              </a:spcAft>
              <a:buNone/>
            </a:pPr>
            <a:r>
              <a:rPr lang="de-DE" sz="1600" dirty="0"/>
              <a:t>Fischer, Johann (2021b). The Language </a:t>
            </a:r>
            <a:r>
              <a:rPr lang="de-DE" sz="1600" dirty="0" err="1"/>
              <a:t>Learner</a:t>
            </a:r>
            <a:r>
              <a:rPr lang="de-DE" sz="1600" dirty="0"/>
              <a:t> </a:t>
            </a:r>
            <a:r>
              <a:rPr lang="de-DE" sz="1600" dirty="0" err="1"/>
              <a:t>as</a:t>
            </a:r>
            <a:r>
              <a:rPr lang="de-DE" sz="1600" dirty="0"/>
              <a:t> a </a:t>
            </a:r>
            <a:r>
              <a:rPr lang="de-DE" sz="1600" dirty="0" err="1"/>
              <a:t>Social</a:t>
            </a:r>
            <a:r>
              <a:rPr lang="de-DE" sz="1600" dirty="0"/>
              <a:t> Agent – neuer Blick auf die Lernenden dank des Companion </a:t>
            </a:r>
            <a:r>
              <a:rPr lang="de-DE" sz="1600" dirty="0" err="1"/>
              <a:t>Volumes</a:t>
            </a:r>
            <a:r>
              <a:rPr lang="de-DE" sz="1600" dirty="0"/>
              <a:t> zum GER. </a:t>
            </a:r>
            <a:r>
              <a:rPr lang="en-GB" sz="1600" dirty="0"/>
              <a:t>Dans : Brandt, Anikó / </a:t>
            </a:r>
            <a:r>
              <a:rPr lang="en-GB" sz="1600" dirty="0" err="1"/>
              <a:t>Buschmann-Göbels</a:t>
            </a:r>
            <a:r>
              <a:rPr lang="en-GB" sz="1600" dirty="0"/>
              <a:t>, Astrid / Harsch, Claudia (</a:t>
            </a:r>
            <a:r>
              <a:rPr lang="en-GB" sz="1600" dirty="0" err="1"/>
              <a:t>éds</a:t>
            </a:r>
            <a:r>
              <a:rPr lang="en-GB" sz="1600" dirty="0"/>
              <a:t>.). </a:t>
            </a:r>
            <a:r>
              <a:rPr lang="en-GB" sz="1600" i="1" dirty="0"/>
              <a:t>Rethinking the Language Learner: </a:t>
            </a:r>
            <a:r>
              <a:rPr lang="en-GB" sz="1600" i="1" dirty="0" err="1"/>
              <a:t>Paradigmen</a:t>
            </a:r>
            <a:r>
              <a:rPr lang="en-GB" sz="1600" i="1" dirty="0"/>
              <a:t> – </a:t>
            </a:r>
            <a:r>
              <a:rPr lang="en-GB" sz="1600" i="1" dirty="0" err="1"/>
              <a:t>Methoden</a:t>
            </a:r>
            <a:r>
              <a:rPr lang="en-GB" sz="1600" i="1" dirty="0"/>
              <a:t> – </a:t>
            </a:r>
            <a:r>
              <a:rPr lang="en-GB" sz="1600" i="1" dirty="0" err="1"/>
              <a:t>Disziplinen</a:t>
            </a:r>
            <a:r>
              <a:rPr lang="en-GB" sz="1600" i="1" dirty="0"/>
              <a:t>. </a:t>
            </a:r>
            <a:r>
              <a:rPr lang="de-DE" sz="1600" i="1" dirty="0"/>
              <a:t>Erträge des 7. Bremer Symposions</a:t>
            </a:r>
            <a:r>
              <a:rPr lang="de-DE" sz="1600" dirty="0"/>
              <a:t>. Bochum: AKS-Verlag, 246-259.</a:t>
            </a:r>
          </a:p>
          <a:p>
            <a:pPr marL="539750" indent="-539750">
              <a:lnSpc>
                <a:spcPct val="100000"/>
              </a:lnSpc>
              <a:spcBef>
                <a:spcPts val="0"/>
              </a:spcBef>
              <a:spcAft>
                <a:spcPts val="300"/>
              </a:spcAft>
              <a:buNone/>
            </a:pPr>
            <a:r>
              <a:rPr lang="en-US" sz="1600" dirty="0"/>
              <a:t>Fischer, Johann / Wolder, Nicole (2021). </a:t>
            </a:r>
            <a:r>
              <a:rPr lang="de-DE" sz="1600" dirty="0"/>
              <a:t>Erfahrungen in der Umsetzung der Inhalte des Begleitbands zum </a:t>
            </a:r>
            <a:r>
              <a:rPr lang="de-DE" sz="1600" dirty="0" err="1"/>
              <a:t>GeR</a:t>
            </a:r>
            <a:r>
              <a:rPr lang="de-DE" sz="1600" dirty="0"/>
              <a:t> im Hochschulkontext – Ergebnisse eines Projektes des Europarates und Handlungsbedarf für Hochschulsprachenzentren. </a:t>
            </a:r>
            <a:r>
              <a:rPr lang="de-DE" sz="1600" i="1" dirty="0"/>
              <a:t>Fremdsprachen und Hochschule </a:t>
            </a:r>
            <a:r>
              <a:rPr lang="de-DE" sz="1600" dirty="0"/>
              <a:t>96, 7-27.</a:t>
            </a:r>
          </a:p>
        </p:txBody>
      </p:sp>
      <p:pic>
        <p:nvPicPr>
          <p:cNvPr id="4" name="Audio 3">
            <a:hlinkClick r:id="" action="ppaction://media"/>
            <a:extLst>
              <a:ext uri="{FF2B5EF4-FFF2-40B4-BE49-F238E27FC236}">
                <a16:creationId xmlns:a16="http://schemas.microsoft.com/office/drawing/2014/main" id="{3F843D1F-75E6-42A7-8665-EAD5A00F05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62463451"/>
      </p:ext>
    </p:extLst>
  </p:cSld>
  <p:clrMapOvr>
    <a:masterClrMapping/>
  </p:clrMapOvr>
  <mc:AlternateContent xmlns:mc="http://schemas.openxmlformats.org/markup-compatibility/2006">
    <mc:Choice xmlns:p14="http://schemas.microsoft.com/office/powerpoint/2010/main" Requires="p14">
      <p:transition p14:dur="100" advTm="26132"/>
    </mc:Choice>
    <mc:Fallback>
      <p:transition advTm="26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L’approche actionnelle et la notion d’acteur social – Bibliographie </a:t>
            </a:r>
            <a:r>
              <a:rPr lang="fr-FR" sz="2800" dirty="0"/>
              <a:t>(2/2)</a:t>
            </a:r>
            <a:endParaRPr lang="en-GB"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Autofit/>
          </a:bodyPr>
          <a:lstStyle/>
          <a:p>
            <a:pPr marL="539750" indent="-539750">
              <a:lnSpc>
                <a:spcPct val="100000"/>
              </a:lnSpc>
              <a:spcBef>
                <a:spcPts val="0"/>
              </a:spcBef>
              <a:spcAft>
                <a:spcPts val="300"/>
              </a:spcAft>
              <a:buNone/>
            </a:pPr>
            <a:r>
              <a:rPr lang="de-DE" sz="1600" dirty="0"/>
              <a:t>Fischer, Johann / Wolder, Nicole (2022). </a:t>
            </a:r>
            <a:r>
              <a:rPr lang="en-GB" sz="1600" dirty="0"/>
              <a:t>Implementation of the CEFR Companion Volume in the UNIcert® and NULTE Networks. Dans : North, Brian / </a:t>
            </a:r>
            <a:r>
              <a:rPr lang="en-GB" sz="1600" dirty="0" err="1"/>
              <a:t>Piccardo</a:t>
            </a:r>
            <a:r>
              <a:rPr lang="en-GB" sz="1600" dirty="0"/>
              <a:t>, </a:t>
            </a:r>
            <a:r>
              <a:rPr lang="en-GB" sz="1600" dirty="0" err="1"/>
              <a:t>Enrica</a:t>
            </a:r>
            <a:r>
              <a:rPr lang="en-GB" sz="1600" dirty="0"/>
              <a:t> / Goodier, Tim / Fasoglio, Daniela / </a:t>
            </a:r>
            <a:r>
              <a:rPr lang="en-GB" sz="1600" dirty="0" err="1"/>
              <a:t>Margonis</a:t>
            </a:r>
            <a:r>
              <a:rPr lang="en-GB" sz="1600" dirty="0"/>
              <a:t>-Pasinetti, Rosanna / Rüschoff, Bernd (</a:t>
            </a:r>
            <a:r>
              <a:rPr lang="en-GB" sz="1600" dirty="0" err="1"/>
              <a:t>éds</a:t>
            </a:r>
            <a:r>
              <a:rPr lang="en-GB" sz="1600" dirty="0"/>
              <a:t>.). </a:t>
            </a:r>
            <a:r>
              <a:rPr lang="en-GB" sz="1600" i="1" dirty="0"/>
              <a:t>Enriching 21</a:t>
            </a:r>
            <a:r>
              <a:rPr lang="en-GB" sz="1600" i="1" baseline="30000" dirty="0"/>
              <a:t>st</a:t>
            </a:r>
            <a:r>
              <a:rPr lang="en-GB" sz="1600" i="1" dirty="0"/>
              <a:t> century language education. The CEFR Companion Volume in practice</a:t>
            </a:r>
            <a:r>
              <a:rPr lang="en-GB" sz="1600" dirty="0"/>
              <a:t>, Strasbourg: Council of Europe Publishing, 185-201 ; </a:t>
            </a:r>
            <a:r>
              <a:rPr lang="en-GB" sz="1600" dirty="0">
                <a:hlinkClick r:id="rId4"/>
              </a:rPr>
              <a:t>https://rm.coe.int/enriching-21st-century-language-education-the-cefr-companion-volume-in/1680a68ed0</a:t>
            </a:r>
            <a:r>
              <a:rPr lang="en-GB" sz="1600" dirty="0"/>
              <a:t>.</a:t>
            </a:r>
          </a:p>
          <a:p>
            <a:pPr marL="539750" indent="-539750">
              <a:lnSpc>
                <a:spcPct val="100000"/>
              </a:lnSpc>
              <a:spcBef>
                <a:spcPts val="0"/>
              </a:spcBef>
              <a:spcAft>
                <a:spcPts val="300"/>
              </a:spcAft>
              <a:buNone/>
            </a:pPr>
            <a:r>
              <a:rPr lang="en-GB" sz="1600" dirty="0"/>
              <a:t>Graves, Kathleen (2008). The language curriculum: A social contextual perspective. </a:t>
            </a:r>
            <a:r>
              <a:rPr lang="en-GB" sz="1600" i="1" dirty="0"/>
              <a:t>Language Teaching</a:t>
            </a:r>
            <a:r>
              <a:rPr lang="en-GB" sz="1600" dirty="0"/>
              <a:t> 41 (2), 147-181.</a:t>
            </a:r>
            <a:endParaRPr lang="de-DE" sz="1600" dirty="0"/>
          </a:p>
          <a:p>
            <a:pPr marL="539750" indent="-539750">
              <a:lnSpc>
                <a:spcPct val="100000"/>
              </a:lnSpc>
              <a:spcBef>
                <a:spcPts val="0"/>
              </a:spcBef>
              <a:spcAft>
                <a:spcPts val="300"/>
              </a:spcAft>
              <a:buNone/>
            </a:pPr>
            <a:r>
              <a:rPr lang="de-DE" sz="1600" dirty="0" err="1"/>
              <a:t>Piccardo</a:t>
            </a:r>
            <a:r>
              <a:rPr lang="de-DE" sz="1600" dirty="0"/>
              <a:t>, Enrica / North, Brian (2019). </a:t>
            </a:r>
            <a:r>
              <a:rPr lang="en-US" sz="1600" i="1" dirty="0"/>
              <a:t>The Action-oriented Approach. A Dynamic Vision of Language Education</a:t>
            </a:r>
            <a:r>
              <a:rPr lang="en-US" sz="1600" dirty="0"/>
              <a:t>. Bristol : Multilingual Matters.</a:t>
            </a:r>
          </a:p>
          <a:p>
            <a:pPr marL="539750" indent="-539750">
              <a:lnSpc>
                <a:spcPct val="100000"/>
              </a:lnSpc>
              <a:spcBef>
                <a:spcPts val="0"/>
              </a:spcBef>
              <a:spcAft>
                <a:spcPts val="300"/>
              </a:spcAft>
              <a:buNone/>
            </a:pPr>
            <a:r>
              <a:rPr lang="en-US" sz="1600" dirty="0"/>
              <a:t>Purpura, James E. (2016). Assessing Meaning. Dans : </a:t>
            </a:r>
            <a:r>
              <a:rPr lang="en-US" sz="1600" dirty="0" err="1"/>
              <a:t>Shohamy</a:t>
            </a:r>
            <a:r>
              <a:rPr lang="en-US" sz="1600" dirty="0"/>
              <a:t>, Elana et al. (</a:t>
            </a:r>
            <a:r>
              <a:rPr lang="en-US" sz="1600" dirty="0" err="1"/>
              <a:t>éds</a:t>
            </a:r>
            <a:r>
              <a:rPr lang="en-US" sz="1600" dirty="0"/>
              <a:t>.). </a:t>
            </a:r>
            <a:r>
              <a:rPr lang="en-US" sz="1600" i="1" dirty="0"/>
              <a:t>Language Testing and Assessment, Encyclopedia of Language and Education</a:t>
            </a:r>
            <a:r>
              <a:rPr lang="en-US" sz="1600" dirty="0"/>
              <a:t>. Basel : Springer International Publishing, 33-61. </a:t>
            </a:r>
          </a:p>
          <a:p>
            <a:pPr marL="539750" indent="-539750">
              <a:lnSpc>
                <a:spcPct val="100000"/>
              </a:lnSpc>
              <a:spcBef>
                <a:spcPts val="0"/>
              </a:spcBef>
              <a:spcAft>
                <a:spcPts val="300"/>
              </a:spcAft>
              <a:buNone/>
            </a:pPr>
            <a:r>
              <a:rPr lang="en-US" sz="1600" dirty="0" err="1"/>
              <a:t>Skehan</a:t>
            </a:r>
            <a:r>
              <a:rPr lang="en-US" sz="1600" dirty="0"/>
              <a:t>, Peter (1996). Second language acquisition research and task-based instruction. Dans : Willis, Jane / Willis, Dave (</a:t>
            </a:r>
            <a:r>
              <a:rPr lang="en-US" sz="1600" dirty="0" err="1"/>
              <a:t>éds</a:t>
            </a:r>
            <a:r>
              <a:rPr lang="en-US" sz="1600" dirty="0"/>
              <a:t>.). </a:t>
            </a:r>
            <a:r>
              <a:rPr lang="en-US" sz="1600" i="1" dirty="0"/>
              <a:t>Challenge and Change in Language Teaching</a:t>
            </a:r>
            <a:r>
              <a:rPr lang="en-US" sz="1600" dirty="0"/>
              <a:t>. Oxford : Heinemann, 17-30.</a:t>
            </a:r>
          </a:p>
          <a:p>
            <a:pPr marL="539750" indent="-539750">
              <a:lnSpc>
                <a:spcPct val="100000"/>
              </a:lnSpc>
              <a:spcBef>
                <a:spcPts val="0"/>
              </a:spcBef>
              <a:spcAft>
                <a:spcPts val="300"/>
              </a:spcAft>
              <a:buNone/>
            </a:pPr>
            <a:r>
              <a:rPr lang="en-US" sz="1600" dirty="0" err="1"/>
              <a:t>Skehan</a:t>
            </a:r>
            <a:r>
              <a:rPr lang="en-US" sz="1600" dirty="0"/>
              <a:t>, Peter (2003). Task-based instruction. </a:t>
            </a:r>
            <a:r>
              <a:rPr lang="en-US" sz="1600" i="1" dirty="0"/>
              <a:t>Language Teaching </a:t>
            </a:r>
            <a:r>
              <a:rPr lang="en-US" sz="1600" dirty="0"/>
              <a:t>36, 1-14.</a:t>
            </a:r>
          </a:p>
          <a:p>
            <a:pPr marL="539750" indent="-539750">
              <a:lnSpc>
                <a:spcPct val="100000"/>
              </a:lnSpc>
              <a:spcBef>
                <a:spcPts val="0"/>
              </a:spcBef>
              <a:spcAft>
                <a:spcPts val="300"/>
              </a:spcAft>
              <a:buNone/>
            </a:pPr>
            <a:r>
              <a:rPr lang="de-DE" sz="1600" dirty="0"/>
              <a:t>Van den Branden</a:t>
            </a:r>
            <a:r>
              <a:rPr lang="en-GB" sz="1600" dirty="0"/>
              <a:t>, Kris / </a:t>
            </a:r>
            <a:r>
              <a:rPr lang="en-GB" sz="1600" dirty="0" err="1"/>
              <a:t>Bygate</a:t>
            </a:r>
            <a:r>
              <a:rPr lang="en-GB" sz="1600" dirty="0"/>
              <a:t>, Martin / Norris, John M. (</a:t>
            </a:r>
            <a:r>
              <a:rPr lang="en-GB" sz="1600" dirty="0" err="1"/>
              <a:t>éds</a:t>
            </a:r>
            <a:r>
              <a:rPr lang="en-GB" sz="1600" dirty="0"/>
              <a:t>.) (2009). </a:t>
            </a:r>
            <a:r>
              <a:rPr lang="en-GB" sz="1600" i="1" dirty="0"/>
              <a:t>Task-Based Language Teaching. </a:t>
            </a:r>
            <a:r>
              <a:rPr lang="de-DE" sz="1600" i="1" dirty="0"/>
              <a:t>A Reader</a:t>
            </a:r>
            <a:r>
              <a:rPr lang="de-DE" sz="1600" dirty="0"/>
              <a:t>. Amsterdam &amp; Philadelphia : John Benjamins.</a:t>
            </a:r>
          </a:p>
          <a:p>
            <a:pPr marL="539750" indent="-539750">
              <a:lnSpc>
                <a:spcPct val="100000"/>
              </a:lnSpc>
              <a:spcBef>
                <a:spcPts val="0"/>
              </a:spcBef>
              <a:spcAft>
                <a:spcPts val="300"/>
              </a:spcAft>
              <a:buNone/>
            </a:pPr>
            <a:endParaRPr lang="en-US" sz="1600" dirty="0"/>
          </a:p>
        </p:txBody>
      </p:sp>
      <p:pic>
        <p:nvPicPr>
          <p:cNvPr id="4" name="Audio 3">
            <a:hlinkClick r:id="" action="ppaction://media"/>
            <a:extLst>
              <a:ext uri="{FF2B5EF4-FFF2-40B4-BE49-F238E27FC236}">
                <a16:creationId xmlns:a16="http://schemas.microsoft.com/office/drawing/2014/main" id="{6EFA248E-BC23-4C1C-8A3A-58AFD2489F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33508034"/>
      </p:ext>
    </p:extLst>
  </p:cSld>
  <p:clrMapOvr>
    <a:masterClrMapping/>
  </p:clrMapOvr>
  <mc:AlternateContent xmlns:mc="http://schemas.openxmlformats.org/markup-compatibility/2006">
    <mc:Choice xmlns:p14="http://schemas.microsoft.com/office/powerpoint/2010/main" Requires="p14">
      <p:transition p14:dur="100" advTm="25921"/>
    </mc:Choice>
    <mc:Fallback>
      <p:transition advTm="25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L’approche actionnelle</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fontScale="85000" lnSpcReduction="10000"/>
          </a:bodyPr>
          <a:lstStyle/>
          <a:p>
            <a:pPr marL="0" indent="0">
              <a:buNone/>
            </a:pPr>
            <a:r>
              <a:rPr lang="fr-FR" dirty="0"/>
              <a:t>Conseil de l’Europe (2021 : 28) :</a:t>
            </a:r>
          </a:p>
          <a:p>
            <a:pPr marL="0" indent="0">
              <a:buNone/>
            </a:pPr>
            <a:r>
              <a:rPr lang="fr-FR" dirty="0"/>
              <a:t>« Avec la perspective actionnelle du CECR, on passe des programmes fondés sur une progression linéaire à partir des structures du langage ou d’un ensemble de notions et fonctions prédéterminées, à des programmes fondés sur des analyses de besoins, </a:t>
            </a:r>
            <a:r>
              <a:rPr lang="fr-FR" dirty="0">
                <a:solidFill>
                  <a:srgbClr val="FF0000"/>
                </a:solidFill>
              </a:rPr>
              <a:t>des tâches de la vie réelle </a:t>
            </a:r>
            <a:r>
              <a:rPr lang="fr-FR" dirty="0"/>
              <a:t>bâties sur </a:t>
            </a:r>
            <a:r>
              <a:rPr lang="fr-FR" dirty="0">
                <a:solidFill>
                  <a:srgbClr val="FF0000"/>
                </a:solidFill>
              </a:rPr>
              <a:t>des notions et des fonctions choisies délibérément</a:t>
            </a:r>
            <a:r>
              <a:rPr lang="fr-FR" dirty="0"/>
              <a:t>. On favorise ainsi </a:t>
            </a:r>
            <a:r>
              <a:rPr lang="fr-FR" dirty="0">
                <a:solidFill>
                  <a:srgbClr val="FF0000"/>
                </a:solidFill>
              </a:rPr>
              <a:t>une perspective de « compétence » </a:t>
            </a:r>
            <a:r>
              <a:rPr lang="fr-FR" dirty="0"/>
              <a:t>illustrée par </a:t>
            </a:r>
            <a:r>
              <a:rPr lang="fr-FR" dirty="0">
                <a:solidFill>
                  <a:srgbClr val="FF0000"/>
                </a:solidFill>
              </a:rPr>
              <a:t>des descripteurs commençant par « Je peux (faire) » </a:t>
            </a:r>
            <a:r>
              <a:rPr lang="fr-FR" dirty="0"/>
              <a:t>plutôt qu’une perspective de « déficience » mettant l’accent sur ce que l’apprenant n’a pas encore acquis. L’idée est de concevoir des programmes et des cours fondés sur </a:t>
            </a:r>
            <a:r>
              <a:rPr lang="fr-FR" dirty="0">
                <a:solidFill>
                  <a:srgbClr val="FF0000"/>
                </a:solidFill>
              </a:rPr>
              <a:t>des besoins de communication dans le monde réel</a:t>
            </a:r>
            <a:r>
              <a:rPr lang="fr-FR" dirty="0"/>
              <a:t>, organisés autour </a:t>
            </a:r>
            <a:r>
              <a:rPr lang="fr-FR" dirty="0">
                <a:solidFill>
                  <a:srgbClr val="FF0000"/>
                </a:solidFill>
              </a:rPr>
              <a:t>de tâches de la vie réelle </a:t>
            </a:r>
            <a:r>
              <a:rPr lang="fr-FR" dirty="0"/>
              <a:t>à l’aide de descripteurs « Je peux (faire) » qui représentent des objectifs pour l’apprenant. Le CECR est essentiellement un outil destiné à aider à la planification de programmes, de cours et d’examens en partant de ce que les utilisateurs/apprenants ont besoin de savoir faire avec le langage. »</a:t>
            </a:r>
            <a:endParaRPr lang="en-GB" dirty="0"/>
          </a:p>
        </p:txBody>
      </p:sp>
      <p:pic>
        <p:nvPicPr>
          <p:cNvPr id="4" name="Audio 3">
            <a:hlinkClick r:id="" action="ppaction://media"/>
            <a:extLst>
              <a:ext uri="{FF2B5EF4-FFF2-40B4-BE49-F238E27FC236}">
                <a16:creationId xmlns:a16="http://schemas.microsoft.com/office/drawing/2014/main" id="{CC9E0D1A-52AD-447F-AF2D-4FE1D9CF05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81473305"/>
      </p:ext>
    </p:extLst>
  </p:cSld>
  <p:clrMapOvr>
    <a:masterClrMapping/>
  </p:clrMapOvr>
  <mc:AlternateContent xmlns:mc="http://schemas.openxmlformats.org/markup-compatibility/2006">
    <mc:Choice xmlns:p14="http://schemas.microsoft.com/office/powerpoint/2010/main" Requires="p14">
      <p:transition p14:dur="100" advTm="64077"/>
    </mc:Choice>
    <mc:Fallback>
      <p:transition advTm="64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L’approche actionnelle</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fr-FR" dirty="0"/>
              <a:t>Aspects clés de cette citation :</a:t>
            </a:r>
            <a:endParaRPr lang="en-GB" dirty="0"/>
          </a:p>
          <a:p>
            <a:pPr marL="0" indent="0">
              <a:buNone/>
            </a:pPr>
            <a:endParaRPr lang="en-GB" dirty="0"/>
          </a:p>
          <a:p>
            <a:pPr marL="536575" indent="-536575">
              <a:buFont typeface="Wingdings" panose="05000000000000000000" pitchFamily="2" charset="2"/>
              <a:buChar char="Ø"/>
            </a:pPr>
            <a:r>
              <a:rPr lang="fr-FR" dirty="0"/>
              <a:t>tâches de la vie réelle 
une perspective de « compétence »
des notions et des fonctions choisies délibérément et 
besoins de communication de la vie réelle</a:t>
            </a:r>
            <a:endParaRPr lang="en-GB" dirty="0"/>
          </a:p>
        </p:txBody>
      </p:sp>
      <p:pic>
        <p:nvPicPr>
          <p:cNvPr id="5" name="Audio 4">
            <a:hlinkClick r:id="" action="ppaction://media"/>
            <a:extLst>
              <a:ext uri="{FF2B5EF4-FFF2-40B4-BE49-F238E27FC236}">
                <a16:creationId xmlns:a16="http://schemas.microsoft.com/office/drawing/2014/main" id="{63801D2A-18ED-4E1F-9A87-06B4067A13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49988302"/>
      </p:ext>
    </p:extLst>
  </p:cSld>
  <p:clrMapOvr>
    <a:masterClrMapping/>
  </p:clrMapOvr>
  <mc:AlternateContent xmlns:mc="http://schemas.openxmlformats.org/markup-compatibility/2006">
    <mc:Choice xmlns:p14="http://schemas.microsoft.com/office/powerpoint/2010/main" Requires="p14">
      <p:transition p14:dur="100" advTm="45790"/>
    </mc:Choice>
    <mc:Fallback>
      <p:transition advTm="45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L’approche actionnelle</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en-GB" dirty="0"/>
          </a:p>
          <a:p>
            <a:pPr marL="0" indent="0">
              <a:buNone/>
            </a:pPr>
            <a:r>
              <a:rPr lang="fr-FR" dirty="0"/>
              <a:t>Le nouveau rôle de l’apprenant en tant qu’acteur social </a:t>
            </a:r>
            <a:r>
              <a:rPr lang="en-GB" dirty="0"/>
              <a:t>:</a:t>
            </a:r>
          </a:p>
          <a:p>
            <a:pPr marL="0" indent="0">
              <a:buNone/>
            </a:pPr>
            <a:endParaRPr lang="en-GB" sz="1400" dirty="0"/>
          </a:p>
          <a:p>
            <a:pPr marL="0" indent="0">
              <a:buNone/>
            </a:pPr>
            <a:r>
              <a:rPr lang="fr-FR" dirty="0"/>
              <a:t>Les apprenants :</a:t>
            </a:r>
          </a:p>
          <a:p>
            <a:pPr marL="536575" indent="-536575">
              <a:buFont typeface="Wingdings" panose="05000000000000000000" pitchFamily="2" charset="2"/>
              <a:buChar char="Ø"/>
            </a:pPr>
            <a:r>
              <a:rPr lang="fr-FR" dirty="0"/>
              <a:t>simulent une situation réaliste, 
effectuent des tâches utiles et significatives et 
montrent ce qu’ils sont capables de faire</a:t>
            </a:r>
            <a:endParaRPr lang="de-DE" dirty="0"/>
          </a:p>
        </p:txBody>
      </p:sp>
      <p:pic>
        <p:nvPicPr>
          <p:cNvPr id="4" name="Audio 3">
            <a:hlinkClick r:id="" action="ppaction://media"/>
            <a:extLst>
              <a:ext uri="{FF2B5EF4-FFF2-40B4-BE49-F238E27FC236}">
                <a16:creationId xmlns:a16="http://schemas.microsoft.com/office/drawing/2014/main" id="{CDB04A7C-73B8-4921-8FD3-FF117F92AD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70291160"/>
      </p:ext>
    </p:extLst>
  </p:cSld>
  <p:clrMapOvr>
    <a:masterClrMapping/>
  </p:clrMapOvr>
  <mc:AlternateContent xmlns:mc="http://schemas.openxmlformats.org/markup-compatibility/2006">
    <mc:Choice xmlns:p14="http://schemas.microsoft.com/office/powerpoint/2010/main" Requires="p14">
      <p:transition p14:dur="100" advTm="35474"/>
    </mc:Choice>
    <mc:Fallback>
      <p:transition advTm="35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L’approche actionnelle</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500026"/>
            <a:ext cx="11218126" cy="4704851"/>
          </a:xfrm>
        </p:spPr>
        <p:txBody>
          <a:bodyPr>
            <a:normAutofit fontScale="92500" lnSpcReduction="20000"/>
          </a:bodyPr>
          <a:lstStyle/>
          <a:p>
            <a:pPr marL="0" indent="0">
              <a:buNone/>
            </a:pPr>
            <a:r>
              <a:rPr lang="fr-FR" dirty="0"/>
              <a:t>Les apprenants :</a:t>
            </a:r>
          </a:p>
          <a:p>
            <a:r>
              <a:rPr lang="fr-FR" dirty="0"/>
              <a:t>analysent une situation spécifique dans un contexte donné
se voient attribuer un scénario 
doivent accomplir une tâche avec un objectif spécifique
activent leurs connaissances, leurs cultures, leurs compétences et leurs centres d’intérêt,
interagissent avec leur(s) partenaire(s) ou le groupe 
coconstruisent le sens et des concepts et
présentent ensuite leurs résultats à un groupe cible défini</a:t>
            </a:r>
          </a:p>
          <a:p>
            <a:pPr>
              <a:spcBef>
                <a:spcPts val="0"/>
              </a:spcBef>
            </a:pPr>
            <a:endParaRPr lang="en-GB" sz="800" dirty="0"/>
          </a:p>
          <a:p>
            <a:pPr marL="536575" indent="-536575">
              <a:buFont typeface="Wingdings" panose="05000000000000000000" pitchFamily="2" charset="2"/>
              <a:buChar char="Ø"/>
            </a:pPr>
            <a:r>
              <a:rPr lang="fr-FR" dirty="0"/>
              <a:t>De cette façon, ils agissent en tant qu’acteurs sociaux</a:t>
            </a:r>
            <a:r>
              <a:rPr lang="en-GB" dirty="0"/>
              <a:t>.</a:t>
            </a:r>
          </a:p>
          <a:p>
            <a:pPr marL="0" indent="0">
              <a:buNone/>
            </a:pPr>
            <a:endParaRPr lang="en-GB" sz="800" dirty="0"/>
          </a:p>
          <a:p>
            <a:pPr marL="0" indent="0">
              <a:buNone/>
            </a:pPr>
            <a:r>
              <a:rPr lang="en-GB" dirty="0">
                <a:sym typeface="Wingdings" panose="05000000000000000000" pitchFamily="2" charset="2"/>
              </a:rPr>
              <a:t> </a:t>
            </a:r>
            <a:r>
              <a:rPr lang="fr-FR" dirty="0">
                <a:sym typeface="Wingdings" panose="05000000000000000000" pitchFamily="2" charset="2"/>
              </a:rPr>
              <a:t>Trois notions clés : « </a:t>
            </a:r>
            <a:r>
              <a:rPr lang="fr-FR" b="1" dirty="0">
                <a:solidFill>
                  <a:srgbClr val="FF0000"/>
                </a:solidFill>
                <a:sym typeface="Wingdings" panose="05000000000000000000" pitchFamily="2" charset="2"/>
              </a:rPr>
              <a:t>scénario</a:t>
            </a:r>
            <a:r>
              <a:rPr lang="fr-FR" dirty="0">
                <a:sym typeface="Wingdings" panose="05000000000000000000" pitchFamily="2" charset="2"/>
              </a:rPr>
              <a:t> », « </a:t>
            </a:r>
            <a:r>
              <a:rPr lang="fr-FR" b="1" dirty="0">
                <a:solidFill>
                  <a:srgbClr val="FF0000"/>
                </a:solidFill>
                <a:sym typeface="Wingdings" panose="05000000000000000000" pitchFamily="2" charset="2"/>
              </a:rPr>
              <a:t>tâche</a:t>
            </a:r>
            <a:r>
              <a:rPr lang="fr-FR" dirty="0">
                <a:sym typeface="Wingdings" panose="05000000000000000000" pitchFamily="2" charset="2"/>
              </a:rPr>
              <a:t> », « </a:t>
            </a:r>
            <a:r>
              <a:rPr lang="fr-FR" b="1" dirty="0">
                <a:solidFill>
                  <a:srgbClr val="FF0000"/>
                </a:solidFill>
                <a:sym typeface="Wingdings" panose="05000000000000000000" pitchFamily="2" charset="2"/>
              </a:rPr>
              <a:t>acteur social »</a:t>
            </a:r>
            <a:r>
              <a:rPr lang="fr-FR" dirty="0">
                <a:sym typeface="Wingdings" panose="05000000000000000000" pitchFamily="2" charset="2"/>
              </a:rPr>
              <a:t> </a:t>
            </a:r>
            <a:endParaRPr lang="fr-FR" dirty="0"/>
          </a:p>
        </p:txBody>
      </p:sp>
      <p:pic>
        <p:nvPicPr>
          <p:cNvPr id="5" name="Audio 4">
            <a:hlinkClick r:id="" action="ppaction://media"/>
            <a:extLst>
              <a:ext uri="{FF2B5EF4-FFF2-40B4-BE49-F238E27FC236}">
                <a16:creationId xmlns:a16="http://schemas.microsoft.com/office/drawing/2014/main" id="{DBCE8B7B-996D-4E0A-9575-2DC2EEDB52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45039695"/>
      </p:ext>
    </p:extLst>
  </p:cSld>
  <p:clrMapOvr>
    <a:masterClrMapping/>
  </p:clrMapOvr>
  <mc:AlternateContent xmlns:mc="http://schemas.openxmlformats.org/markup-compatibility/2006">
    <mc:Choice xmlns:p14="http://schemas.microsoft.com/office/powerpoint/2010/main" Requires="p14">
      <p:transition p14:dur="100" advTm="71232"/>
    </mc:Choice>
    <mc:Fallback>
      <p:transition advTm="71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L’approche actionnelle et </a:t>
            </a:r>
            <a:br>
              <a:rPr lang="fr-FR" dirty="0"/>
            </a:br>
            <a:r>
              <a:rPr lang="fr-FR" dirty="0"/>
              <a:t>la notion de « scénario »</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fr-FR" dirty="0"/>
              <a:t>Les apprenants sont placés dans une situation concrète et simulent l’interaction au sein de leur équipe ainsi qu’avec le groupe cible</a:t>
            </a:r>
            <a:r>
              <a:rPr lang="en-US" dirty="0"/>
              <a:t>. </a:t>
            </a:r>
          </a:p>
          <a:p>
            <a:pPr marL="0" indent="0">
              <a:buNone/>
            </a:pPr>
            <a:r>
              <a:rPr lang="fr-FR" dirty="0"/>
              <a:t>Un scenario doit fournir des informations claires concernant : </a:t>
            </a:r>
          </a:p>
          <a:p>
            <a:pPr marL="719138"/>
            <a:r>
              <a:rPr lang="fr-FR" dirty="0"/>
              <a:t>le </a:t>
            </a:r>
            <a:r>
              <a:rPr lang="fr-FR" b="1" dirty="0"/>
              <a:t>contexte</a:t>
            </a:r>
            <a:r>
              <a:rPr lang="fr-FR" dirty="0"/>
              <a:t>, </a:t>
            </a:r>
          </a:p>
          <a:p>
            <a:pPr marL="719138"/>
            <a:r>
              <a:rPr lang="fr-FR" dirty="0"/>
              <a:t>la </a:t>
            </a:r>
            <a:r>
              <a:rPr lang="fr-FR" b="1" dirty="0"/>
              <a:t>situation</a:t>
            </a:r>
            <a:r>
              <a:rPr lang="fr-FR" dirty="0"/>
              <a:t>, </a:t>
            </a:r>
          </a:p>
          <a:p>
            <a:pPr marL="719138"/>
            <a:r>
              <a:rPr lang="fr-FR" dirty="0"/>
              <a:t>les </a:t>
            </a:r>
            <a:r>
              <a:rPr lang="fr-FR" b="1" dirty="0"/>
              <a:t>rôles</a:t>
            </a:r>
            <a:r>
              <a:rPr lang="fr-FR" dirty="0"/>
              <a:t> des apprenants et du groupe cible, </a:t>
            </a:r>
          </a:p>
          <a:p>
            <a:pPr marL="719138"/>
            <a:r>
              <a:rPr lang="fr-FR" dirty="0"/>
              <a:t>les </a:t>
            </a:r>
            <a:r>
              <a:rPr lang="fr-FR" b="1" dirty="0"/>
              <a:t>tâches</a:t>
            </a:r>
            <a:r>
              <a:rPr lang="fr-FR" dirty="0"/>
              <a:t> et </a:t>
            </a:r>
          </a:p>
          <a:p>
            <a:pPr marL="719138"/>
            <a:r>
              <a:rPr lang="fr-FR" dirty="0"/>
              <a:t>les </a:t>
            </a:r>
            <a:r>
              <a:rPr lang="fr-FR" b="1" dirty="0"/>
              <a:t>objectifs</a:t>
            </a:r>
            <a:r>
              <a:rPr lang="fr-FR" dirty="0"/>
              <a:t>.</a:t>
            </a:r>
          </a:p>
        </p:txBody>
      </p:sp>
      <p:pic>
        <p:nvPicPr>
          <p:cNvPr id="4" name="Audio 3">
            <a:hlinkClick r:id="" action="ppaction://media"/>
            <a:extLst>
              <a:ext uri="{FF2B5EF4-FFF2-40B4-BE49-F238E27FC236}">
                <a16:creationId xmlns:a16="http://schemas.microsoft.com/office/drawing/2014/main" id="{A2AADF49-6E77-4765-9882-25CCA6C9B7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73145056"/>
      </p:ext>
    </p:extLst>
  </p:cSld>
  <p:clrMapOvr>
    <a:masterClrMapping/>
  </p:clrMapOvr>
  <mc:AlternateContent xmlns:mc="http://schemas.openxmlformats.org/markup-compatibility/2006">
    <mc:Choice xmlns:p14="http://schemas.microsoft.com/office/powerpoint/2010/main" Requires="p14">
      <p:transition p14:dur="100" advTm="35099"/>
    </mc:Choice>
    <mc:Fallback>
      <p:transition advTm="35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L’approche actionnelle et </a:t>
            </a:r>
            <a:br>
              <a:rPr lang="fr-FR" dirty="0"/>
            </a:br>
            <a:r>
              <a:rPr lang="fr-FR" dirty="0"/>
              <a:t>la notion de « scénario »</a:t>
            </a:r>
            <a:endParaRPr lang="en-GB"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fontScale="92500" lnSpcReduction="10000"/>
          </a:bodyPr>
          <a:lstStyle/>
          <a:p>
            <a:pPr marL="0" indent="0">
              <a:buNone/>
            </a:pPr>
            <a:endParaRPr lang="en-GB" dirty="0"/>
          </a:p>
          <a:p>
            <a:pPr marL="0" indent="0">
              <a:buNone/>
            </a:pPr>
            <a:r>
              <a:rPr lang="en-US" dirty="0"/>
              <a:t>“A task is an activity which requires learners to use language, with emphasis on meaning, to attain an objective.”</a:t>
            </a:r>
          </a:p>
          <a:p>
            <a:pPr marL="0" indent="0">
              <a:buNone/>
            </a:pPr>
            <a:r>
              <a:rPr lang="en-US" dirty="0"/>
              <a:t>(</a:t>
            </a:r>
            <a:r>
              <a:rPr lang="en-US" dirty="0" err="1"/>
              <a:t>Skehan</a:t>
            </a:r>
            <a:r>
              <a:rPr lang="en-US" dirty="0"/>
              <a:t> 2003: 3)</a:t>
            </a:r>
          </a:p>
          <a:p>
            <a:pPr marL="0" indent="0">
              <a:buNone/>
            </a:pPr>
            <a:endParaRPr lang="en-US" sz="2200" dirty="0"/>
          </a:p>
          <a:p>
            <a:pPr marL="0" indent="0">
              <a:buNone/>
            </a:pPr>
            <a:r>
              <a:rPr lang="en-US" dirty="0"/>
              <a:t>“Tasks […] are activities which have meaning as their primary focus. Success in tasks is evaluated in terms of achievement of an outcome, and tasks generally bear some resemblance to real-life language use. So task-based instruction takes a fairly strong view of communicative language teaching.”</a:t>
            </a:r>
          </a:p>
          <a:p>
            <a:pPr marL="0" indent="0">
              <a:buNone/>
            </a:pPr>
            <a:r>
              <a:rPr lang="en-US" dirty="0"/>
              <a:t>(</a:t>
            </a:r>
            <a:r>
              <a:rPr lang="en-US" dirty="0" err="1"/>
              <a:t>Skehan</a:t>
            </a:r>
            <a:r>
              <a:rPr lang="en-US" dirty="0"/>
              <a:t> 1996: 20)</a:t>
            </a:r>
            <a:endParaRPr lang="en-GB" dirty="0"/>
          </a:p>
        </p:txBody>
      </p:sp>
      <p:pic>
        <p:nvPicPr>
          <p:cNvPr id="4" name="Audio 3">
            <a:hlinkClick r:id="" action="ppaction://media"/>
            <a:extLst>
              <a:ext uri="{FF2B5EF4-FFF2-40B4-BE49-F238E27FC236}">
                <a16:creationId xmlns:a16="http://schemas.microsoft.com/office/drawing/2014/main" id="{0D9C0A03-59A3-4E1F-AFC5-4DCBCB018C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47250289"/>
      </p:ext>
    </p:extLst>
  </p:cSld>
  <p:clrMapOvr>
    <a:masterClrMapping/>
  </p:clrMapOvr>
  <mc:AlternateContent xmlns:mc="http://schemas.openxmlformats.org/markup-compatibility/2006">
    <mc:Choice xmlns:p14="http://schemas.microsoft.com/office/powerpoint/2010/main" Requires="p14">
      <p:transition p14:dur="100" advTm="43130"/>
    </mc:Choice>
    <mc:Fallback>
      <p:transition advTm="43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fr-FR" dirty="0"/>
              <a:t>L’approche actionnelle et  </a:t>
            </a:r>
            <a:br>
              <a:rPr lang="fr-FR" dirty="0"/>
            </a:br>
            <a:r>
              <a:rPr lang="fr-FR" dirty="0"/>
              <a:t>la notion de « scénario »</a:t>
            </a:r>
            <a:endParaRPr lang="en-GB" dirty="0"/>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825625"/>
            <a:ext cx="11218126" cy="4241688"/>
          </a:xfrm>
        </p:spPr>
        <p:txBody>
          <a:bodyPr>
            <a:normAutofit fontScale="92500" lnSpcReduction="10000"/>
          </a:bodyPr>
          <a:lstStyle/>
          <a:p>
            <a:pPr marL="0" indent="0">
              <a:buNone/>
            </a:pPr>
            <a:r>
              <a:rPr lang="fr-FR" dirty="0"/>
              <a:t>Traduction en français </a:t>
            </a:r>
            <a:r>
              <a:rPr lang="en-GB" dirty="0"/>
              <a:t>:</a:t>
            </a:r>
          </a:p>
          <a:p>
            <a:pPr marL="0" indent="0">
              <a:buNone/>
            </a:pPr>
            <a:endParaRPr lang="en-GB" sz="600" dirty="0"/>
          </a:p>
          <a:p>
            <a:pPr marL="0" indent="0">
              <a:buNone/>
            </a:pPr>
            <a:r>
              <a:rPr lang="fr-FR" dirty="0"/>
              <a:t>« Une tâche est une activité qui demande aux apprenants d’utiliser la langue, en mettant l’accent sur le sens, pour atteindre un objectif. »</a:t>
            </a:r>
          </a:p>
          <a:p>
            <a:pPr marL="0" indent="0">
              <a:buNone/>
            </a:pPr>
            <a:br>
              <a:rPr lang="fr-FR" sz="300" dirty="0"/>
            </a:br>
            <a:r>
              <a:rPr lang="en-US" dirty="0"/>
              <a:t>(</a:t>
            </a:r>
            <a:r>
              <a:rPr lang="en-US" dirty="0" err="1"/>
              <a:t>Skehan</a:t>
            </a:r>
            <a:r>
              <a:rPr lang="en-US" dirty="0"/>
              <a:t> 2003: 3)</a:t>
            </a:r>
          </a:p>
          <a:p>
            <a:pPr marL="0" indent="0">
              <a:buNone/>
            </a:pPr>
            <a:endParaRPr lang="en-US" sz="600" dirty="0"/>
          </a:p>
          <a:p>
            <a:pPr marL="0" indent="0">
              <a:buNone/>
            </a:pPr>
            <a:r>
              <a:rPr lang="fr-FR" dirty="0"/>
              <a:t>« Les tâches [...] sont des activités qui ont un sens comme objectif principal. Le succès dans les tâches est évalué en termes d’atteinte d’un résultat, et les tâches ressemblent généralement à l’utilisation de la langue dans la vie réelle. L’enseignement basé sur les tâches adopte donc une vision assez forte de l’approche communicative dans l’enseignement des langues. »</a:t>
            </a:r>
            <a:br>
              <a:rPr lang="fr-FR" dirty="0"/>
            </a:br>
            <a:br>
              <a:rPr lang="fr-FR" sz="800" dirty="0"/>
            </a:br>
            <a:r>
              <a:rPr lang="en-US" dirty="0"/>
              <a:t>(</a:t>
            </a:r>
            <a:r>
              <a:rPr lang="en-US" dirty="0" err="1"/>
              <a:t>Skehan</a:t>
            </a:r>
            <a:r>
              <a:rPr lang="en-US" dirty="0"/>
              <a:t> 1996: 20)</a:t>
            </a:r>
            <a:endParaRPr lang="en-GB" dirty="0"/>
          </a:p>
        </p:txBody>
      </p:sp>
      <p:pic>
        <p:nvPicPr>
          <p:cNvPr id="4" name="Audio 3">
            <a:hlinkClick r:id="" action="ppaction://media"/>
            <a:extLst>
              <a:ext uri="{FF2B5EF4-FFF2-40B4-BE49-F238E27FC236}">
                <a16:creationId xmlns:a16="http://schemas.microsoft.com/office/drawing/2014/main" id="{443575D8-A0F5-4366-AD97-7742DD8501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71597084"/>
      </p:ext>
    </p:extLst>
  </p:cSld>
  <p:clrMapOvr>
    <a:masterClrMapping/>
  </p:clrMapOvr>
  <mc:AlternateContent xmlns:mc="http://schemas.openxmlformats.org/markup-compatibility/2006">
    <mc:Choice xmlns:p14="http://schemas.microsoft.com/office/powerpoint/2010/main" Requires="p14">
      <p:transition p14:dur="100" advTm="21978"/>
    </mc:Choice>
    <mc:Fallback>
      <p:transition advTm="21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2522</Words>
  <Application>Microsoft Office PowerPoint</Application>
  <PresentationFormat>Breitbild</PresentationFormat>
  <Paragraphs>130</Paragraphs>
  <Slides>27</Slides>
  <Notes>1</Notes>
  <HiddenSlides>0</HiddenSlides>
  <MMClips>27</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27</vt:i4>
      </vt:variant>
    </vt:vector>
  </HeadingPairs>
  <TitlesOfParts>
    <vt:vector size="33" baseType="lpstr">
      <vt:lpstr>Arial</vt:lpstr>
      <vt:lpstr>Calibri</vt:lpstr>
      <vt:lpstr>Calibri Light</vt:lpstr>
      <vt:lpstr>Times New Roman</vt:lpstr>
      <vt:lpstr>Wingdings</vt:lpstr>
      <vt:lpstr>Office Theme</vt:lpstr>
      <vt:lpstr>L’approche actionnelle et la notion d’acteur social</vt:lpstr>
      <vt:lpstr>L’approche actionnelle</vt:lpstr>
      <vt:lpstr>L’approche actionnelle</vt:lpstr>
      <vt:lpstr>L’approche actionnelle</vt:lpstr>
      <vt:lpstr>L’approche actionnelle</vt:lpstr>
      <vt:lpstr>L’approche actionnelle</vt:lpstr>
      <vt:lpstr>L’approche actionnelle et  la notion de « scénario »</vt:lpstr>
      <vt:lpstr>L’approche actionnelle et  la notion de « scénario »</vt:lpstr>
      <vt:lpstr>L’approche actionnelle et   la notion de « scénario »</vt:lpstr>
      <vt:lpstr>L’approche actionnelle et  la notion d’acteur social</vt:lpstr>
      <vt:lpstr>L’approche actionnelle et  la notion d’acteur social</vt:lpstr>
      <vt:lpstr>L’approche actionnelle et  la notion d’acteur social</vt:lpstr>
      <vt:lpstr>L’approche actionnelle et  la notion d’acteur social</vt:lpstr>
      <vt:lpstr>L’apprenant en tant qu’acteur social</vt:lpstr>
      <vt:lpstr>L’apprenant en tant qu’acteur social</vt:lpstr>
      <vt:lpstr>L’apprenant en tant qu’acteur social</vt:lpstr>
      <vt:lpstr>L’apprenant en tant qu’acteur social</vt:lpstr>
      <vt:lpstr>L’apprenant en tant qu’acteur social</vt:lpstr>
      <vt:lpstr>L’apprenant en tant qu’acteur social</vt:lpstr>
      <vt:lpstr>L’approche actionnelle :  l’alignement constructif</vt:lpstr>
      <vt:lpstr>L’approche actionnelle :  L’alignement constructif</vt:lpstr>
      <vt:lpstr>L’approche actionnelle et la notion d’acteur social : les scénarios</vt:lpstr>
      <vt:lpstr>L’approche actionnelle et la notion d’acteur social : les scénarios</vt:lpstr>
      <vt:lpstr>L’approche actionnelle et la notion d’acteur social : les scénarios</vt:lpstr>
      <vt:lpstr>L’approche actionnelle et la notion d’acteur social : les scénarios</vt:lpstr>
      <vt:lpstr>L’approche actionnelle et la notion d’acteur social – Bibliographie (1/2)</vt:lpstr>
      <vt:lpstr>L’approche actionnelle et la notion d’acteur social – Bibliographie (2/2)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 Friedrich</dc:creator>
  <cp:lastModifiedBy>Johann Fischer</cp:lastModifiedBy>
  <cp:revision>102</cp:revision>
  <dcterms:created xsi:type="dcterms:W3CDTF">2020-01-08T10:10:35Z</dcterms:created>
  <dcterms:modified xsi:type="dcterms:W3CDTF">2025-01-12T13:42:15Z</dcterms:modified>
</cp:coreProperties>
</file>