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56" r:id="rId5"/>
    <p:sldId id="257" r:id="rId6"/>
    <p:sldId id="269" r:id="rId7"/>
    <p:sldId id="270" r:id="rId8"/>
    <p:sldId id="259" r:id="rId9"/>
    <p:sldId id="260" r:id="rId10"/>
    <p:sldId id="261" r:id="rId11"/>
    <p:sldId id="262" r:id="rId12"/>
    <p:sldId id="263" r:id="rId13"/>
    <p:sldId id="264" r:id="rId14"/>
    <p:sldId id="265" r:id="rId15"/>
    <p:sldId id="266" r:id="rId16"/>
    <p:sldId id="268" r:id="rId17"/>
    <p:sldId id="271"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p:scale>
          <a:sx n="125" d="100"/>
          <a:sy n="125" d="100"/>
        </p:scale>
        <p:origin x="-1026" y="-3438"/>
      </p:cViewPr>
      <p:guideLst/>
    </p:cSldViewPr>
  </p:slideViewPr>
  <p:notesTextViewPr>
    <p:cViewPr>
      <p:scale>
        <a:sx n="1" d="1"/>
        <a:sy n="1" d="1"/>
      </p:scale>
      <p:origin x="0" y="0"/>
    </p:cViewPr>
  </p:notesText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27/06/2024</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a:t>
            </a:fld>
            <a:endParaRPr lang="en-GB" dirty="0"/>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27.06.2024</a:t>
            </a:fld>
            <a:endParaRPr lang="de-AT"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a:t>
            </a:fld>
            <a:endParaRPr lang="de-AT" dirty="0"/>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dirty="0"/>
              <a:t>Click to edit Master title style</a:t>
            </a:r>
            <a:endParaRPr lang="de-AT"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de-AT" dirty="0"/>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a:xfrm>
            <a:off x="490654" y="365125"/>
            <a:ext cx="11218126" cy="1325563"/>
          </a:xfrm>
          <a:prstGeom prst="rect">
            <a:avLst/>
          </a:prstGeom>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a:prstGeom prst="rect">
            <a:avLst/>
          </a:prstGeo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69056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CEF9E-739F-479A-88FF-406B976D3D36}"/>
              </a:ext>
            </a:extLst>
          </p:cNvPr>
          <p:cNvSpPr>
            <a:spLocks noGrp="1"/>
          </p:cNvSpPr>
          <p:nvPr>
            <p:ph type="title"/>
          </p:nvPr>
        </p:nvSpPr>
        <p:spPr>
          <a:xfrm>
            <a:off x="490654" y="365125"/>
            <a:ext cx="11218126"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28EFE50B-7C7C-4DF4-AE05-0FEACFD4FE66}"/>
              </a:ext>
            </a:extLst>
          </p:cNvPr>
          <p:cNvSpPr>
            <a:spLocks noGrp="1"/>
          </p:cNvSpPr>
          <p:nvPr>
            <p:ph idx="1"/>
          </p:nvPr>
        </p:nvSpPr>
        <p:spPr>
          <a:xfrm>
            <a:off x="490654" y="1825625"/>
            <a:ext cx="11218126" cy="405106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EACBC6-AFE4-4EA9-A032-D74003768541}"/>
              </a:ext>
            </a:extLst>
          </p:cNvPr>
          <p:cNvSpPr>
            <a:spLocks noGrp="1"/>
          </p:cNvSpPr>
          <p:nvPr>
            <p:ph type="dt" sz="half" idx="10"/>
          </p:nvPr>
        </p:nvSpPr>
        <p:spPr/>
        <p:txBody>
          <a:bodyPr/>
          <a:lstStyle/>
          <a:p>
            <a:fld id="{C570BBF5-6E72-4E8C-BE55-14BA2B23BCD2}" type="datetimeFigureOut">
              <a:rPr lang="de-DE" smtClean="0"/>
              <a:t>27.06.2024</a:t>
            </a:fld>
            <a:endParaRPr lang="de-DE"/>
          </a:p>
        </p:txBody>
      </p:sp>
      <p:sp>
        <p:nvSpPr>
          <p:cNvPr id="5" name="Fußzeilenplatzhalter 4">
            <a:extLst>
              <a:ext uri="{FF2B5EF4-FFF2-40B4-BE49-F238E27FC236}">
                <a16:creationId xmlns:a16="http://schemas.microsoft.com/office/drawing/2014/main" id="{E5E96894-4B8D-482F-97A6-3A24943B13E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3BB609-F3DA-4FC9-A3A4-CA5302B44A04}"/>
              </a:ext>
            </a:extLst>
          </p:cNvPr>
          <p:cNvSpPr>
            <a:spLocks noGrp="1"/>
          </p:cNvSpPr>
          <p:nvPr>
            <p:ph type="sldNum" sz="quarter" idx="12"/>
          </p:nvPr>
        </p:nvSpPr>
        <p:spPr/>
        <p:txBody>
          <a:bodyPr/>
          <a:lstStyle/>
          <a:p>
            <a:fld id="{2BAB5ED3-B125-42CE-A61E-48765D752D54}" type="slidenum">
              <a:rPr lang="de-DE" smtClean="0"/>
              <a:t>‹#›</a:t>
            </a:fld>
            <a:endParaRPr lang="de-DE"/>
          </a:p>
        </p:txBody>
      </p:sp>
    </p:spTree>
    <p:extLst>
      <p:ext uri="{BB962C8B-B14F-4D97-AF65-F5344CB8AC3E}">
        <p14:creationId xmlns:p14="http://schemas.microsoft.com/office/powerpoint/2010/main" val="18930807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DF65CBE-8966-B997-2C3F-C2F0B0639E99}"/>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5" name="Text Placeholder 2">
            <a:extLst>
              <a:ext uri="{FF2B5EF4-FFF2-40B4-BE49-F238E27FC236}">
                <a16:creationId xmlns:a16="http://schemas.microsoft.com/office/drawing/2014/main" id="{86FD9E43-B50F-62E1-4874-EEDD757A59DE}"/>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6" name="Picture 5">
            <a:extLst>
              <a:ext uri="{FF2B5EF4-FFF2-40B4-BE49-F238E27FC236}">
                <a16:creationId xmlns:a16="http://schemas.microsoft.com/office/drawing/2014/main" id="{875C73B4-482A-6A34-F379-4BE7FCB6A17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sp>
        <p:nvSpPr>
          <p:cNvPr id="11" name="TextBox 10">
            <a:extLst>
              <a:ext uri="{FF2B5EF4-FFF2-40B4-BE49-F238E27FC236}">
                <a16:creationId xmlns:a16="http://schemas.microsoft.com/office/drawing/2014/main" id="{DE74BA04-A870-4BBE-848D-A8A257B0A859}"/>
              </a:ext>
            </a:extLst>
          </p:cNvPr>
          <p:cNvSpPr txBox="1"/>
          <p:nvPr userDrawn="1"/>
        </p:nvSpPr>
        <p:spPr>
          <a:xfrm>
            <a:off x="2715208" y="6046237"/>
            <a:ext cx="7613780" cy="588826"/>
          </a:xfrm>
          <a:prstGeom prst="rect">
            <a:avLst/>
          </a:prstGeom>
          <a:noFill/>
        </p:spPr>
        <p:txBody>
          <a:bodyPr wrap="square" rtlCol="0">
            <a:spAutoFit/>
          </a:bodyPr>
          <a:lstStyle/>
          <a:p>
            <a:endParaRPr lang="en-US" dirty="0"/>
          </a:p>
        </p:txBody>
      </p:sp>
      <p:cxnSp>
        <p:nvCxnSpPr>
          <p:cNvPr id="12" name="Straight Connector 11">
            <a:extLst>
              <a:ext uri="{FF2B5EF4-FFF2-40B4-BE49-F238E27FC236}">
                <a16:creationId xmlns:a16="http://schemas.microsoft.com/office/drawing/2014/main" id="{B8CE28D0-67EB-6309-2C09-B2E490517EFD}"/>
              </a:ext>
            </a:extLst>
          </p:cNvPr>
          <p:cNvCxnSpPr/>
          <p:nvPr userDrawn="1"/>
        </p:nvCxnSpPr>
        <p:spPr>
          <a:xfrm>
            <a:off x="760095" y="9979025"/>
            <a:ext cx="4221480" cy="571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ecml.at/companionvolumetoolbox" TargetMode="External"/><Relationship Id="rId4" Type="http://schemas.openxmlformats.org/officeDocument/2006/relationships/hyperlink" Target="https://creativecommons.org/licenses/by-nc-sa/4.0/deed.e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ecml.at/companionvolumetoolbox"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barbara.sawicka@put.poznan.pl" TargetMode="External"/><Relationship Id="rId2" Type="http://schemas.openxmlformats.org/officeDocument/2006/relationships/hyperlink" Target="mailto:johann.fischer@zess.uni-goettingen.de" TargetMode="External"/><Relationship Id="rId1" Type="http://schemas.openxmlformats.org/officeDocument/2006/relationships/slideLayout" Target="../slideLayouts/slideLayout3.xml"/><Relationship Id="rId6" Type="http://schemas.openxmlformats.org/officeDocument/2006/relationships/hyperlink" Target="http://www.ecml.at/companionvolumetoolbox" TargetMode="External"/><Relationship Id="rId5" Type="http://schemas.openxmlformats.org/officeDocument/2006/relationships/hyperlink" Target="mailto:Laurent.Rouveyrol@Sorbonne-Nouvelle.fr" TargetMode="External"/><Relationship Id="rId4" Type="http://schemas.openxmlformats.org/officeDocument/2006/relationships/hyperlink" Target="mailto:juzadel@upvnet.upv.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977676"/>
          </a:xfrm>
        </p:spPr>
        <p:txBody>
          <a:bodyPr/>
          <a:lstStyle/>
          <a:p>
            <a:r>
              <a:rPr lang="de-AT" dirty="0">
                <a:solidFill>
                  <a:schemeClr val="accent5">
                    <a:lumMod val="50000"/>
                  </a:schemeClr>
                </a:solidFill>
              </a:rPr>
              <a:t>Welcome to the ECML</a:t>
            </a:r>
          </a:p>
        </p:txBody>
      </p:sp>
      <p:sp>
        <p:nvSpPr>
          <p:cNvPr id="3" name="Subtitle 2"/>
          <p:cNvSpPr>
            <a:spLocks noGrp="1"/>
          </p:cNvSpPr>
          <p:nvPr>
            <p:ph type="subTitle" idx="1"/>
          </p:nvPr>
        </p:nvSpPr>
        <p:spPr>
          <a:xfrm>
            <a:off x="1524000" y="3200400"/>
            <a:ext cx="9144000" cy="2057400"/>
          </a:xfrm>
        </p:spPr>
        <p:txBody>
          <a:bodyPr/>
          <a:lstStyle/>
          <a:p>
            <a:r>
              <a:rPr lang="de-AT" dirty="0">
                <a:solidFill>
                  <a:schemeClr val="accent5">
                    <a:lumMod val="50000"/>
                  </a:schemeClr>
                </a:solidFill>
              </a:rPr>
              <a:t>Promoting excellence in language education since 1995</a:t>
            </a:r>
          </a:p>
        </p:txBody>
      </p:sp>
      <p:sp>
        <p:nvSpPr>
          <p:cNvPr id="4" name="TextBox 3"/>
          <p:cNvSpPr txBox="1"/>
          <p:nvPr/>
        </p:nvSpPr>
        <p:spPr>
          <a:xfrm>
            <a:off x="785813" y="241763"/>
            <a:ext cx="11592296"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Toolkit                                                                                                                               </a:t>
            </a:r>
          </a:p>
          <a:p>
            <a:r>
              <a:rPr lang="fr-FR" sz="1200" dirty="0">
                <a:solidFill>
                  <a:srgbClr val="1F4E79"/>
                </a:solidFill>
              </a:rPr>
              <a:t>Boîte à outils pour la mise en œuvre volume complémentaire du CECR</a:t>
            </a:r>
          </a:p>
          <a:p>
            <a:r>
              <a:rPr lang="en-GB" sz="1200" b="1" dirty="0">
                <a:solidFill>
                  <a:srgbClr val="69C509"/>
                </a:solidFill>
              </a:rPr>
              <a:t>    </a:t>
            </a:r>
          </a:p>
        </p:txBody>
      </p:sp>
      <p:pic>
        <p:nvPicPr>
          <p:cNvPr id="5" name="Grafik 10">
            <a:extLst>
              <a:ext uri="{FF2B5EF4-FFF2-40B4-BE49-F238E27FC236}">
                <a16:creationId xmlns:a16="http://schemas.microsoft.com/office/drawing/2014/main" id="{4820CF2B-101E-3DDC-9A9B-00C754141A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6863" y="268809"/>
            <a:ext cx="1026915" cy="666881"/>
          </a:xfrm>
          <a:prstGeom prst="rect">
            <a:avLst/>
          </a:prstGeom>
        </p:spPr>
      </p:pic>
      <p:sp>
        <p:nvSpPr>
          <p:cNvPr id="6" name="Rectangle 3">
            <a:extLst>
              <a:ext uri="{FF2B5EF4-FFF2-40B4-BE49-F238E27FC236}">
                <a16:creationId xmlns:a16="http://schemas.microsoft.com/office/drawing/2014/main" id="{E65995E8-577A-964D-8F35-2ADAAA08A4CD}"/>
              </a:ext>
            </a:extLst>
          </p:cNvPr>
          <p:cNvSpPr>
            <a:spLocks noChangeArrowheads="1"/>
          </p:cNvSpPr>
          <p:nvPr/>
        </p:nvSpPr>
        <p:spPr bwMode="auto">
          <a:xfrm>
            <a:off x="785813" y="6127232"/>
            <a:ext cx="831532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2023. This work is licensed under an Attribution-</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NonCommercial</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ShareAlike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International Creative Commons </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hlinkClick r:id="rId4"/>
              </a:rPr>
              <a:t>CC-BY-NC-SA 4.0 License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Attribution: Original activity from </a:t>
            </a:r>
            <a:r>
              <a:rPr kumimoji="0" lang="en-US"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Fischer Johann (et al.)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(2023), </a:t>
            </a:r>
            <a:r>
              <a:rPr kumimoji="0" lang="en-GB" altLang="en-US" sz="900" b="0" i="1"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CEFR Companion Volume implementation 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 Council of Europe (European Centre for Modern Languages), Graz, available at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hlinkClick r:id="rId5"/>
              </a:rPr>
              <a:t>www.ecml.at/companionvolumetoolbox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How can you benefit from the tools </a:t>
            </a:r>
            <a:br>
              <a:rPr lang="en-GB" dirty="0"/>
            </a:br>
            <a:r>
              <a:rPr lang="en-GB" dirty="0"/>
              <a:t>provided?</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0" indent="0">
              <a:buNone/>
            </a:pPr>
            <a:r>
              <a:rPr lang="en-GB" dirty="0"/>
              <a:t>Usability of the toolbox:</a:t>
            </a:r>
          </a:p>
          <a:p>
            <a:pPr>
              <a:buFontTx/>
              <a:buChar char="-"/>
            </a:pPr>
            <a:r>
              <a:rPr lang="en-GB" dirty="0"/>
              <a:t>freely available online (open access)</a:t>
            </a:r>
          </a:p>
          <a:p>
            <a:pPr>
              <a:buFontTx/>
              <a:buChar char="-"/>
            </a:pPr>
            <a:r>
              <a:rPr lang="en-GB" dirty="0"/>
              <a:t>“pick and choose” approach </a:t>
            </a:r>
          </a:p>
          <a:p>
            <a:pPr>
              <a:buFontTx/>
              <a:buChar char="-"/>
            </a:pPr>
            <a:r>
              <a:rPr lang="en-GB" dirty="0"/>
              <a:t>adaptable</a:t>
            </a:r>
          </a:p>
        </p:txBody>
      </p:sp>
    </p:spTree>
    <p:extLst>
      <p:ext uri="{BB962C8B-B14F-4D97-AF65-F5344CB8AC3E}">
        <p14:creationId xmlns:p14="http://schemas.microsoft.com/office/powerpoint/2010/main" val="14941321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Who can use these tools?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0" indent="0">
              <a:buNone/>
            </a:pPr>
            <a:r>
              <a:rPr lang="en-GB" dirty="0"/>
              <a:t>Target groups:</a:t>
            </a:r>
          </a:p>
          <a:p>
            <a:pPr>
              <a:buFontTx/>
              <a:buChar char="-"/>
            </a:pPr>
            <a:r>
              <a:rPr lang="en-GB" dirty="0"/>
              <a:t>teacher educators (initial teacher training)</a:t>
            </a:r>
          </a:p>
          <a:p>
            <a:pPr>
              <a:buFontTx/>
              <a:buChar char="-"/>
            </a:pPr>
            <a:r>
              <a:rPr lang="en-GB" dirty="0"/>
              <a:t>teacher trainers in professional development</a:t>
            </a:r>
          </a:p>
          <a:p>
            <a:pPr>
              <a:buFontTx/>
              <a:buChar char="-"/>
            </a:pPr>
            <a:r>
              <a:rPr lang="en-GB" dirty="0"/>
              <a:t>teachers: self-study</a:t>
            </a:r>
          </a:p>
        </p:txBody>
      </p:sp>
    </p:spTree>
    <p:extLst>
      <p:ext uri="{BB962C8B-B14F-4D97-AF65-F5344CB8AC3E}">
        <p14:creationId xmlns:p14="http://schemas.microsoft.com/office/powerpoint/2010/main" val="18227816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What modules are available in the toolbox?</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fontScale="92500" lnSpcReduction="20000"/>
          </a:bodyPr>
          <a:lstStyle/>
          <a:p>
            <a:pPr lvl="0"/>
            <a:r>
              <a:rPr lang="en-GB" sz="2600" dirty="0">
                <a:solidFill>
                  <a:prstClr val="black"/>
                </a:solidFill>
              </a:rPr>
              <a:t>How to make the best use of the </a:t>
            </a:r>
            <a:r>
              <a:rPr lang="en-GB" sz="2600" dirty="0" err="1">
                <a:solidFill>
                  <a:prstClr val="black"/>
                </a:solidFill>
              </a:rPr>
              <a:t>VITbox</a:t>
            </a:r>
            <a:r>
              <a:rPr lang="en-GB" sz="2600" dirty="0">
                <a:solidFill>
                  <a:prstClr val="black"/>
                </a:solidFill>
              </a:rPr>
              <a:t> resources</a:t>
            </a:r>
          </a:p>
          <a:p>
            <a:pPr lvl="0"/>
            <a:r>
              <a:rPr lang="en-GB" sz="2600" dirty="0">
                <a:solidFill>
                  <a:prstClr val="black"/>
                </a:solidFill>
              </a:rPr>
              <a:t>Aims and objectives of our project</a:t>
            </a:r>
            <a:endParaRPr lang="de-DE" sz="2600" dirty="0">
              <a:solidFill>
                <a:prstClr val="black"/>
              </a:solidFill>
            </a:endParaRPr>
          </a:p>
          <a:p>
            <a:pPr lvl="0"/>
            <a:r>
              <a:rPr lang="en-GB" sz="2600" dirty="0">
                <a:solidFill>
                  <a:prstClr val="black"/>
                </a:solidFill>
              </a:rPr>
              <a:t>Innovative aspects of the CEFR Companion Volume</a:t>
            </a:r>
            <a:endParaRPr lang="de-DE" sz="2600" dirty="0">
              <a:solidFill>
                <a:prstClr val="black"/>
              </a:solidFill>
            </a:endParaRPr>
          </a:p>
          <a:p>
            <a:pPr lvl="0"/>
            <a:r>
              <a:rPr lang="en-GB" sz="2600" dirty="0">
                <a:solidFill>
                  <a:prstClr val="black"/>
                </a:solidFill>
              </a:rPr>
              <a:t>The action-oriented approach and the learner as a social agent</a:t>
            </a:r>
            <a:endParaRPr lang="de-DE" sz="2600" dirty="0">
              <a:solidFill>
                <a:prstClr val="black"/>
              </a:solidFill>
            </a:endParaRPr>
          </a:p>
          <a:p>
            <a:pPr lvl="0"/>
            <a:r>
              <a:rPr lang="en-GB" sz="2600" dirty="0">
                <a:solidFill>
                  <a:prstClr val="black"/>
                </a:solidFill>
              </a:rPr>
              <a:t>The four modes of communication and the four language skills</a:t>
            </a:r>
          </a:p>
          <a:p>
            <a:pPr lvl="0"/>
            <a:r>
              <a:rPr lang="en-GB" sz="2600" dirty="0">
                <a:solidFill>
                  <a:prstClr val="black"/>
                </a:solidFill>
              </a:rPr>
              <a:t>Interaction (Written interaction, Online interaction)</a:t>
            </a:r>
            <a:endParaRPr lang="de-DE" sz="2600" dirty="0">
              <a:solidFill>
                <a:prstClr val="black"/>
              </a:solidFill>
            </a:endParaRPr>
          </a:p>
          <a:p>
            <a:pPr lvl="0"/>
            <a:r>
              <a:rPr lang="en-GB" sz="2600" dirty="0">
                <a:solidFill>
                  <a:prstClr val="black"/>
                </a:solidFill>
              </a:rPr>
              <a:t>Mediation (Introduction to mediation, Mediating concepts, Mediation strategies)</a:t>
            </a:r>
          </a:p>
          <a:p>
            <a:pPr lvl="0"/>
            <a:r>
              <a:rPr lang="en-GB" sz="2600" dirty="0" err="1">
                <a:solidFill>
                  <a:prstClr val="black"/>
                </a:solidFill>
              </a:rPr>
              <a:t>Plurilingual</a:t>
            </a:r>
            <a:r>
              <a:rPr lang="en-GB" sz="2600" dirty="0">
                <a:solidFill>
                  <a:prstClr val="black"/>
                </a:solidFill>
              </a:rPr>
              <a:t> and </a:t>
            </a:r>
            <a:r>
              <a:rPr lang="en-GB" sz="2600" dirty="0" err="1">
                <a:solidFill>
                  <a:prstClr val="black"/>
                </a:solidFill>
              </a:rPr>
              <a:t>pluricultural</a:t>
            </a:r>
            <a:r>
              <a:rPr lang="en-GB" sz="2600" dirty="0">
                <a:solidFill>
                  <a:prstClr val="black"/>
                </a:solidFill>
              </a:rPr>
              <a:t> aspects</a:t>
            </a:r>
            <a:endParaRPr lang="de-DE" sz="2600" dirty="0">
              <a:solidFill>
                <a:prstClr val="black"/>
              </a:solidFill>
            </a:endParaRPr>
          </a:p>
          <a:p>
            <a:r>
              <a:rPr lang="en-GB" sz="2600" dirty="0">
                <a:solidFill>
                  <a:prstClr val="black"/>
                </a:solidFill>
              </a:rPr>
              <a:t>Constructive alignment (Teaching, Learning &amp; Assessment)</a:t>
            </a:r>
            <a:endParaRPr lang="de-DE" sz="2600" dirty="0">
              <a:solidFill>
                <a:prstClr val="black"/>
              </a:solidFill>
            </a:endParaRPr>
          </a:p>
          <a:p>
            <a:pPr lvl="0"/>
            <a:r>
              <a:rPr lang="en-GB" sz="2600" dirty="0">
                <a:solidFill>
                  <a:prstClr val="black"/>
                </a:solidFill>
              </a:rPr>
              <a:t>How to use the CEFR Companion Volume</a:t>
            </a:r>
            <a:endParaRPr lang="de-DE" sz="2600" dirty="0">
              <a:solidFill>
                <a:prstClr val="black"/>
              </a:solidFill>
            </a:endParaRPr>
          </a:p>
        </p:txBody>
      </p:sp>
    </p:spTree>
    <p:extLst>
      <p:ext uri="{BB962C8B-B14F-4D97-AF65-F5344CB8AC3E}">
        <p14:creationId xmlns:p14="http://schemas.microsoft.com/office/powerpoint/2010/main" val="116463834"/>
      </p:ext>
    </p:extLst>
  </p:cSld>
  <p:clrMapOvr>
    <a:masterClrMapping/>
  </p:clrMapOvr>
  <mc:AlternateContent xmlns:mc="http://schemas.openxmlformats.org/markup-compatibility/2006" xmlns:p14="http://schemas.microsoft.com/office/powerpoint/2010/main">
    <mc:Choice Requires="p14">
      <p:transition p14:dur="5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Interested?</a:t>
            </a:r>
          </a:p>
        </p:txBody>
      </p:sp>
      <p:sp>
        <p:nvSpPr>
          <p:cNvPr id="5"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a:bodyPr>
          <a:lstStyle/>
          <a:p>
            <a:pPr marL="0" indent="0">
              <a:buNone/>
            </a:pPr>
            <a:endParaRPr lang="de-DE" dirty="0"/>
          </a:p>
          <a:p>
            <a:pPr marL="0" indent="0" algn="ctr">
              <a:spcBef>
                <a:spcPts val="0"/>
              </a:spcBef>
              <a:buNone/>
            </a:pPr>
            <a:r>
              <a:rPr lang="en-GB" sz="3600" dirty="0"/>
              <a:t>Have a look at our modules!</a:t>
            </a:r>
          </a:p>
          <a:p>
            <a:pPr marL="0" indent="0" algn="ctr">
              <a:buNone/>
            </a:pPr>
            <a:endParaRPr lang="en-GB" sz="2000" dirty="0"/>
          </a:p>
          <a:p>
            <a:pPr marL="0" indent="0" algn="ctr">
              <a:buNone/>
            </a:pPr>
            <a:r>
              <a:rPr lang="en-GB" sz="3600" dirty="0"/>
              <a:t>Here is the link: </a:t>
            </a:r>
          </a:p>
          <a:p>
            <a:pPr marL="0" indent="0" algn="ctr">
              <a:buNone/>
            </a:pPr>
            <a:endParaRPr lang="en-GB" sz="1200" dirty="0"/>
          </a:p>
          <a:p>
            <a:pPr marL="0" indent="0" algn="ctr">
              <a:buNone/>
            </a:pPr>
            <a:r>
              <a:rPr lang="de-DE" sz="3600" dirty="0">
                <a:hlinkClick r:id="rId2"/>
              </a:rPr>
              <a:t>www.ecml.at/companionvolumetoolbox</a:t>
            </a:r>
            <a:r>
              <a:rPr lang="de-DE" sz="3600" dirty="0"/>
              <a:t> </a:t>
            </a:r>
          </a:p>
          <a:p>
            <a:pPr marL="0" indent="0" algn="ctr">
              <a:buNone/>
            </a:pPr>
            <a:endParaRPr lang="de-DE" sz="1200" dirty="0"/>
          </a:p>
          <a:p>
            <a:pPr marL="0" indent="0" algn="ctr">
              <a:buNone/>
            </a:pPr>
            <a:r>
              <a:rPr lang="en-GB" i="1" dirty="0"/>
              <a:t>You are invited to use them in your own contexts.</a:t>
            </a:r>
          </a:p>
        </p:txBody>
      </p:sp>
    </p:spTree>
    <p:extLst>
      <p:ext uri="{BB962C8B-B14F-4D97-AF65-F5344CB8AC3E}">
        <p14:creationId xmlns:p14="http://schemas.microsoft.com/office/powerpoint/2010/main" val="26188560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And who is behind the </a:t>
            </a:r>
            <a:r>
              <a:rPr lang="en-GB" dirty="0" err="1"/>
              <a:t>VITbox</a:t>
            </a:r>
            <a:r>
              <a:rPr lang="en-GB" dirty="0"/>
              <a:t> Project?</a:t>
            </a:r>
          </a:p>
        </p:txBody>
      </p:sp>
      <p:sp>
        <p:nvSpPr>
          <p:cNvPr id="4"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11218126" cy="4051068"/>
          </a:xfrm>
        </p:spPr>
        <p:txBody>
          <a:bodyPr>
            <a:normAutofit fontScale="92500" lnSpcReduction="20000"/>
          </a:bodyPr>
          <a:lstStyle/>
          <a:p>
            <a:pPr marL="0" indent="0">
              <a:buNone/>
            </a:pPr>
            <a:r>
              <a:rPr lang="de-DE" dirty="0"/>
              <a:t>The </a:t>
            </a:r>
            <a:r>
              <a:rPr lang="de-DE" dirty="0" err="1"/>
              <a:t>VITbox</a:t>
            </a:r>
            <a:r>
              <a:rPr lang="de-DE" dirty="0"/>
              <a:t> Team:</a:t>
            </a:r>
          </a:p>
          <a:p>
            <a:pPr marL="0" indent="0">
              <a:buNone/>
            </a:pPr>
            <a:endParaRPr lang="de-DE" dirty="0"/>
          </a:p>
          <a:p>
            <a:pPr marL="0" indent="0">
              <a:lnSpc>
                <a:spcPct val="110000"/>
              </a:lnSpc>
              <a:spcBef>
                <a:spcPts val="0"/>
              </a:spcBef>
              <a:spcAft>
                <a:spcPts val="600"/>
              </a:spcAft>
              <a:buNone/>
            </a:pPr>
            <a:r>
              <a:rPr lang="de-DE" dirty="0" err="1"/>
              <a:t>Contact</a:t>
            </a:r>
            <a:r>
              <a:rPr lang="de-DE" dirty="0"/>
              <a:t>:</a:t>
            </a:r>
          </a:p>
          <a:p>
            <a:pPr marL="0" indent="0">
              <a:lnSpc>
                <a:spcPct val="110000"/>
              </a:lnSpc>
              <a:spcBef>
                <a:spcPts val="0"/>
              </a:spcBef>
              <a:spcAft>
                <a:spcPts val="600"/>
              </a:spcAft>
              <a:buNone/>
            </a:pPr>
            <a:r>
              <a:rPr lang="de-DE" dirty="0"/>
              <a:t>	</a:t>
            </a:r>
            <a:r>
              <a:rPr lang="de-DE" sz="2200" dirty="0"/>
              <a:t>Johann Fischer </a:t>
            </a:r>
            <a:r>
              <a:rPr lang="de-DE" sz="2200"/>
              <a:t>(Universität </a:t>
            </a:r>
            <a:r>
              <a:rPr lang="de-DE" sz="2200" dirty="0"/>
              <a:t>Göttingen): </a:t>
            </a:r>
            <a:r>
              <a:rPr lang="de-DE" sz="2200" dirty="0">
                <a:hlinkClick r:id="rId2"/>
              </a:rPr>
              <a:t>johann.fischer@zess.uni-goettingen.de</a:t>
            </a:r>
            <a:r>
              <a:rPr lang="de-DE" sz="2200" dirty="0"/>
              <a:t> </a:t>
            </a:r>
          </a:p>
          <a:p>
            <a:pPr marL="0" indent="0">
              <a:lnSpc>
                <a:spcPct val="110000"/>
              </a:lnSpc>
              <a:spcBef>
                <a:spcPts val="0"/>
              </a:spcBef>
              <a:spcAft>
                <a:spcPts val="600"/>
              </a:spcAft>
              <a:buNone/>
            </a:pPr>
            <a:r>
              <a:rPr lang="de-DE" sz="2200" dirty="0"/>
              <a:t>	Barbara Sawicka (</a:t>
            </a:r>
            <a:r>
              <a:rPr lang="de-DE" sz="2200" dirty="0" err="1"/>
              <a:t>Politechnika</a:t>
            </a:r>
            <a:r>
              <a:rPr lang="de-DE" sz="2200" dirty="0"/>
              <a:t> </a:t>
            </a:r>
            <a:r>
              <a:rPr lang="de-DE" sz="2200" dirty="0" err="1"/>
              <a:t>Poznańska</a:t>
            </a:r>
            <a:r>
              <a:rPr lang="de-DE" sz="2200" dirty="0"/>
              <a:t>): </a:t>
            </a:r>
            <a:r>
              <a:rPr lang="pl-PL" sz="2200" dirty="0">
                <a:hlinkClick r:id="rId3"/>
              </a:rPr>
              <a:t>barbara.sawicka@put.poznan.pl</a:t>
            </a:r>
            <a:r>
              <a:rPr lang="de-DE" sz="2200" dirty="0"/>
              <a:t> </a:t>
            </a:r>
          </a:p>
          <a:p>
            <a:pPr marL="0" indent="0">
              <a:lnSpc>
                <a:spcPct val="110000"/>
              </a:lnSpc>
              <a:spcBef>
                <a:spcPts val="0"/>
              </a:spcBef>
              <a:spcAft>
                <a:spcPts val="600"/>
              </a:spcAft>
              <a:buNone/>
            </a:pPr>
            <a:r>
              <a:rPr lang="de-DE" sz="2200" dirty="0"/>
              <a:t>	Julia Zabala Delgado (</a:t>
            </a:r>
            <a:r>
              <a:rPr lang="de-DE" sz="2200" dirty="0" err="1"/>
              <a:t>Universitat</a:t>
            </a:r>
            <a:r>
              <a:rPr lang="de-DE" sz="2200" dirty="0"/>
              <a:t> </a:t>
            </a:r>
            <a:r>
              <a:rPr lang="de-DE" sz="2200" dirty="0" err="1"/>
              <a:t>Politècnica</a:t>
            </a:r>
            <a:r>
              <a:rPr lang="de-DE" sz="2200" dirty="0"/>
              <a:t> de </a:t>
            </a:r>
            <a:r>
              <a:rPr lang="de-DE" sz="2200" dirty="0" err="1"/>
              <a:t>València</a:t>
            </a:r>
            <a:r>
              <a:rPr lang="de-DE" sz="2200" dirty="0"/>
              <a:t>): </a:t>
            </a:r>
            <a:r>
              <a:rPr lang="de-DE" sz="2200" dirty="0">
                <a:hlinkClick r:id="rId4"/>
              </a:rPr>
              <a:t>juzadel@upv.es</a:t>
            </a:r>
            <a:r>
              <a:rPr lang="de-DE" sz="2200" dirty="0"/>
              <a:t> </a:t>
            </a:r>
          </a:p>
          <a:p>
            <a:pPr marL="0" indent="0">
              <a:lnSpc>
                <a:spcPct val="110000"/>
              </a:lnSpc>
              <a:spcBef>
                <a:spcPts val="0"/>
              </a:spcBef>
              <a:spcAft>
                <a:spcPts val="600"/>
              </a:spcAft>
              <a:buNone/>
            </a:pPr>
            <a:r>
              <a:rPr lang="de-DE" sz="2200" dirty="0"/>
              <a:t>	Laurent Rouveyrol (</a:t>
            </a:r>
            <a:r>
              <a:rPr lang="de-DE" sz="2200" dirty="0" err="1"/>
              <a:t>Université</a:t>
            </a:r>
            <a:r>
              <a:rPr lang="de-DE" sz="2200" dirty="0"/>
              <a:t> Sorbonne Nouvelle): </a:t>
            </a:r>
            <a:r>
              <a:rPr lang="de-DE" sz="2200" dirty="0">
                <a:hlinkClick r:id="rId5"/>
              </a:rPr>
              <a:t>Laurent.Rouveyrol@Sorbonne-Nouvelle.fr</a:t>
            </a:r>
            <a:r>
              <a:rPr lang="de-DE" sz="2200" dirty="0"/>
              <a:t> </a:t>
            </a:r>
          </a:p>
          <a:p>
            <a:pPr marL="0" indent="0">
              <a:lnSpc>
                <a:spcPct val="110000"/>
              </a:lnSpc>
              <a:spcBef>
                <a:spcPts val="0"/>
              </a:spcBef>
              <a:spcAft>
                <a:spcPts val="600"/>
              </a:spcAft>
              <a:buNone/>
            </a:pPr>
            <a:endParaRPr lang="de-DE" sz="2200" dirty="0"/>
          </a:p>
          <a:p>
            <a:pPr marL="0" indent="0">
              <a:buNone/>
            </a:pPr>
            <a:r>
              <a:rPr lang="de-DE" sz="2400" dirty="0" err="1"/>
              <a:t>VITbox</a:t>
            </a:r>
            <a:r>
              <a:rPr lang="de-DE" sz="2400" dirty="0"/>
              <a:t> </a:t>
            </a:r>
            <a:r>
              <a:rPr lang="de-DE" sz="2400" dirty="0" err="1"/>
              <a:t>website</a:t>
            </a:r>
            <a:r>
              <a:rPr lang="de-DE" sz="2400" dirty="0"/>
              <a:t>:</a:t>
            </a:r>
          </a:p>
          <a:p>
            <a:pPr marL="0" indent="0">
              <a:buNone/>
            </a:pPr>
            <a:r>
              <a:rPr lang="de-DE" sz="2400" dirty="0"/>
              <a:t>	</a:t>
            </a:r>
            <a:r>
              <a:rPr lang="de-DE" sz="2400" dirty="0">
                <a:hlinkClick r:id="rId6"/>
              </a:rPr>
              <a:t>www.ecml.at/companionvolumetoolbox</a:t>
            </a:r>
            <a:r>
              <a:rPr lang="de-DE" sz="2400" dirty="0"/>
              <a:t> </a:t>
            </a:r>
          </a:p>
          <a:p>
            <a:pPr marL="0" indent="0">
              <a:lnSpc>
                <a:spcPct val="110000"/>
              </a:lnSpc>
              <a:spcBef>
                <a:spcPts val="0"/>
              </a:spcBef>
              <a:spcAft>
                <a:spcPts val="600"/>
              </a:spcAft>
              <a:buNone/>
            </a:pPr>
            <a:endParaRPr lang="de-DE" sz="2200" dirty="0"/>
          </a:p>
        </p:txBody>
      </p:sp>
    </p:spTree>
    <p:extLst>
      <p:ext uri="{BB962C8B-B14F-4D97-AF65-F5344CB8AC3E}">
        <p14:creationId xmlns:p14="http://schemas.microsoft.com/office/powerpoint/2010/main" val="42041914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14CEBD-B6C0-4162-89B9-22E2B840F2EB}"/>
              </a:ext>
            </a:extLst>
          </p:cNvPr>
          <p:cNvSpPr>
            <a:spLocks noGrp="1"/>
          </p:cNvSpPr>
          <p:nvPr>
            <p:ph type="ctrTitle"/>
          </p:nvPr>
        </p:nvSpPr>
        <p:spPr/>
        <p:txBody>
          <a:bodyPr/>
          <a:lstStyle/>
          <a:p>
            <a:r>
              <a:rPr lang="en-GB" dirty="0"/>
              <a:t>Aims and objectives of the </a:t>
            </a:r>
            <a:r>
              <a:rPr lang="en-GB" dirty="0" err="1"/>
              <a:t>VITbox</a:t>
            </a:r>
            <a:r>
              <a:rPr lang="en-GB" dirty="0"/>
              <a:t> Project</a:t>
            </a:r>
          </a:p>
        </p:txBody>
      </p:sp>
    </p:spTree>
    <p:extLst>
      <p:ext uri="{BB962C8B-B14F-4D97-AF65-F5344CB8AC3E}">
        <p14:creationId xmlns:p14="http://schemas.microsoft.com/office/powerpoint/2010/main" val="1905824553"/>
      </p:ext>
    </p:extLst>
  </p:cSld>
  <p:clrMapOvr>
    <a:masterClrMapping/>
  </p:clrMapOvr>
  <mc:AlternateContent xmlns:mc="http://schemas.openxmlformats.org/markup-compatibility/2006" xmlns:p14="http://schemas.microsoft.com/office/powerpoint/2010/main">
    <mc:Choice Requires="p14">
      <p:transition p14:dur="5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Background</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0" indent="0">
              <a:buNone/>
            </a:pPr>
            <a:r>
              <a:rPr lang="en-US" dirty="0"/>
              <a:t>CEFR Companion Volume:</a:t>
            </a:r>
          </a:p>
          <a:p>
            <a:pPr>
              <a:buFontTx/>
              <a:buChar char="-"/>
            </a:pPr>
            <a:r>
              <a:rPr lang="en-US" dirty="0"/>
              <a:t>published in 2020</a:t>
            </a:r>
          </a:p>
          <a:p>
            <a:pPr>
              <a:buFontTx/>
              <a:buChar char="-"/>
            </a:pPr>
            <a:r>
              <a:rPr lang="en-US" dirty="0"/>
              <a:t>new vision of language teaching, learning and assessment / paradigm shift</a:t>
            </a:r>
          </a:p>
          <a:p>
            <a:pPr>
              <a:buFontTx/>
              <a:buChar char="-"/>
            </a:pPr>
            <a:r>
              <a:rPr lang="en-GB" dirty="0"/>
              <a:t>focus on action-oriented approach, mediation, </a:t>
            </a:r>
            <a:r>
              <a:rPr lang="en-GB" dirty="0" err="1"/>
              <a:t>plurilingual</a:t>
            </a:r>
            <a:r>
              <a:rPr lang="en-GB" dirty="0"/>
              <a:t> and </a:t>
            </a:r>
            <a:r>
              <a:rPr lang="en-GB" dirty="0" err="1"/>
              <a:t>pluricultural</a:t>
            </a:r>
            <a:r>
              <a:rPr lang="en-GB" dirty="0"/>
              <a:t> aspects</a:t>
            </a:r>
          </a:p>
          <a:p>
            <a:pPr>
              <a:buFontTx/>
              <a:buChar char="-"/>
            </a:pPr>
            <a:r>
              <a:rPr lang="en-GB" dirty="0"/>
              <a:t>new database of validated illustrative descriptors</a:t>
            </a:r>
          </a:p>
          <a:p>
            <a:pPr>
              <a:buFontTx/>
              <a:buChar char="-"/>
            </a:pPr>
            <a:r>
              <a:rPr lang="en-GB" dirty="0"/>
              <a:t>etc.</a:t>
            </a:r>
          </a:p>
        </p:txBody>
      </p:sp>
    </p:spTree>
    <p:extLst>
      <p:ext uri="{BB962C8B-B14F-4D97-AF65-F5344CB8AC3E}">
        <p14:creationId xmlns:p14="http://schemas.microsoft.com/office/powerpoint/2010/main" val="3552572940"/>
      </p:ext>
    </p:extLst>
  </p:cSld>
  <p:clrMapOvr>
    <a:masterClrMapping/>
  </p:clrMapOvr>
  <mc:AlternateContent xmlns:mc="http://schemas.openxmlformats.org/markup-compatibility/2006" xmlns:p14="http://schemas.microsoft.com/office/powerpoint/2010/main">
    <mc:Choice Requires="p14">
      <p:transition p14:dur="100" advClick="0" advTm="95000"/>
    </mc:Choice>
    <mc:Fallback xmlns="">
      <p:transition advClick="0" advTm="9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Motivation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a:buFontTx/>
              <a:buChar char="-"/>
            </a:pPr>
            <a:r>
              <a:rPr lang="en-GB" dirty="0"/>
              <a:t>implementing the ideas of the CEFR Companion Volume at university and in vocational training</a:t>
            </a:r>
          </a:p>
          <a:p>
            <a:pPr>
              <a:buFontTx/>
              <a:buChar char="-"/>
            </a:pPr>
            <a:r>
              <a:rPr lang="en-GB" dirty="0"/>
              <a:t>supporting institutions, teacher educators and teachers in this process</a:t>
            </a:r>
          </a:p>
          <a:p>
            <a:pPr>
              <a:buFontTx/>
              <a:buChar char="-"/>
            </a:pPr>
            <a:r>
              <a:rPr lang="en-GB" dirty="0"/>
              <a:t>enhancing innovation </a:t>
            </a:r>
          </a:p>
          <a:p>
            <a:pPr>
              <a:buFontTx/>
              <a:buChar char="-"/>
            </a:pPr>
            <a:r>
              <a:rPr lang="en-GB" dirty="0"/>
              <a:t>preparing learners better for situations of communication at the workplace, at university and in research </a:t>
            </a:r>
          </a:p>
          <a:p>
            <a:pPr>
              <a:buFontTx/>
              <a:buChar char="-"/>
            </a:pPr>
            <a:r>
              <a:rPr lang="en-GB" dirty="0"/>
              <a:t>using real-life scenarios</a:t>
            </a:r>
          </a:p>
        </p:txBody>
      </p:sp>
    </p:spTree>
    <p:extLst>
      <p:ext uri="{BB962C8B-B14F-4D97-AF65-F5344CB8AC3E}">
        <p14:creationId xmlns:p14="http://schemas.microsoft.com/office/powerpoint/2010/main" val="4183440095"/>
      </p:ext>
    </p:extLst>
  </p:cSld>
  <p:clrMapOvr>
    <a:masterClrMapping/>
  </p:clrMapOvr>
  <mc:AlternateContent xmlns:mc="http://schemas.openxmlformats.org/markup-compatibility/2006" xmlns:p14="http://schemas.microsoft.com/office/powerpoint/2010/main">
    <mc:Choice Requires="p14">
      <p:transition p14:dur="100" advClick="0" advTm="95000"/>
    </mc:Choice>
    <mc:Fallback xmlns="">
      <p:transition advClick="0" advTm="9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What was the initial idea? </a:t>
            </a:r>
            <a:br>
              <a:rPr lang="en-GB" dirty="0"/>
            </a:br>
            <a:r>
              <a:rPr lang="en-GB" dirty="0"/>
              <a:t>(project description)</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fontScale="92500" lnSpcReduction="10000"/>
          </a:bodyPr>
          <a:lstStyle/>
          <a:p>
            <a:pPr marL="0" indent="0">
              <a:buNone/>
            </a:pPr>
            <a:endParaRPr lang="en-GB" dirty="0"/>
          </a:p>
          <a:p>
            <a:pPr marL="0" indent="0">
              <a:buNone/>
            </a:pPr>
            <a:r>
              <a:rPr lang="en-GB" dirty="0"/>
              <a:t>“</a:t>
            </a:r>
            <a:r>
              <a:rPr lang="en-US" dirty="0"/>
              <a:t>The </a:t>
            </a:r>
            <a:r>
              <a:rPr lang="en-US" dirty="0" err="1"/>
              <a:t>VITbox</a:t>
            </a:r>
            <a:r>
              <a:rPr lang="en-US" dirty="0"/>
              <a:t> project aims at providing digital resources that exemplify how to implement the ideas of the new CEFR Companion Volume in language teaching at university and in vocational training. These resources will include short videos, checklists, texts and classroom tasks and shall be used by teacher educators and teacher trainers in their trainings and by language teachers for self-study purposes. The material will be produced in English and French, but will include examples from other languages. The idea behind the </a:t>
            </a:r>
            <a:r>
              <a:rPr lang="en-US" dirty="0" err="1"/>
              <a:t>VITbox</a:t>
            </a:r>
            <a:r>
              <a:rPr lang="en-US" dirty="0"/>
              <a:t> Project is to provide an open toolbox from which educators, trainers and teachers can freely choose the resources they consider suitable for their purposes, adapt them to their individual training needs and eventually create their own material</a:t>
            </a:r>
            <a:r>
              <a:rPr lang="en-GB" dirty="0"/>
              <a:t>.”</a:t>
            </a:r>
            <a:endParaRPr lang="de-DE" dirty="0"/>
          </a:p>
        </p:txBody>
      </p:sp>
    </p:spTree>
    <p:extLst>
      <p:ext uri="{BB962C8B-B14F-4D97-AF65-F5344CB8AC3E}">
        <p14:creationId xmlns:p14="http://schemas.microsoft.com/office/powerpoint/2010/main" val="589167481"/>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What are the aims and objectives of </a:t>
            </a:r>
            <a:br>
              <a:rPr lang="en-GB" dirty="0"/>
            </a:br>
            <a:r>
              <a:rPr lang="en-GB" dirty="0"/>
              <a:t>the </a:t>
            </a:r>
            <a:r>
              <a:rPr lang="en-GB" dirty="0" err="1"/>
              <a:t>VITbox</a:t>
            </a:r>
            <a:r>
              <a:rPr lang="en-GB" dirty="0"/>
              <a:t> toolbox?</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lstStyle/>
          <a:p>
            <a:pPr marL="0" indent="0">
              <a:buNone/>
            </a:pPr>
            <a:endParaRPr lang="en-GB" dirty="0"/>
          </a:p>
          <a:p>
            <a:pPr>
              <a:buFontTx/>
              <a:buChar char="-"/>
            </a:pPr>
            <a:r>
              <a:rPr lang="en-GB" dirty="0"/>
              <a:t>addressing teacher trainers, teacher educators and teachers </a:t>
            </a:r>
          </a:p>
          <a:p>
            <a:pPr>
              <a:buFontTx/>
              <a:buChar char="-"/>
            </a:pPr>
            <a:r>
              <a:rPr lang="en-GB" dirty="0"/>
              <a:t>in university and vocational language teaching </a:t>
            </a:r>
          </a:p>
          <a:p>
            <a:pPr>
              <a:buFontTx/>
              <a:buChar char="-"/>
            </a:pPr>
            <a:r>
              <a:rPr lang="en-GB" dirty="0"/>
              <a:t>providing them tools </a:t>
            </a:r>
          </a:p>
          <a:p>
            <a:pPr>
              <a:buFontTx/>
              <a:buChar char="-"/>
            </a:pPr>
            <a:r>
              <a:rPr lang="en-GB" dirty="0"/>
              <a:t>helping them to manage the change </a:t>
            </a:r>
          </a:p>
          <a:p>
            <a:pPr>
              <a:buFontTx/>
              <a:buChar char="-"/>
            </a:pPr>
            <a:r>
              <a:rPr lang="en-GB" dirty="0"/>
              <a:t>catering for the needs of new generations of learners</a:t>
            </a:r>
            <a:endParaRPr lang="de-DE" dirty="0"/>
          </a:p>
        </p:txBody>
      </p:sp>
    </p:spTree>
    <p:extLst>
      <p:ext uri="{BB962C8B-B14F-4D97-AF65-F5344CB8AC3E}">
        <p14:creationId xmlns:p14="http://schemas.microsoft.com/office/powerpoint/2010/main" val="2731356577"/>
      </p:ext>
    </p:extLst>
  </p:cSld>
  <p:clrMapOvr>
    <a:masterClrMapping/>
  </p:clrMapOvr>
  <mc:AlternateContent xmlns:mc="http://schemas.openxmlformats.org/markup-compatibility/2006" xmlns:p14="http://schemas.microsoft.com/office/powerpoint/2010/main">
    <mc:Choice Requires="p14">
      <p:transition p14:dur="5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What is the purpose of this project?</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Overarching aims:</a:t>
            </a:r>
          </a:p>
          <a:p>
            <a:pPr>
              <a:buFontTx/>
              <a:buChar char="-"/>
            </a:pPr>
            <a:r>
              <a:rPr lang="en-GB" dirty="0"/>
              <a:t>implementation of the ideas of the Council of Europe’s CEFR Companion Volume (2020) in language teaching and assessment at university and in vocational training</a:t>
            </a:r>
          </a:p>
          <a:p>
            <a:pPr>
              <a:buFontTx/>
              <a:buChar char="-"/>
            </a:pPr>
            <a:r>
              <a:rPr lang="en-GB" dirty="0"/>
              <a:t>implementation of an action-oriented and task-based approach in teaching and assessment</a:t>
            </a:r>
          </a:p>
          <a:p>
            <a:pPr>
              <a:buFontTx/>
              <a:buChar char="-"/>
            </a:pPr>
            <a:r>
              <a:rPr lang="en-GB" dirty="0"/>
              <a:t>innovating university and vocational language teaching and assessment</a:t>
            </a:r>
          </a:p>
        </p:txBody>
      </p:sp>
    </p:spTree>
    <p:extLst>
      <p:ext uri="{BB962C8B-B14F-4D97-AF65-F5344CB8AC3E}">
        <p14:creationId xmlns:p14="http://schemas.microsoft.com/office/powerpoint/2010/main" val="2561240714"/>
      </p:ext>
    </p:extLst>
  </p:cSld>
  <p:clrMapOvr>
    <a:masterClrMapping/>
  </p:clrMapOvr>
  <mc:AlternateContent xmlns:mc="http://schemas.openxmlformats.org/markup-compatibility/2006" xmlns:p14="http://schemas.microsoft.com/office/powerpoint/2010/main">
    <mc:Choice Requires="p14">
      <p:transition p14:dur="5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What do we want to achieve?</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Objectives:</a:t>
            </a:r>
          </a:p>
          <a:p>
            <a:pPr>
              <a:buFontTx/>
              <a:buChar char="-"/>
            </a:pPr>
            <a:r>
              <a:rPr lang="en-GB" dirty="0"/>
              <a:t>boosting professional development</a:t>
            </a:r>
          </a:p>
          <a:p>
            <a:pPr>
              <a:buFontTx/>
              <a:buChar char="-"/>
            </a:pPr>
            <a:r>
              <a:rPr lang="en-GB" dirty="0"/>
              <a:t>enhancing innovation in needs analysis, curriculum planning, course design and (teaching and assessment) methodology</a:t>
            </a:r>
          </a:p>
          <a:p>
            <a:pPr>
              <a:buFontTx/>
              <a:buChar char="-"/>
            </a:pPr>
            <a:r>
              <a:rPr lang="en-GB" dirty="0"/>
              <a:t>creating community of practice</a:t>
            </a:r>
          </a:p>
          <a:p>
            <a:pPr>
              <a:buFontTx/>
              <a:buChar char="-"/>
            </a:pPr>
            <a:r>
              <a:rPr lang="en-GB" dirty="0"/>
              <a:t>strengthening language teaching and testing professionals</a:t>
            </a:r>
          </a:p>
          <a:p>
            <a:pPr>
              <a:buFontTx/>
              <a:buChar char="-"/>
            </a:pPr>
            <a:r>
              <a:rPr lang="en-GB" dirty="0"/>
              <a:t>managing change</a:t>
            </a:r>
          </a:p>
        </p:txBody>
      </p:sp>
    </p:spTree>
    <p:extLst>
      <p:ext uri="{BB962C8B-B14F-4D97-AF65-F5344CB8AC3E}">
        <p14:creationId xmlns:p14="http://schemas.microsoft.com/office/powerpoint/2010/main" val="41777057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en-GB" dirty="0"/>
              <a:t>What have we got on offer?</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en-GB" dirty="0"/>
              <a:t>Outputs:</a:t>
            </a:r>
          </a:p>
          <a:p>
            <a:pPr>
              <a:buFontTx/>
              <a:buChar char="-"/>
            </a:pPr>
            <a:r>
              <a:rPr lang="en-GB" dirty="0"/>
              <a:t>an open access digital toolbox, offering </a:t>
            </a:r>
          </a:p>
          <a:p>
            <a:pPr>
              <a:buFontTx/>
              <a:buChar char="-"/>
            </a:pPr>
            <a:r>
              <a:rPr lang="en-GB" dirty="0"/>
              <a:t>comprehensive modules on specific topics and/or individual documents,</a:t>
            </a:r>
          </a:p>
          <a:p>
            <a:pPr>
              <a:buFontTx/>
              <a:buChar char="-"/>
            </a:pPr>
            <a:r>
              <a:rPr lang="en-GB" dirty="0"/>
              <a:t>including:</a:t>
            </a:r>
          </a:p>
          <a:p>
            <a:pPr lvl="1">
              <a:buFontTx/>
              <a:buChar char="-"/>
            </a:pPr>
            <a:r>
              <a:rPr lang="en-GB" dirty="0"/>
              <a:t>video clips</a:t>
            </a:r>
          </a:p>
          <a:p>
            <a:pPr lvl="1">
              <a:buFontTx/>
              <a:buChar char="-"/>
            </a:pPr>
            <a:r>
              <a:rPr lang="en-GB" dirty="0"/>
              <a:t>text material and links</a:t>
            </a:r>
          </a:p>
          <a:p>
            <a:pPr lvl="1">
              <a:buFontTx/>
              <a:buChar char="-"/>
            </a:pPr>
            <a:r>
              <a:rPr lang="en-GB" dirty="0"/>
              <a:t>checklists</a:t>
            </a:r>
          </a:p>
          <a:p>
            <a:pPr lvl="1">
              <a:buFontTx/>
              <a:buChar char="-"/>
            </a:pPr>
            <a:r>
              <a:rPr lang="en-GB" dirty="0"/>
              <a:t>sample scenarios, tasks and activities as well as sample exam scenarios</a:t>
            </a:r>
          </a:p>
        </p:txBody>
      </p:sp>
    </p:spTree>
    <p:extLst>
      <p:ext uri="{BB962C8B-B14F-4D97-AF65-F5344CB8AC3E}">
        <p14:creationId xmlns:p14="http://schemas.microsoft.com/office/powerpoint/2010/main" val="8851891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EBA779AE75D1B4392648E3C1D41C58D" ma:contentTypeVersion="7" ma:contentTypeDescription="Ein neues Dokument erstellen." ma:contentTypeScope="" ma:versionID="834e91e5132d9f627f96b146cea4ba50">
  <xsd:schema xmlns:xsd="http://www.w3.org/2001/XMLSchema" xmlns:xs="http://www.w3.org/2001/XMLSchema" xmlns:p="http://schemas.microsoft.com/office/2006/metadata/properties" xmlns:ns3="92083406-4bd8-4448-8f8c-158fdb9bacb3" targetNamespace="http://schemas.microsoft.com/office/2006/metadata/properties" ma:root="true" ma:fieldsID="e28284a5945fba5ebd5a9cc98da4ec36" ns3:_="">
    <xsd:import namespace="92083406-4bd8-4448-8f8c-158fdb9bacb3"/>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083406-4bd8-4448-8f8c-158fdb9bac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ystemTags" ma:index="11" nillable="true" ma:displayName="MediaServiceSystemTags" ma:hidden="true" ma:internalName="MediaServiceSystemTags" ma:readOnly="true">
      <xsd:simpleType>
        <xsd:restriction base="dms:Note"/>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DDC333-EA3A-48FD-8071-75590E1E716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2083406-4bd8-4448-8f8c-158fdb9bacb3"/>
    <ds:schemaRef ds:uri="http://www.w3.org/XML/1998/namespace"/>
    <ds:schemaRef ds:uri="http://purl.org/dc/dcmitype/"/>
  </ds:schemaRefs>
</ds:datastoreItem>
</file>

<file path=customXml/itemProps2.xml><?xml version="1.0" encoding="utf-8"?>
<ds:datastoreItem xmlns:ds="http://schemas.openxmlformats.org/officeDocument/2006/customXml" ds:itemID="{F895AE0B-1495-4E23-B953-658F69532949}">
  <ds:schemaRefs>
    <ds:schemaRef ds:uri="http://schemas.microsoft.com/sharepoint/v3/contenttype/forms"/>
  </ds:schemaRefs>
</ds:datastoreItem>
</file>

<file path=customXml/itemProps3.xml><?xml version="1.0" encoding="utf-8"?>
<ds:datastoreItem xmlns:ds="http://schemas.openxmlformats.org/officeDocument/2006/customXml" ds:itemID="{0B99EEB4-0BDE-4D40-8F41-E46EBF1F10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083406-4bd8-4448-8f8c-158fdb9bac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774</Words>
  <Application>Microsoft Office PowerPoint</Application>
  <PresentationFormat>Widescreen</PresentationFormat>
  <Paragraphs>97</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Welcome to the ECML</vt:lpstr>
      <vt:lpstr>Aims and objectives of the VITbox Project</vt:lpstr>
      <vt:lpstr>Background</vt:lpstr>
      <vt:lpstr>Motivation</vt:lpstr>
      <vt:lpstr>What was the initial idea?  (project description)</vt:lpstr>
      <vt:lpstr>What are the aims and objectives of  the VITbox toolbox?</vt:lpstr>
      <vt:lpstr>What is the purpose of this project?</vt:lpstr>
      <vt:lpstr>What do we want to achieve?</vt:lpstr>
      <vt:lpstr>What have we got on offer?</vt:lpstr>
      <vt:lpstr>How can you benefit from the tools  provided?</vt:lpstr>
      <vt:lpstr>Who can use these tools?</vt:lpstr>
      <vt:lpstr>What modules are available in the toolbox?</vt:lpstr>
      <vt:lpstr>Interested?</vt:lpstr>
      <vt:lpstr>And who is behind the VITbox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Marie-Therese Baehr</cp:lastModifiedBy>
  <cp:revision>51</cp:revision>
  <dcterms:created xsi:type="dcterms:W3CDTF">2020-01-08T10:10:35Z</dcterms:created>
  <dcterms:modified xsi:type="dcterms:W3CDTF">2024-06-27T13:53:26Z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0x0101006EBA779AE75D1B4392648E3C1D41C58D</vt:lpwstr>
  </property>
</Properties>
</file>