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713" r:id="rId3"/>
    <p:sldMasterId id="2147483735" r:id="rId4"/>
    <p:sldMasterId id="2147483755" r:id="rId5"/>
    <p:sldMasterId id="2147483774" r:id="rId6"/>
    <p:sldMasterId id="2147483808" r:id="rId7"/>
    <p:sldMasterId id="2147483825" r:id="rId8"/>
    <p:sldMasterId id="2147483843" r:id="rId9"/>
    <p:sldMasterId id="2147483848" r:id="rId10"/>
    <p:sldMasterId id="2147483854" r:id="rId11"/>
    <p:sldMasterId id="2147483863" r:id="rId12"/>
    <p:sldMasterId id="2147483873" r:id="rId13"/>
  </p:sldMasterIdLst>
  <p:notesMasterIdLst>
    <p:notesMasterId r:id="rId17"/>
  </p:notesMasterIdLst>
  <p:handoutMasterIdLst>
    <p:handoutMasterId r:id="rId18"/>
  </p:handoutMasterIdLst>
  <p:sldIdLst>
    <p:sldId id="813" r:id="rId14"/>
    <p:sldId id="807" r:id="rId15"/>
    <p:sldId id="808" r:id="rId1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livensky" initials="SS" lastIdx="1" clrIdx="0">
    <p:extLst>
      <p:ext uri="{19B8F6BF-5375-455C-9EA6-DF929625EA0E}">
        <p15:presenceInfo xmlns:p15="http://schemas.microsoft.com/office/powerpoint/2012/main" userId="S-1-5-21-33062322-1650967225-3478506067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D4"/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2221" autoAdjust="0"/>
  </p:normalViewPr>
  <p:slideViewPr>
    <p:cSldViewPr>
      <p:cViewPr varScale="1">
        <p:scale>
          <a:sx n="76" d="100"/>
          <a:sy n="76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4"/>
    </p:cViewPr>
  </p:sorterViewPr>
  <p:notesViewPr>
    <p:cSldViewPr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pPr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14.01.2019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Given</a:t>
            </a:r>
            <a:r>
              <a:rPr lang="en-GB" baseline="0" dirty="0"/>
              <a:t> that this is the launch event, could the 14</a:t>
            </a:r>
            <a:r>
              <a:rPr lang="en-GB" baseline="30000" dirty="0"/>
              <a:t>th</a:t>
            </a:r>
            <a:r>
              <a:rPr lang="en-GB" baseline="0" dirty="0"/>
              <a:t> Jan be launch of the Call website? </a:t>
            </a:r>
          </a:p>
          <a:p>
            <a:r>
              <a:rPr lang="en-GB" baseline="0" dirty="0"/>
              <a:t>Does this not need something about selection process (just one line – or at least that the decision in October is taken by the GB?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FAE9-97E2-4C99-A13A-6AE5E96E50DD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16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FAE9-97E2-4C99-A13A-6AE5E96E50DD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2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24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2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7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7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37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33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6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1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5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49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6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2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23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2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4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42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7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2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22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9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2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7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82190"/>
            <a:ext cx="1505594" cy="1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4977C1A-B32D-4C86-9221-16DB24A214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2513CA-B9B3-4310-B44B-64E658E63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92EBE04-8051-44FD-AEE5-A191D2EA00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de-DE" altLang="de-DE"/>
              <a:t>ICT</a:t>
            </a:r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en-US" altLang="de-DE"/>
              <a:t>	European Centre for Modern Languages and European Commission cooperation on</a:t>
            </a:r>
            <a:br>
              <a:rPr lang="en-US" altLang="de-DE"/>
            </a:br>
            <a:r>
              <a:rPr lang="en-US" altLang="de-DE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52" t="15251" r="37892" b="54790"/>
          <a:stretch/>
        </p:blipFill>
        <p:spPr>
          <a:xfrm>
            <a:off x="2087724" y="242861"/>
            <a:ext cx="3816424" cy="167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75" t="90319" r="51575" b="4641"/>
          <a:stretch/>
        </p:blipFill>
        <p:spPr>
          <a:xfrm>
            <a:off x="3131840" y="2005389"/>
            <a:ext cx="1908212" cy="381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2852936"/>
            <a:ext cx="6192688" cy="22322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ECML support</a:t>
            </a:r>
            <a:endParaRPr lang="de-AT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04081"/>
            <a:ext cx="6447501" cy="528221"/>
          </a:xfrm>
        </p:spPr>
        <p:txBody>
          <a:bodyPr/>
          <a:lstStyle/>
          <a:p>
            <a:r>
              <a:rPr lang="en-US" b="1" dirty="0"/>
              <a:t>Which support is offered by the ECML</a:t>
            </a:r>
            <a:r>
              <a:rPr lang="de-AT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92" y="2150152"/>
            <a:ext cx="8081363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dirty="0"/>
          </a:p>
          <a:p>
            <a:pPr algn="ctr"/>
            <a:endParaRPr lang="de-AT" sz="825" dirty="0"/>
          </a:p>
        </p:txBody>
      </p:sp>
      <p:sp>
        <p:nvSpPr>
          <p:cNvPr id="4" name="TextBox 3"/>
          <p:cNvSpPr txBox="1"/>
          <p:nvPr/>
        </p:nvSpPr>
        <p:spPr>
          <a:xfrm>
            <a:off x="480449" y="1917047"/>
            <a:ext cx="7551847" cy="432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Creating an environment in which your project can flourish</a:t>
            </a:r>
          </a:p>
          <a:p>
            <a:endParaRPr lang="en-GB" sz="1050" b="1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  <a:p>
            <a:pPr marL="257175" indent="-2571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500" b="1" dirty="0">
                <a:latin typeface="+mn-lt"/>
              </a:rPr>
              <a:t>Project logistics, administration and financing covered by ECML</a:t>
            </a: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en-GB" sz="1500" dirty="0">
                <a:latin typeface="+mn-lt"/>
              </a:rPr>
              <a:t>so that teams are free to focus on content matters</a:t>
            </a:r>
          </a:p>
          <a:p>
            <a:pPr marL="257175" indent="-257175">
              <a:lnSpc>
                <a:spcPct val="150000"/>
              </a:lnSpc>
              <a:buFontTx/>
              <a:buChar char="-"/>
            </a:pPr>
            <a:endParaRPr lang="de-AT" sz="750" dirty="0">
              <a:latin typeface="+mn-lt"/>
            </a:endParaRP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500" b="1" dirty="0">
                <a:latin typeface="+mn-lt"/>
              </a:rPr>
              <a:t>Access to expertise and networks in 33 member states and beyond</a:t>
            </a:r>
            <a:r>
              <a:rPr lang="en-GB" sz="1500" dirty="0">
                <a:latin typeface="+mn-lt"/>
              </a:rPr>
              <a:t> 	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en-GB" sz="1500" dirty="0">
                <a:latin typeface="+mn-lt"/>
              </a:rPr>
              <a:t>   unique context for developing and piloting new approaches </a:t>
            </a:r>
            <a:br>
              <a:rPr lang="en-GB" sz="1500" dirty="0">
                <a:latin typeface="+mn-lt"/>
              </a:rPr>
            </a:br>
            <a:endParaRPr lang="en-GB" sz="750" dirty="0">
              <a:latin typeface="+mn-lt"/>
            </a:endParaRP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500" b="1" dirty="0">
                <a:latin typeface="+mn-lt"/>
              </a:rPr>
              <a:t>Advice and support services at all stages of the project </a:t>
            </a:r>
            <a:endParaRPr lang="de-AT" sz="1500" b="1" dirty="0">
              <a:latin typeface="+mn-lt"/>
            </a:endParaRP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en-GB" sz="1500" dirty="0">
                <a:latin typeface="+mn-lt"/>
              </a:rPr>
              <a:t>guidance and consultancy for project management and evaluation, content development, publication, promotion and dissemination</a:t>
            </a:r>
          </a:p>
          <a:p>
            <a:pPr lvl="0">
              <a:lnSpc>
                <a:spcPct val="150000"/>
              </a:lnSpc>
              <a:buFontTx/>
              <a:buChar char="-"/>
            </a:pPr>
            <a:endParaRPr lang="en-GB" sz="1500" dirty="0"/>
          </a:p>
          <a:p>
            <a:pPr lvl="0">
              <a:lnSpc>
                <a:spcPct val="150000"/>
              </a:lnSpc>
              <a:buFontTx/>
              <a:buChar char="-"/>
            </a:pPr>
            <a:endParaRPr lang="en-GB" sz="750" dirty="0"/>
          </a:p>
          <a:p>
            <a:pPr lvl="0">
              <a:lnSpc>
                <a:spcPct val="150000"/>
              </a:lnSpc>
            </a:pPr>
            <a:r>
              <a:rPr lang="en-GB" sz="1500" dirty="0"/>
              <a:t>	</a:t>
            </a:r>
            <a:endParaRPr lang="de-AT" sz="15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65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04081"/>
            <a:ext cx="6447501" cy="528221"/>
          </a:xfrm>
        </p:spPr>
        <p:txBody>
          <a:bodyPr/>
          <a:lstStyle/>
          <a:p>
            <a:r>
              <a:rPr lang="en-US" b="1" dirty="0"/>
              <a:t>Which support is offered by the ECML</a:t>
            </a:r>
            <a:r>
              <a:rPr lang="de-AT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692" y="2150152"/>
            <a:ext cx="8081363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dirty="0"/>
          </a:p>
          <a:p>
            <a:pPr algn="ctr"/>
            <a:endParaRPr lang="de-AT" sz="825" dirty="0"/>
          </a:p>
        </p:txBody>
      </p:sp>
      <p:sp>
        <p:nvSpPr>
          <p:cNvPr id="4" name="TextBox 3"/>
          <p:cNvSpPr txBox="1"/>
          <p:nvPr/>
        </p:nvSpPr>
        <p:spPr>
          <a:xfrm>
            <a:off x="361519" y="2013138"/>
            <a:ext cx="7551847" cy="368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Creating an environment in which your project can flourish</a:t>
            </a:r>
            <a:br>
              <a:rPr lang="en-GB" b="1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</a:br>
            <a:endParaRPr lang="en-GB" sz="600" b="1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  <a:p>
            <a:pPr marL="257175" indent="-257175">
              <a:lnSpc>
                <a:spcPct val="150000"/>
              </a:lnSpc>
              <a:buFontTx/>
              <a:buChar char="-"/>
            </a:pPr>
            <a:endParaRPr lang="en-GB" sz="750" b="1" dirty="0">
              <a:latin typeface="+mn-lt"/>
            </a:endParaRP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500" b="1" dirty="0">
                <a:latin typeface="+mn-lt"/>
              </a:rPr>
              <a:t>Technical and design support to turn your ideas into online resource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GB" sz="1500" dirty="0">
                <a:solidFill>
                  <a:srgbClr val="92D050"/>
                </a:solidFill>
                <a:latin typeface="+mn-lt"/>
              </a:rPr>
              <a:t> -   </a:t>
            </a:r>
            <a:r>
              <a:rPr lang="en-GB" sz="1500" dirty="0">
                <a:latin typeface="+mn-lt"/>
              </a:rPr>
              <a:t>experience and expertise in web-based solutions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endParaRPr lang="en-GB" sz="750" b="1" dirty="0">
              <a:latin typeface="+mn-lt"/>
            </a:endParaRP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500" b="1" dirty="0">
                <a:latin typeface="+mn-lt"/>
              </a:rPr>
              <a:t>A helping pair of hands </a:t>
            </a: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en-GB" sz="1500" dirty="0">
                <a:latin typeface="+mn-lt"/>
              </a:rPr>
              <a:t>possibility of requesting a 3-month project fellowship </a:t>
            </a: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endParaRPr lang="en-GB" sz="750" dirty="0">
              <a:latin typeface="+mn-lt"/>
            </a:endParaRP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AT" sz="1500" b="1" dirty="0">
                <a:latin typeface="+mn-lt"/>
              </a:rPr>
              <a:t>A possible </a:t>
            </a:r>
            <a:r>
              <a:rPr lang="en-GB" sz="1500" b="1" dirty="0">
                <a:latin typeface="+mn-lt"/>
              </a:rPr>
              <a:t>‘after life’ to the project</a:t>
            </a:r>
            <a:r>
              <a:rPr lang="en-GB" sz="1500" dirty="0">
                <a:latin typeface="+mn-lt"/>
              </a:rPr>
              <a:t> </a:t>
            </a:r>
            <a:endParaRPr lang="de-AT" sz="1500" b="1" dirty="0">
              <a:latin typeface="+mn-lt"/>
            </a:endParaRPr>
          </a:p>
          <a:p>
            <a:pPr marL="257175" indent="-257175">
              <a:lnSpc>
                <a:spcPct val="150000"/>
              </a:lnSpc>
              <a:buClr>
                <a:schemeClr val="accent1"/>
              </a:buClr>
              <a:buFontTx/>
              <a:buChar char="-"/>
            </a:pPr>
            <a:r>
              <a:rPr lang="en-GB" sz="1500" dirty="0">
                <a:latin typeface="+mn-lt"/>
              </a:rPr>
              <a:t>your project may just be the start of the journey…</a:t>
            </a:r>
          </a:p>
          <a:p>
            <a:pPr lvl="0">
              <a:lnSpc>
                <a:spcPct val="150000"/>
              </a:lnSpc>
            </a:pPr>
            <a:r>
              <a:rPr lang="en-GB" sz="1500" dirty="0"/>
              <a:t>	</a:t>
            </a:r>
            <a:endParaRPr lang="de-AT" sz="15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54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</vt:i4>
      </vt:variant>
    </vt:vector>
  </HeadingPairs>
  <TitlesOfParts>
    <vt:vector size="22" baseType="lpstr">
      <vt:lpstr>Arial</vt:lpstr>
      <vt:lpstr>Calibri</vt:lpstr>
      <vt:lpstr>Century Gothic</vt:lpstr>
      <vt:lpstr>Trebuchet MS</vt:lpstr>
      <vt:lpstr>Wingdings</vt:lpstr>
      <vt:lpstr>Wingdings 3</vt:lpstr>
      <vt:lpstr>7_Office Theme</vt:lpstr>
      <vt:lpstr>2_Office Theme</vt:lpstr>
      <vt:lpstr>ECML1</vt:lpstr>
      <vt:lpstr>3_Office Theme</vt:lpstr>
      <vt:lpstr>6_Office Theme</vt:lpstr>
      <vt:lpstr>4_Office Theme</vt:lpstr>
      <vt:lpstr>1_Office Theme</vt:lpstr>
      <vt:lpstr>5_Office Theme</vt:lpstr>
      <vt:lpstr>8_Office Theme</vt:lpstr>
      <vt:lpstr>Facet</vt:lpstr>
      <vt:lpstr>1_Facet</vt:lpstr>
      <vt:lpstr>3_Facet</vt:lpstr>
      <vt:lpstr>5_Facet</vt:lpstr>
      <vt:lpstr>PowerPoint Presentation</vt:lpstr>
      <vt:lpstr>Which support is offered by the ECML?</vt:lpstr>
      <vt:lpstr>Which support is offered by the ECML?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Susanna Slivensky</cp:lastModifiedBy>
  <cp:revision>969</cp:revision>
  <cp:lastPrinted>2018-12-10T08:33:16Z</cp:lastPrinted>
  <dcterms:created xsi:type="dcterms:W3CDTF">2011-11-11T11:03:57Z</dcterms:created>
  <dcterms:modified xsi:type="dcterms:W3CDTF">2019-01-14T10:00:58Z</dcterms:modified>
</cp:coreProperties>
</file>