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73" r:id="rId13"/>
  </p:sldMasterIdLst>
  <p:notesMasterIdLst>
    <p:notesMasterId r:id="rId19"/>
  </p:notesMasterIdLst>
  <p:handoutMasterIdLst>
    <p:handoutMasterId r:id="rId20"/>
  </p:handoutMasterIdLst>
  <p:sldIdLst>
    <p:sldId id="813" r:id="rId14"/>
    <p:sldId id="810" r:id="rId15"/>
    <p:sldId id="789" r:id="rId16"/>
    <p:sldId id="815" r:id="rId17"/>
    <p:sldId id="791" r:id="rId18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0" y="0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0" y="9377363"/>
            <a:ext cx="294495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818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FAE9-97E2-4C99-A13A-6AE5E96E50DD}" type="slidenum">
              <a:rPr lang="de-AT" smtClean="0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431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DFAE9-97E2-4C99-A13A-6AE5E96E50DD}" type="slidenum">
              <a:rPr lang="de-AT" smtClean="0">
                <a:solidFill>
                  <a:prstClr val="black"/>
                </a:solidFill>
              </a:rPr>
              <a:pPr/>
              <a:t>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6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2EBE04-8051-44FD-AEE5-A191D2EA0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2" t="15251" r="37892" b="54790"/>
          <a:stretch/>
        </p:blipFill>
        <p:spPr>
          <a:xfrm>
            <a:off x="2087724" y="242861"/>
            <a:ext cx="3816424" cy="167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5" t="90319" r="51575" b="4641"/>
          <a:stretch/>
        </p:blipFill>
        <p:spPr>
          <a:xfrm>
            <a:off x="3131840" y="2005389"/>
            <a:ext cx="1908212" cy="381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2852936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apply</a:t>
            </a:r>
            <a:endParaRPr lang="de-AT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4016" y="605558"/>
            <a:ext cx="6447501" cy="1320800"/>
          </a:xfrm>
        </p:spPr>
        <p:txBody>
          <a:bodyPr/>
          <a:lstStyle/>
          <a:p>
            <a:r>
              <a:rPr lang="fr-FR" b="1" dirty="0"/>
              <a:t>How to </a:t>
            </a:r>
            <a:r>
              <a:rPr lang="fr-FR" b="1" dirty="0" err="1"/>
              <a:t>participate</a:t>
            </a:r>
            <a:endParaRPr lang="fr-FR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4016" y="1265958"/>
          <a:ext cx="3479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/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/>
                        <a:t>As a </a:t>
                      </a:r>
                      <a:r>
                        <a:rPr lang="fr-FR" sz="2000" noProof="0" dirty="0" err="1"/>
                        <a:t>coordinator</a:t>
                      </a:r>
                      <a:endParaRPr lang="fr-FR" sz="2000" b="1" baseline="0" noProof="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089632" y="1265958"/>
          <a:ext cx="32186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/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noProof="0" dirty="0"/>
                        <a:t>As a team</a:t>
                      </a:r>
                      <a:r>
                        <a:rPr lang="fr-FR" sz="2000" baseline="0" noProof="0" dirty="0"/>
                        <a:t> </a:t>
                      </a:r>
                      <a:r>
                        <a:rPr lang="fr-FR" sz="2000" baseline="0" noProof="0" dirty="0" err="1"/>
                        <a:t>member</a:t>
                      </a:r>
                      <a:endParaRPr lang="fr-FR" sz="2000" baseline="0" noProof="0" dirty="0"/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44016" y="2485158"/>
          <a:ext cx="3479911" cy="299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61870">
                <a:tc>
                  <a:txBody>
                    <a:bodyPr/>
                    <a:lstStyle/>
                    <a:p>
                      <a:pPr algn="ctr"/>
                      <a:endParaRPr lang="fr-FR" sz="1000" noProof="0" dirty="0"/>
                    </a:p>
                    <a:p>
                      <a:pPr algn="ctr"/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submit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fr-FR" sz="15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proposal</a:t>
                      </a:r>
                      <a:endParaRPr lang="fr-FR" sz="1500" b="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800" b="0" noProof="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4688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fr-FR" sz="1000" noProof="0" dirty="0"/>
                    </a:p>
                    <a:p>
                      <a:pPr marL="28575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500" noProof="0" dirty="0" err="1"/>
                        <a:t>With</a:t>
                      </a:r>
                      <a:r>
                        <a:rPr lang="fr-FR" sz="1500" noProof="0" dirty="0"/>
                        <a:t> team </a:t>
                      </a:r>
                      <a:r>
                        <a:rPr lang="fr-FR" sz="1500" noProof="0" dirty="0" err="1"/>
                        <a:t>members</a:t>
                      </a:r>
                      <a:r>
                        <a:rPr lang="fr-FR" sz="1500" noProof="0" dirty="0"/>
                        <a:t> </a:t>
                      </a:r>
                      <a:r>
                        <a:rPr lang="fr-FR" sz="1500" noProof="0" dirty="0" err="1"/>
                        <a:t>who</a:t>
                      </a:r>
                      <a:r>
                        <a:rPr lang="fr-FR" sz="1500" noProof="0" dirty="0"/>
                        <a:t> must </a:t>
                      </a:r>
                      <a:r>
                        <a:rPr lang="fr-FR" sz="1500" noProof="0" dirty="0" err="1"/>
                        <a:t>also</a:t>
                      </a:r>
                      <a:r>
                        <a:rPr lang="fr-FR" sz="1500" noProof="0" dirty="0"/>
                        <a:t> </a:t>
                      </a:r>
                      <a:r>
                        <a:rPr lang="fr-FR" sz="1500" noProof="0" dirty="0" err="1"/>
                        <a:t>apply</a:t>
                      </a:r>
                      <a:r>
                        <a:rPr lang="fr-FR" sz="1500" noProof="0" dirty="0"/>
                        <a:t> </a:t>
                      </a:r>
                      <a:r>
                        <a:rPr lang="fr-FR" sz="1500" noProof="0" dirty="0" err="1"/>
                        <a:t>individually</a:t>
                      </a:r>
                      <a:endParaRPr lang="fr-FR" sz="1500" baseline="0" noProof="0" dirty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500" baseline="0" noProof="0" dirty="0" err="1"/>
                        <a:t>Without</a:t>
                      </a:r>
                      <a:r>
                        <a:rPr lang="fr-FR" sz="1500" baseline="0" noProof="0" dirty="0"/>
                        <a:t> team </a:t>
                      </a:r>
                      <a:r>
                        <a:rPr lang="fr-FR" sz="1500" baseline="0" noProof="0" dirty="0" err="1"/>
                        <a:t>members</a:t>
                      </a:r>
                      <a:endParaRPr lang="fr-FR" sz="1500" baseline="0" noProof="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000" noProof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089632" y="2485158"/>
          <a:ext cx="3218672" cy="2996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8482">
                <a:tc>
                  <a:txBody>
                    <a:bodyPr/>
                    <a:lstStyle/>
                    <a:p>
                      <a:pPr algn="ctr"/>
                      <a:endParaRPr lang="fr-FR" sz="14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9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5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Submit</a:t>
                      </a:r>
                      <a:r>
                        <a:rPr lang="fr-FR" sz="15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application </a:t>
                      </a:r>
                      <a:br>
                        <a:rPr lang="fr-FR" sz="15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5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a team </a:t>
                      </a:r>
                      <a:r>
                        <a:rPr lang="fr-FR" sz="15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endParaRPr lang="fr-FR" sz="15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8076">
                <a:tc>
                  <a:txBody>
                    <a:bodyPr/>
                    <a:lstStyle/>
                    <a:p>
                      <a:pPr algn="ctr"/>
                      <a:endParaRPr lang="fr-FR" sz="14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Outline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expertise </a:t>
                      </a:r>
                      <a:br>
                        <a:rPr lang="fr-FR" sz="15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experience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fr-FR" sz="15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in a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particular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500" b="0" noProof="0" dirty="0" err="1">
                          <a:solidFill>
                            <a:schemeClr val="tx1"/>
                          </a:solidFill>
                        </a:rPr>
                        <a:t>priority</a:t>
                      </a:r>
                      <a:r>
                        <a:rPr lang="fr-FR" sz="1500" b="0" noProof="0" dirty="0">
                          <a:solidFill>
                            <a:schemeClr val="tx1"/>
                          </a:solidFill>
                        </a:rPr>
                        <a:t> area</a:t>
                      </a:r>
                      <a:endParaRPr lang="fr-FR" sz="1500" b="0" kern="1200" baseline="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508001" y="5428379"/>
            <a:ext cx="6608580" cy="382074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black"/>
                </a:solidFill>
              </a:rPr>
              <a:t>Read the Call brochure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836712"/>
            <a:ext cx="6447501" cy="720080"/>
          </a:xfrm>
        </p:spPr>
        <p:txBody>
          <a:bodyPr>
            <a:normAutofit/>
          </a:bodyPr>
          <a:lstStyle/>
          <a:p>
            <a:pPr marL="385763" indent="-385763"/>
            <a:r>
              <a:rPr lang="de-AT" b="1" dirty="0"/>
              <a:t>How to prepare a proposal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16504" y="4867046"/>
            <a:ext cx="6608580" cy="382074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black"/>
                </a:solidFill>
              </a:rPr>
              <a:t>Select your priority area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8080" y="4274952"/>
            <a:ext cx="6608580" cy="412835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black"/>
                </a:solidFill>
              </a:rPr>
              <a:t>Explore ECML resources relevant for this topic/priority area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08001" y="3698467"/>
            <a:ext cx="6608580" cy="378408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dirty="0">
                <a:solidFill>
                  <a:prstClr val="black"/>
                </a:solidFill>
              </a:rPr>
              <a:t>Check the selection criteria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16504" y="3138521"/>
            <a:ext cx="6608580" cy="388738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Seek advice from your national </a:t>
            </a:r>
            <a:r>
              <a:rPr lang="en-US" dirty="0" smtClean="0">
                <a:solidFill>
                  <a:prstClr val="black"/>
                </a:solidFill>
              </a:rPr>
              <a:t>ECML representative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16504" y="1703388"/>
            <a:ext cx="6608580" cy="646491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Draft your proposal in clear language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16504" y="2570306"/>
            <a:ext cx="6608580" cy="388738"/>
          </a:xfrm>
          <a:prstGeom prst="wedgeRectCallout">
            <a:avLst>
              <a:gd name="adj1" fmla="val -20154"/>
              <a:gd name="adj2" fmla="val -949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Read </a:t>
            </a:r>
            <a:r>
              <a:rPr lang="en-US" dirty="0" smtClean="0">
                <a:solidFill>
                  <a:prstClr val="black"/>
                </a:solidFill>
              </a:rPr>
              <a:t>“Key considerations” on the Call website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31168"/>
          </a:xfrm>
        </p:spPr>
        <p:txBody>
          <a:bodyPr>
            <a:normAutofit/>
          </a:bodyPr>
          <a:lstStyle/>
          <a:p>
            <a:r>
              <a:rPr lang="de-AT" b="1" dirty="0"/>
              <a:t>Which selection criteria will be used?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8800"/>
            <a:ext cx="6447501" cy="4320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Criteria for coordinators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Professional knowledge and skills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 Must live and work in an ECML member state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 Quality of the proposal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Relevance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added value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quality of the project design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stakeholder engagement</a:t>
            </a:r>
          </a:p>
          <a:p>
            <a:pPr marL="342900" lvl="1" indent="0">
              <a:buNone/>
            </a:pPr>
            <a:endParaRPr lang="fr-FR" sz="16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Criteria for team members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Professional knowledge and skills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Active in the field with direct links to target groups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prstClr val="black"/>
                </a:solidFill>
              </a:rPr>
              <a:t>Should live and work in an ECML member state</a:t>
            </a:r>
          </a:p>
          <a:p>
            <a:pPr marL="257175" lvl="1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400" dirty="0">
              <a:solidFill>
                <a:prstClr val="black"/>
              </a:solidFill>
            </a:endParaRPr>
          </a:p>
          <a:p>
            <a:pPr lvl="1"/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35310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0688"/>
            <a:ext cx="6447501" cy="1320800"/>
          </a:xfrm>
        </p:spPr>
        <p:txBody>
          <a:bodyPr/>
          <a:lstStyle/>
          <a:p>
            <a:r>
              <a:rPr lang="de-AT" b="1" dirty="0"/>
              <a:t>Which dates to keep in mind?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249" y="1484784"/>
            <a:ext cx="7824882" cy="375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</a:rPr>
              <a:t>14 January 2019</a:t>
            </a:r>
            <a:r>
              <a:rPr lang="en-GB" dirty="0">
                <a:solidFill>
                  <a:prstClr val="black"/>
                </a:solidFill>
                <a:latin typeface="Trebuchet MS" panose="020B0603020202020204"/>
              </a:rPr>
              <a:t>	    </a:t>
            </a:r>
            <a:br>
              <a:rPr lang="en-GB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Launch of the Call website; Call officially open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</a:rPr>
              <a:t>22 April 2019	   </a:t>
            </a:r>
            <a:br>
              <a:rPr lang="en-GB" b="1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Submission deadline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</a:rPr>
              <a:t>October 2019</a:t>
            </a: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	</a:t>
            </a:r>
            <a:br>
              <a:rPr lang="en-GB" sz="15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Decision by the ECML Governing Board on projects selected </a:t>
            </a:r>
            <a:br>
              <a:rPr lang="en-GB" sz="1500" dirty="0">
                <a:solidFill>
                  <a:prstClr val="black"/>
                </a:solidFill>
                <a:latin typeface="Trebuchet MS" panose="020B0603020202020204"/>
              </a:rPr>
            </a:b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for the programme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</a:rPr>
              <a:t>October – November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     Selection of team members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prstClr val="black"/>
                </a:solidFill>
                <a:latin typeface="Trebuchet MS" panose="020B0603020202020204"/>
              </a:rPr>
              <a:t>14-15 November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black"/>
                </a:solidFill>
                <a:latin typeface="Trebuchet MS" panose="020B0603020202020204"/>
              </a:rPr>
              <a:t>      </a:t>
            </a:r>
            <a:r>
              <a:rPr lang="en-GB" sz="1500" dirty="0">
                <a:solidFill>
                  <a:prstClr val="black"/>
                </a:solidFill>
                <a:latin typeface="Trebuchet MS" panose="020B0603020202020204"/>
              </a:rPr>
              <a:t>First meeting of new project coordinators at the ECML</a:t>
            </a:r>
          </a:p>
          <a:p>
            <a:pPr marL="171450" indent="-171450" algn="ctr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AT" sz="825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76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5_Facet</vt:lpstr>
      <vt:lpstr>PowerPoint Presentation</vt:lpstr>
      <vt:lpstr>How to participate</vt:lpstr>
      <vt:lpstr>How to prepare a proposal</vt:lpstr>
      <vt:lpstr>Which selection criteria will be used?</vt:lpstr>
      <vt:lpstr>Which dates to keep in mind?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975</cp:revision>
  <cp:lastPrinted>2019-01-14T15:15:37Z</cp:lastPrinted>
  <dcterms:created xsi:type="dcterms:W3CDTF">2011-11-11T11:03:57Z</dcterms:created>
  <dcterms:modified xsi:type="dcterms:W3CDTF">2019-01-14T15:23:39Z</dcterms:modified>
</cp:coreProperties>
</file>