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66908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938"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7607" y="1"/>
            <a:ext cx="2889938"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2274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70C0"/>
              </a:solidFill>
              <a:latin typeface="Calibri"/>
              <a:ea typeface="Calibri"/>
              <a:cs typeface="Calibri"/>
              <a:sym typeface="Calibri"/>
            </a:endParaRPr>
          </a:p>
        </p:txBody>
      </p:sp>
      <p:sp>
        <p:nvSpPr>
          <p:cNvPr id="47" name="Google Shape;47;p1: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423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457200" marR="0" lvl="0" indent="-317498" algn="l" rtl="0">
              <a:lnSpc>
                <a:spcPct val="100000"/>
              </a:lnSpc>
              <a:spcBef>
                <a:spcPts val="0"/>
              </a:spcBef>
              <a:spcAft>
                <a:spcPts val="0"/>
              </a:spcAft>
              <a:buClr>
                <a:schemeClr val="dk1"/>
              </a:buClr>
              <a:buSzPts val="1400"/>
              <a:buFont typeface="Calibri"/>
              <a:buChar char="●"/>
            </a:pPr>
            <a:r>
              <a:rPr lang="de-DE"/>
              <a:t>The next step is to build or use a quality circle </a:t>
            </a:r>
            <a:endParaRPr/>
          </a:p>
          <a:p>
            <a:pPr marL="457200" marR="0" lvl="0" indent="-317498" algn="l" rtl="0">
              <a:lnSpc>
                <a:spcPct val="100000"/>
              </a:lnSpc>
              <a:spcBef>
                <a:spcPts val="0"/>
              </a:spcBef>
              <a:spcAft>
                <a:spcPts val="0"/>
              </a:spcAft>
              <a:buClr>
                <a:schemeClr val="dk1"/>
              </a:buClr>
              <a:buSzPts val="1400"/>
              <a:buFont typeface="Calibri"/>
              <a:buChar char="●"/>
            </a:pPr>
            <a:r>
              <a:rPr lang="de-DE"/>
              <a:t>It is possible to assess the actions put in place by using the roadmap a second time. </a:t>
            </a:r>
            <a:endParaRPr/>
          </a:p>
          <a:p>
            <a:pPr marL="457200" marR="0" lvl="0" indent="-317498" algn="l" rtl="0">
              <a:lnSpc>
                <a:spcPct val="100000"/>
              </a:lnSpc>
              <a:spcBef>
                <a:spcPts val="0"/>
              </a:spcBef>
              <a:spcAft>
                <a:spcPts val="0"/>
              </a:spcAft>
              <a:buClr>
                <a:schemeClr val="dk1"/>
              </a:buClr>
              <a:buSzPts val="1400"/>
              <a:buFont typeface="Calibri"/>
              <a:buChar char="●"/>
            </a:pPr>
            <a:r>
              <a:rPr lang="de-DE"/>
              <a:t>Developments need time, so it is good to have a plan for at least one year. </a:t>
            </a:r>
            <a:endParaRPr/>
          </a:p>
          <a:p>
            <a:pPr marL="457200" marR="0" lvl="0" indent="-317498" algn="l" rtl="0">
              <a:lnSpc>
                <a:spcPct val="100000"/>
              </a:lnSpc>
              <a:spcBef>
                <a:spcPts val="0"/>
              </a:spcBef>
              <a:spcAft>
                <a:spcPts val="0"/>
              </a:spcAft>
              <a:buClr>
                <a:schemeClr val="dk1"/>
              </a:buClr>
              <a:buSzPts val="1400"/>
              <a:buFont typeface="Calibri"/>
              <a:buChar char="●"/>
            </a:pPr>
            <a:r>
              <a:rPr lang="de-DE"/>
              <a:t>Assessment is important for sustainability. Some promising practices might not work in the local contexts and should be discarded. Others might change things efficiently and should therefore become part of the regular school curriculum.</a:t>
            </a:r>
            <a:endParaRPr/>
          </a:p>
          <a:p>
            <a:pPr marL="457200" marR="0" lvl="0" indent="-228597" algn="l" rtl="0">
              <a:lnSpc>
                <a:spcPct val="100000"/>
              </a:lnSpc>
              <a:spcBef>
                <a:spcPts val="0"/>
              </a:spcBef>
              <a:spcAft>
                <a:spcPts val="0"/>
              </a:spcAft>
              <a:buClr>
                <a:schemeClr val="dk1"/>
              </a:buClr>
              <a:buSzPts val="1400"/>
              <a:buFont typeface="Calibri"/>
              <a:buNone/>
            </a:pPr>
            <a:endParaRPr/>
          </a:p>
        </p:txBody>
      </p:sp>
      <p:sp>
        <p:nvSpPr>
          <p:cNvPr id="110" name="Google Shape;110;p10: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348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203c00f22_0_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203c00f22_0_1:notes"/>
          <p:cNvSpPr txBox="1">
            <a:spLocks noGrp="1"/>
          </p:cNvSpPr>
          <p:nvPr>
            <p:ph type="body" idx="1"/>
          </p:nvPr>
        </p:nvSpPr>
        <p:spPr>
          <a:xfrm>
            <a:off x="666909" y="4715153"/>
            <a:ext cx="53352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6203c00f22_0_1:notes"/>
          <p:cNvSpPr txBox="1">
            <a:spLocks noGrp="1"/>
          </p:cNvSpPr>
          <p:nvPr>
            <p:ph type="sldNum" idx="12"/>
          </p:nvPr>
        </p:nvSpPr>
        <p:spPr>
          <a:xfrm>
            <a:off x="3777607" y="9428584"/>
            <a:ext cx="28899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11</a:t>
            </a:fld>
            <a:endParaRPr/>
          </a:p>
        </p:txBody>
      </p:sp>
    </p:spTree>
    <p:extLst>
      <p:ext uri="{BB962C8B-B14F-4D97-AF65-F5344CB8AC3E}">
        <p14:creationId xmlns:p14="http://schemas.microsoft.com/office/powerpoint/2010/main" val="285857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de-DE" sz="1200" b="0" i="0" u="none" strike="noStrike" cap="none">
                <a:solidFill>
                  <a:schemeClr val="dk1"/>
                </a:solidFill>
                <a:latin typeface="Calibri"/>
                <a:ea typeface="Calibri"/>
                <a:cs typeface="Calibri"/>
                <a:sym typeface="Calibri"/>
              </a:rPr>
              <a:t>Here you can talk shortly about the definition of the language(s) of schooling: </a:t>
            </a:r>
            <a:r>
              <a:rPr lang="de-DE"/>
              <a:t>“</a:t>
            </a:r>
            <a:r>
              <a:rPr lang="de-DE" sz="1100"/>
              <a:t>The language(s) used in teaching the subject. It is the dominant language of instruction in school which is normally the main national or regional language”. </a:t>
            </a:r>
            <a:r>
              <a:rPr lang="de-DE"/>
              <a:t>(Y</a:t>
            </a:r>
            <a:r>
              <a:rPr lang="de-DE" sz="1200" b="0" i="0" u="none" strike="noStrike" cap="none">
                <a:solidFill>
                  <a:schemeClr val="dk1"/>
                </a:solidFill>
                <a:latin typeface="Calibri"/>
                <a:ea typeface="Calibri"/>
                <a:cs typeface="Calibri"/>
                <a:sym typeface="Calibri"/>
              </a:rPr>
              <a:t>ou can get </a:t>
            </a:r>
            <a:r>
              <a:rPr lang="de-DE"/>
              <a:t>more</a:t>
            </a:r>
            <a:r>
              <a:rPr lang="de-DE" sz="1200" b="0" i="0" u="none" strike="noStrike" cap="none">
                <a:solidFill>
                  <a:schemeClr val="dk1"/>
                </a:solidFill>
                <a:latin typeface="Calibri"/>
                <a:ea typeface="Calibri"/>
                <a:cs typeface="Calibri"/>
                <a:sym typeface="Calibri"/>
              </a:rPr>
              <a:t> information </a:t>
            </a:r>
            <a:r>
              <a:rPr lang="de-DE"/>
              <a:t>by following</a:t>
            </a:r>
            <a:r>
              <a:rPr lang="de-DE" sz="1200" b="0" i="0" u="none" strike="noStrike" cap="none">
                <a:solidFill>
                  <a:schemeClr val="dk1"/>
                </a:solidFill>
                <a:latin typeface="Calibri"/>
                <a:ea typeface="Calibri"/>
                <a:cs typeface="Calibri"/>
                <a:sym typeface="Calibri"/>
              </a:rPr>
              <a:t> the given link)</a:t>
            </a:r>
            <a:endParaRPr/>
          </a:p>
        </p:txBody>
      </p:sp>
      <p:sp>
        <p:nvSpPr>
          <p:cNvPr id="55" name="Google Shape;55;p2: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191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400"/>
              <a:buFont typeface="Calibri"/>
              <a:buNone/>
            </a:pPr>
            <a:endParaRPr/>
          </a:p>
        </p:txBody>
      </p:sp>
      <p:sp>
        <p:nvSpPr>
          <p:cNvPr id="62" name="Google Shape;62;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204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These stakeholders have an active role in identifying the schools strengths and areas of development. </a:t>
            </a:r>
            <a:endParaRPr/>
          </a:p>
        </p:txBody>
      </p:sp>
      <p:sp>
        <p:nvSpPr>
          <p:cNvPr id="68" name="Google Shape;68;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838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sz="1200" b="0" i="0" u="none" strike="noStrike" cap="none">
                <a:solidFill>
                  <a:schemeClr val="dk1"/>
                </a:solidFill>
                <a:latin typeface="Calibri"/>
                <a:ea typeface="Calibri"/>
                <a:cs typeface="Calibri"/>
                <a:sym typeface="Calibri"/>
              </a:rPr>
              <a:t>The roadmap focuses on these areas to help schools develop a strategy to support language(s) of schooling. See the </a:t>
            </a:r>
            <a:r>
              <a:rPr lang="de-DE">
                <a:solidFill>
                  <a:srgbClr val="FF0000"/>
                </a:solidFill>
              </a:rPr>
              <a:t>C</a:t>
            </a:r>
            <a:r>
              <a:rPr lang="de-DE" sz="1200" b="0" i="0" u="none" strike="noStrike" cap="none">
                <a:solidFill>
                  <a:srgbClr val="FF0000"/>
                </a:solidFill>
                <a:latin typeface="Calibri"/>
                <a:ea typeface="Calibri"/>
                <a:cs typeface="Calibri"/>
                <a:sym typeface="Calibri"/>
              </a:rPr>
              <a:t>oordinator</a:t>
            </a:r>
            <a:r>
              <a:rPr lang="de-DE">
                <a:solidFill>
                  <a:srgbClr val="FF0000"/>
                </a:solidFill>
              </a:rPr>
              <a:t>’s guide </a:t>
            </a:r>
            <a:r>
              <a:rPr lang="de-DE"/>
              <a:t>to get more information regarding the scope of the areas.</a:t>
            </a:r>
            <a:endParaRPr sz="1200" b="0" i="0" u="none" strike="noStrike" cap="none">
              <a:solidFill>
                <a:schemeClr val="dk1"/>
              </a:solidFill>
              <a:latin typeface="Calibri"/>
              <a:ea typeface="Calibri"/>
              <a:cs typeface="Calibri"/>
              <a:sym typeface="Calibri"/>
            </a:endParaRPr>
          </a:p>
        </p:txBody>
      </p:sp>
      <p:sp>
        <p:nvSpPr>
          <p:cNvPr id="75" name="Google Shape;75;p5: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de-DE"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445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The roadmap is a self-assessment tool for schools. It contains 5 different surveys (for each stakeholder-group) presented online. It takes 10-30 minutes to fill out for each person taking the survey. The survey is most time-consuming for the teachers and headteachers but much less for the other three groups. </a:t>
            </a:r>
            <a:endParaRPr/>
          </a:p>
          <a:p>
            <a:pPr marL="0" marR="0" lvl="0" indent="0" algn="l" rtl="0">
              <a:lnSpc>
                <a:spcPct val="100000"/>
              </a:lnSpc>
              <a:spcBef>
                <a:spcPts val="0"/>
              </a:spcBef>
              <a:spcAft>
                <a:spcPts val="0"/>
              </a:spcAft>
              <a:buClr>
                <a:schemeClr val="dk1"/>
              </a:buClr>
              <a:buSzPts val="1400"/>
              <a:buFont typeface="Calibri"/>
              <a:buNone/>
            </a:pPr>
            <a:r>
              <a:rPr lang="de-DE"/>
              <a:t>The different views of the stakeholders on the same dimension are considered in the survey. This allows the school not only to get a whole-school assessment but also to become aware of possible discrepancies regarding the same area. For example, if in the area "</a:t>
            </a:r>
            <a:r>
              <a:rPr lang="de-DE" sz="1200"/>
              <a:t>Awareness of language dimension" </a:t>
            </a:r>
            <a:r>
              <a:rPr lang="de-DE"/>
              <a:t>the headteacher’s</a:t>
            </a:r>
            <a:r>
              <a:rPr lang="de-DE" sz="1200"/>
              <a:t> opinion differs strongly from the opinion of the students, it is recommended to think about the results. </a:t>
            </a:r>
            <a:endParaRPr/>
          </a:p>
          <a:p>
            <a:pPr marL="0" marR="0" lvl="0" indent="0" algn="l" rtl="0">
              <a:lnSpc>
                <a:spcPct val="100000"/>
              </a:lnSpc>
              <a:spcBef>
                <a:spcPts val="0"/>
              </a:spcBef>
              <a:spcAft>
                <a:spcPts val="0"/>
              </a:spcAft>
              <a:buClr>
                <a:schemeClr val="dk1"/>
              </a:buClr>
              <a:buSzPts val="1400"/>
              <a:buFont typeface="Calibri"/>
              <a:buNone/>
            </a:pPr>
            <a:endParaRPr/>
          </a:p>
        </p:txBody>
      </p:sp>
      <p:sp>
        <p:nvSpPr>
          <p:cNvPr id="81" name="Google Shape;81;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39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Once the survey is closed,  the school-team analyses the results submitted by the coordinator. The results of the school are presented in different ways. The overall results are presented with a spidergram. The strengths and areas of development are shown with a scale of colours. On the right, the nine areas appean: the discrepancies between stakeholders are marked with a "thinking smiley". They require specific attention.</a:t>
            </a:r>
            <a:endParaRPr/>
          </a:p>
        </p:txBody>
      </p:sp>
      <p:sp>
        <p:nvSpPr>
          <p:cNvPr id="88" name="Google Shape;88;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00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The navigation brings the user to the next level of analysis, where the results for a chosen area are shown for each stakeholder-group. </a:t>
            </a:r>
            <a:endParaRPr/>
          </a:p>
        </p:txBody>
      </p:sp>
      <p:sp>
        <p:nvSpPr>
          <p:cNvPr id="95" name="Google Shape;95;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60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3" name="Google Shape;103;p9: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de-DE"/>
              <a:t>9</a:t>
            </a:fld>
            <a:endParaRPr/>
          </a:p>
        </p:txBody>
      </p:sp>
    </p:spTree>
    <p:extLst>
      <p:ext uri="{BB962C8B-B14F-4D97-AF65-F5344CB8AC3E}">
        <p14:creationId xmlns:p14="http://schemas.microsoft.com/office/powerpoint/2010/main" val="370457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395288" y="1556792"/>
            <a:ext cx="8291512" cy="410445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22313" y="2780928"/>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722313" y="1280741"/>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57200" y="1600201"/>
            <a:ext cx="4038600" cy="406104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 name="Google Shape;26;p5"/>
          <p:cNvSpPr txBox="1">
            <a:spLocks noGrp="1"/>
          </p:cNvSpPr>
          <p:nvPr>
            <p:ph type="body" idx="2"/>
          </p:nvPr>
        </p:nvSpPr>
        <p:spPr>
          <a:xfrm>
            <a:off x="4648200" y="1600201"/>
            <a:ext cx="4038600" cy="406104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6"/>
          <p:cNvSpPr txBox="1">
            <a:spLocks noGrp="1"/>
          </p:cNvSpPr>
          <p:nvPr>
            <p:ph type="body" idx="2"/>
          </p:nvPr>
        </p:nvSpPr>
        <p:spPr>
          <a:xfrm>
            <a:off x="457200" y="2174875"/>
            <a:ext cx="4040188" cy="348637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 name="Google Shape;32;p6"/>
          <p:cNvSpPr txBox="1">
            <a:spLocks noGrp="1"/>
          </p:cNvSpPr>
          <p:nvPr>
            <p:ph type="body" idx="4"/>
          </p:nvPr>
        </p:nvSpPr>
        <p:spPr>
          <a:xfrm>
            <a:off x="4645025" y="2174875"/>
            <a:ext cx="4041775" cy="348637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95288" y="1196975"/>
            <a:ext cx="8291512" cy="7921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3575050" y="273051"/>
            <a:ext cx="5111750" cy="5460206"/>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9" name="Google Shape;39;p9"/>
          <p:cNvSpPr txBox="1">
            <a:spLocks noGrp="1"/>
          </p:cNvSpPr>
          <p:nvPr>
            <p:ph type="body" idx="2"/>
          </p:nvPr>
        </p:nvSpPr>
        <p:spPr>
          <a:xfrm>
            <a:off x="457200" y="1435101"/>
            <a:ext cx="3008313" cy="429815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a:spLocks noGrp="1"/>
          </p:cNvSpPr>
          <p:nvPr>
            <p:ph type="body" idx="1"/>
          </p:nvPr>
        </p:nvSpPr>
        <p:spPr>
          <a:xfrm>
            <a:off x="1792288" y="5367338"/>
            <a:ext cx="5486400" cy="365918"/>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1">
            <a:alphaModFix/>
          </a:blip>
          <a:srcRect/>
          <a:stretch/>
        </p:blipFill>
        <p:spPr>
          <a:xfrm>
            <a:off x="2028" y="0"/>
            <a:ext cx="9139943" cy="6858000"/>
          </a:xfrm>
          <a:prstGeom prst="rect">
            <a:avLst/>
          </a:prstGeom>
          <a:noFill/>
          <a:ln>
            <a:noFill/>
          </a:ln>
        </p:spPr>
      </p:pic>
      <p:sp>
        <p:nvSpPr>
          <p:cNvPr id="11" name="Google Shape;11;p1"/>
          <p:cNvSpPr txBox="1">
            <a:spLocks noGrp="1"/>
          </p:cNvSpPr>
          <p:nvPr>
            <p:ph type="title"/>
          </p:nvPr>
        </p:nvSpPr>
        <p:spPr>
          <a:xfrm>
            <a:off x="395288" y="1196975"/>
            <a:ext cx="8291512" cy="7921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body" idx="1"/>
          </p:nvPr>
        </p:nvSpPr>
        <p:spPr>
          <a:xfrm>
            <a:off x="395288" y="2133600"/>
            <a:ext cx="8291512" cy="39925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ml.at/roadmapforschoo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e.int/en/web/platform-plurilingual-intercultural-language-education/hom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323528" y="188640"/>
            <a:ext cx="8291512" cy="23042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r>
              <a:rPr lang="de-DE" sz="3600" b="1" i="0" u="none" strike="noStrike" cap="none">
                <a:solidFill>
                  <a:schemeClr val="dk1"/>
                </a:solidFill>
                <a:latin typeface="Arial Narrow"/>
                <a:ea typeface="Arial Narrow"/>
                <a:cs typeface="Arial Narrow"/>
                <a:sym typeface="Arial Narrow"/>
              </a:rPr>
              <a:t>A </a:t>
            </a:r>
            <a:r>
              <a:rPr lang="de-DE" sz="3600" b="1">
                <a:latin typeface="Arial Narrow"/>
                <a:ea typeface="Arial Narrow"/>
                <a:cs typeface="Arial Narrow"/>
                <a:sym typeface="Arial Narrow"/>
              </a:rPr>
              <a:t>roadmap</a:t>
            </a:r>
            <a:r>
              <a:rPr lang="de-DE" sz="3600" b="1" i="0" u="none" strike="noStrike" cap="none">
                <a:solidFill>
                  <a:schemeClr val="dk1"/>
                </a:solidFill>
                <a:latin typeface="Arial Narrow"/>
                <a:ea typeface="Arial Narrow"/>
                <a:cs typeface="Arial Narrow"/>
                <a:sym typeface="Arial Narrow"/>
              </a:rPr>
              <a:t> for schools to support the language(s) of schooling</a:t>
            </a:r>
            <a:endParaRPr>
              <a:latin typeface="Arial Narrow"/>
              <a:ea typeface="Arial Narrow"/>
              <a:cs typeface="Arial Narrow"/>
              <a:sym typeface="Arial Narrow"/>
            </a:endParaRPr>
          </a:p>
        </p:txBody>
      </p:sp>
      <p:sp>
        <p:nvSpPr>
          <p:cNvPr id="50" name="Google Shape;50;p11"/>
          <p:cNvSpPr txBox="1">
            <a:spLocks noGrp="1"/>
          </p:cNvSpPr>
          <p:nvPr>
            <p:ph type="body" idx="1"/>
          </p:nvPr>
        </p:nvSpPr>
        <p:spPr>
          <a:xfrm>
            <a:off x="899592" y="2708921"/>
            <a:ext cx="7416824" cy="12961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de-DE" sz="3200" b="0" i="1" u="none" strike="noStrike" cap="none" dirty="0">
                <a:solidFill>
                  <a:schemeClr val="dk1"/>
                </a:solidFill>
                <a:latin typeface="Arial Narrow"/>
                <a:ea typeface="Arial Narrow"/>
                <a:cs typeface="Arial Narrow"/>
                <a:sym typeface="Arial Narrow"/>
              </a:rPr>
              <a:t>Key </a:t>
            </a:r>
            <a:r>
              <a:rPr lang="de-DE" sz="3200" b="0" i="1" u="none" strike="noStrike" cap="none" dirty="0" err="1">
                <a:solidFill>
                  <a:schemeClr val="dk1"/>
                </a:solidFill>
                <a:latin typeface="Arial Narrow"/>
                <a:ea typeface="Arial Narrow"/>
                <a:cs typeface="Arial Narrow"/>
                <a:sym typeface="Arial Narrow"/>
              </a:rPr>
              <a:t>ideas</a:t>
            </a:r>
            <a:r>
              <a:rPr lang="de-DE" sz="3200" b="0" i="1" u="none" strike="noStrike" cap="none" dirty="0">
                <a:solidFill>
                  <a:schemeClr val="dk1"/>
                </a:solidFill>
                <a:latin typeface="Arial Narrow"/>
                <a:ea typeface="Arial Narrow"/>
                <a:cs typeface="Arial Narrow"/>
                <a:sym typeface="Arial Narrow"/>
              </a:rPr>
              <a:t> </a:t>
            </a:r>
            <a:r>
              <a:rPr lang="de-DE" sz="3200" b="0" i="1" u="none" strike="noStrike" cap="none" dirty="0" err="1">
                <a:solidFill>
                  <a:schemeClr val="dk1"/>
                </a:solidFill>
                <a:latin typeface="Arial Narrow"/>
                <a:ea typeface="Arial Narrow"/>
                <a:cs typeface="Arial Narrow"/>
                <a:sym typeface="Arial Narrow"/>
              </a:rPr>
              <a:t>of</a:t>
            </a:r>
            <a:r>
              <a:rPr lang="de-DE" sz="3200" b="0" i="1" u="none" strike="noStrike" cap="none" dirty="0">
                <a:solidFill>
                  <a:schemeClr val="dk1"/>
                </a:solidFill>
                <a:latin typeface="Arial Narrow"/>
                <a:ea typeface="Arial Narrow"/>
                <a:cs typeface="Arial Narrow"/>
                <a:sym typeface="Arial Narrow"/>
              </a:rPr>
              <a:t> </a:t>
            </a:r>
            <a:r>
              <a:rPr lang="de-DE" sz="3200" b="0" i="1" u="none" strike="noStrike" cap="none" dirty="0" err="1">
                <a:solidFill>
                  <a:schemeClr val="dk1"/>
                </a:solidFill>
                <a:latin typeface="Arial Narrow"/>
                <a:ea typeface="Arial Narrow"/>
                <a:cs typeface="Arial Narrow"/>
                <a:sym typeface="Arial Narrow"/>
              </a:rPr>
              <a:t>the</a:t>
            </a:r>
            <a:r>
              <a:rPr lang="de-DE" sz="3200" b="0" i="1" u="none" strike="noStrike" cap="none" dirty="0">
                <a:solidFill>
                  <a:schemeClr val="dk1"/>
                </a:solidFill>
                <a:latin typeface="Arial Narrow"/>
                <a:ea typeface="Arial Narrow"/>
                <a:cs typeface="Arial Narrow"/>
                <a:sym typeface="Arial Narrow"/>
              </a:rPr>
              <a:t> ROADMAP </a:t>
            </a:r>
            <a:br>
              <a:rPr lang="de-DE" sz="3200" b="0" i="1" u="none" strike="noStrike" cap="none" dirty="0">
                <a:solidFill>
                  <a:schemeClr val="dk1"/>
                </a:solidFill>
                <a:latin typeface="Arial Narrow"/>
                <a:ea typeface="Arial Narrow"/>
                <a:cs typeface="Arial Narrow"/>
                <a:sym typeface="Arial Narrow"/>
              </a:rPr>
            </a:br>
            <a:r>
              <a:rPr lang="de-DE" sz="3200" b="0" i="1" u="none" strike="noStrike" cap="none" dirty="0">
                <a:solidFill>
                  <a:schemeClr val="dk1"/>
                </a:solidFill>
                <a:latin typeface="Arial Narrow"/>
                <a:ea typeface="Arial Narrow"/>
                <a:cs typeface="Arial Narrow"/>
                <a:sym typeface="Arial Narrow"/>
              </a:rPr>
              <a:t>and </a:t>
            </a:r>
            <a:r>
              <a:rPr lang="de-DE" sz="3200" b="0" i="1" u="none" strike="noStrike" cap="none" dirty="0" err="1">
                <a:solidFill>
                  <a:schemeClr val="dk1"/>
                </a:solidFill>
                <a:latin typeface="Arial Narrow"/>
                <a:ea typeface="Arial Narrow"/>
                <a:cs typeface="Arial Narrow"/>
                <a:sym typeface="Arial Narrow"/>
              </a:rPr>
              <a:t>benefits</a:t>
            </a:r>
            <a:r>
              <a:rPr lang="de-DE" sz="3200" b="0" i="1" u="none" strike="noStrike" cap="none" dirty="0">
                <a:solidFill>
                  <a:schemeClr val="dk1"/>
                </a:solidFill>
                <a:latin typeface="Arial Narrow"/>
                <a:ea typeface="Arial Narrow"/>
                <a:cs typeface="Arial Narrow"/>
                <a:sym typeface="Arial Narrow"/>
              </a:rPr>
              <a:t> </a:t>
            </a:r>
            <a:r>
              <a:rPr lang="de-DE" sz="3200" b="0" i="1" u="none" strike="noStrike" cap="none" dirty="0" err="1">
                <a:solidFill>
                  <a:schemeClr val="dk1"/>
                </a:solidFill>
                <a:latin typeface="Arial Narrow"/>
                <a:ea typeface="Arial Narrow"/>
                <a:cs typeface="Arial Narrow"/>
                <a:sym typeface="Arial Narrow"/>
              </a:rPr>
              <a:t>for</a:t>
            </a:r>
            <a:r>
              <a:rPr lang="de-DE" sz="3200" b="0" i="1" u="none" strike="noStrike" cap="none" dirty="0">
                <a:solidFill>
                  <a:schemeClr val="dk1"/>
                </a:solidFill>
                <a:latin typeface="Arial Narrow"/>
                <a:ea typeface="Arial Narrow"/>
                <a:cs typeface="Arial Narrow"/>
                <a:sym typeface="Arial Narrow"/>
              </a:rPr>
              <a:t> </a:t>
            </a:r>
            <a:r>
              <a:rPr lang="de-DE" sz="3200" b="0" i="1" u="none" strike="noStrike" cap="none" dirty="0" err="1">
                <a:solidFill>
                  <a:schemeClr val="dk1"/>
                </a:solidFill>
                <a:latin typeface="Arial Narrow"/>
                <a:ea typeface="Arial Narrow"/>
                <a:cs typeface="Arial Narrow"/>
                <a:sym typeface="Arial Narrow"/>
              </a:rPr>
              <a:t>the</a:t>
            </a:r>
            <a:r>
              <a:rPr lang="de-DE" sz="3200" b="0" i="1" u="none" strike="noStrike" cap="none" dirty="0">
                <a:solidFill>
                  <a:schemeClr val="dk1"/>
                </a:solidFill>
                <a:latin typeface="Arial Narrow"/>
                <a:ea typeface="Arial Narrow"/>
                <a:cs typeface="Arial Narrow"/>
                <a:sym typeface="Arial Narrow"/>
              </a:rPr>
              <a:t> </a:t>
            </a:r>
            <a:r>
              <a:rPr lang="de-DE" sz="3200" b="0" i="1" u="none" strike="noStrike" cap="none" dirty="0" err="1">
                <a:solidFill>
                  <a:schemeClr val="dk1"/>
                </a:solidFill>
                <a:latin typeface="Arial Narrow"/>
                <a:ea typeface="Arial Narrow"/>
                <a:cs typeface="Arial Narrow"/>
                <a:sym typeface="Arial Narrow"/>
              </a:rPr>
              <a:t>school</a:t>
            </a:r>
            <a:endParaRPr sz="3200" b="0" i="1"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Narrow"/>
              <a:ea typeface="Arial Narrow"/>
              <a:cs typeface="Arial Narrow"/>
              <a:sym typeface="Arial Narrow"/>
            </a:endParaRPr>
          </a:p>
        </p:txBody>
      </p:sp>
      <p:sp>
        <p:nvSpPr>
          <p:cNvPr id="51" name="Google Shape;51;p11"/>
          <p:cNvSpPr txBox="1"/>
          <p:nvPr/>
        </p:nvSpPr>
        <p:spPr>
          <a:xfrm>
            <a:off x="2159645" y="4581128"/>
            <a:ext cx="461927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600"/>
              <a:buFont typeface="Arial"/>
              <a:buNone/>
            </a:pPr>
            <a:r>
              <a:rPr lang="de-DE" sz="2400" b="0" i="0" u="sng" strike="noStrike" cap="none">
                <a:solidFill>
                  <a:schemeClr val="hlink"/>
                </a:solidFill>
                <a:latin typeface="Arial Narrow"/>
                <a:ea typeface="Arial Narrow"/>
                <a:cs typeface="Arial Narrow"/>
                <a:sym typeface="Arial Narrow"/>
                <a:hlinkClick r:id="rId3"/>
              </a:rPr>
              <a:t>www.ecml.at/roadmapforschools</a:t>
            </a:r>
            <a:endParaRPr sz="1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600"/>
              <a:buFont typeface="Arial"/>
              <a:buNone/>
            </a:pP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999263" y="367805"/>
            <a:ext cx="7772400" cy="684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a:latin typeface="Arial"/>
                <a:ea typeface="Arial"/>
                <a:cs typeface="Arial"/>
                <a:sym typeface="Arial"/>
              </a:rPr>
              <a:t>QUALITY CIRCLE</a:t>
            </a:r>
            <a:endParaRPr sz="2800">
              <a:latin typeface="Arial"/>
              <a:ea typeface="Arial"/>
              <a:cs typeface="Arial"/>
              <a:sym typeface="Arial"/>
            </a:endParaRPr>
          </a:p>
        </p:txBody>
      </p:sp>
      <p:pic>
        <p:nvPicPr>
          <p:cNvPr id="113" name="Google Shape;113;p20"/>
          <p:cNvPicPr preferRelativeResize="0"/>
          <p:nvPr/>
        </p:nvPicPr>
        <p:blipFill rotWithShape="1">
          <a:blip r:embed="rId3">
            <a:alphaModFix/>
          </a:blip>
          <a:srcRect/>
          <a:stretch/>
        </p:blipFill>
        <p:spPr>
          <a:xfrm>
            <a:off x="1472774" y="2095726"/>
            <a:ext cx="5799226" cy="3578249"/>
          </a:xfrm>
          <a:prstGeom prst="rect">
            <a:avLst/>
          </a:prstGeom>
          <a:noFill/>
          <a:ln>
            <a:noFill/>
          </a:ln>
        </p:spPr>
      </p:pic>
      <p:sp>
        <p:nvSpPr>
          <p:cNvPr id="114" name="Google Shape;114;p20"/>
          <p:cNvSpPr txBox="1"/>
          <p:nvPr/>
        </p:nvSpPr>
        <p:spPr>
          <a:xfrm>
            <a:off x="999263" y="1196752"/>
            <a:ext cx="75608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chemeClr val="dk1"/>
                </a:solidFill>
                <a:latin typeface="Arial"/>
                <a:ea typeface="Arial"/>
                <a:cs typeface="Arial"/>
                <a:sym typeface="Arial"/>
              </a:rPr>
              <a:t>The ROADMAP project supports the idea that quality development </a:t>
            </a:r>
            <a:r>
              <a:rPr lang="de-DE" sz="1800">
                <a:solidFill>
                  <a:schemeClr val="dk1"/>
                </a:solidFill>
              </a:rPr>
              <a:t>i</a:t>
            </a:r>
            <a:r>
              <a:rPr lang="de-DE" sz="1800">
                <a:solidFill>
                  <a:schemeClr val="dk1"/>
                </a:solidFill>
                <a:latin typeface="Arial"/>
                <a:ea typeface="Arial"/>
                <a:cs typeface="Arial"/>
                <a:sym typeface="Arial"/>
              </a:rPr>
              <a:t>s </a:t>
            </a:r>
            <a:r>
              <a:rPr lang="de-DE" sz="1800">
                <a:solidFill>
                  <a:schemeClr val="dk1"/>
                </a:solidFill>
              </a:rPr>
              <a:t>ba</a:t>
            </a:r>
            <a:r>
              <a:rPr lang="de-DE" sz="1800">
                <a:solidFill>
                  <a:schemeClr val="dk1"/>
                </a:solidFill>
                <a:latin typeface="Arial"/>
                <a:ea typeface="Arial"/>
                <a:cs typeface="Arial"/>
                <a:sym typeface="Arial"/>
              </a:rPr>
              <a:t>sed on self-reflection, collaboration and targeted 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722313" y="2780928"/>
            <a:ext cx="7772400" cy="1362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dirty="0"/>
          </a:p>
        </p:txBody>
      </p:sp>
      <p:sp>
        <p:nvSpPr>
          <p:cNvPr id="121" name="Google Shape;121;p21"/>
          <p:cNvSpPr txBox="1">
            <a:spLocks noGrp="1"/>
          </p:cNvSpPr>
          <p:nvPr>
            <p:ph type="body" idx="1"/>
          </p:nvPr>
        </p:nvSpPr>
        <p:spPr>
          <a:xfrm>
            <a:off x="722313" y="1280741"/>
            <a:ext cx="7772400" cy="1500300"/>
          </a:xfrm>
          <a:prstGeom prst="rect">
            <a:avLst/>
          </a:prstGeom>
        </p:spPr>
        <p:txBody>
          <a:bodyPr spcFirstLastPara="1" wrap="square" lIns="91425" tIns="45700" rIns="91425" bIns="45700" anchor="b" anchorCtr="0">
            <a:noAutofit/>
          </a:bodyPr>
          <a:lstStyle/>
          <a:p>
            <a:pPr marL="0" lvl="0" indent="0" algn="l" rtl="0">
              <a:spcBef>
                <a:spcPts val="4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0" y="476672"/>
            <a:ext cx="8687048"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de-DE" sz="2800" b="1" i="0" u="none" strike="noStrike" cap="none">
                <a:solidFill>
                  <a:schemeClr val="dk1"/>
                </a:solidFill>
                <a:latin typeface="Arial"/>
                <a:ea typeface="Arial"/>
                <a:cs typeface="Arial"/>
                <a:sym typeface="Arial"/>
              </a:rPr>
              <a:t>Platform of resources and references for plurilingual and intercultural education</a:t>
            </a:r>
            <a:endParaRPr sz="2800">
              <a:latin typeface="Arial"/>
              <a:ea typeface="Arial"/>
              <a:cs typeface="Arial"/>
              <a:sym typeface="Arial"/>
            </a:endParaRPr>
          </a:p>
        </p:txBody>
      </p:sp>
      <p:sp>
        <p:nvSpPr>
          <p:cNvPr id="59" name="Google Shape;59;p12"/>
          <p:cNvSpPr/>
          <p:nvPr/>
        </p:nvSpPr>
        <p:spPr>
          <a:xfrm>
            <a:off x="755576" y="5474816"/>
            <a:ext cx="8356984" cy="649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450"/>
              <a:buFont typeface="Arial"/>
              <a:buNone/>
            </a:pPr>
            <a:r>
              <a:rPr lang="de-DE" sz="1800" b="0" i="0" u="sng" strike="noStrike" cap="none">
                <a:solidFill>
                  <a:schemeClr val="hlink"/>
                </a:solidFill>
                <a:latin typeface="Arial Narrow"/>
                <a:ea typeface="Arial Narrow"/>
                <a:cs typeface="Arial Narrow"/>
                <a:sym typeface="Arial Narrow"/>
                <a:hlinkClick r:id="rId3"/>
              </a:rPr>
              <a:t>https://www.coe.int/en/web/platform-plurilingual-intercultural-language-education/home</a:t>
            </a:r>
            <a:endParaRPr sz="1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3" name="Picture 2"/>
          <p:cNvPicPr>
            <a:picLocks noChangeAspect="1"/>
          </p:cNvPicPr>
          <p:nvPr/>
        </p:nvPicPr>
        <p:blipFill>
          <a:blip r:embed="rId4"/>
          <a:stretch>
            <a:fillRect/>
          </a:stretch>
        </p:blipFill>
        <p:spPr>
          <a:xfrm>
            <a:off x="1218867" y="1447697"/>
            <a:ext cx="6650847" cy="40271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Scope and aims of the </a:t>
            </a:r>
            <a:r>
              <a:rPr lang="de-DE" sz="2800" b="1">
                <a:latin typeface="Arial"/>
                <a:ea typeface="Arial"/>
                <a:cs typeface="Arial"/>
                <a:sym typeface="Arial"/>
              </a:rPr>
              <a:t>ROADMAP</a:t>
            </a:r>
            <a:endParaRPr sz="2800">
              <a:latin typeface="Arial"/>
              <a:ea typeface="Arial"/>
              <a:cs typeface="Arial"/>
              <a:sym typeface="Arial"/>
            </a:endParaRPr>
          </a:p>
        </p:txBody>
      </p:sp>
      <p:sp>
        <p:nvSpPr>
          <p:cNvPr id="65" name="Google Shape;65;p13"/>
          <p:cNvSpPr txBox="1">
            <a:spLocks noGrp="1"/>
          </p:cNvSpPr>
          <p:nvPr>
            <p:ph type="body" idx="1"/>
          </p:nvPr>
        </p:nvSpPr>
        <p:spPr>
          <a:xfrm>
            <a:off x="539552" y="1690606"/>
            <a:ext cx="8064896" cy="4104457"/>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2800"/>
              <a:buFont typeface="Arial"/>
              <a:buChar char="•"/>
            </a:pPr>
            <a:r>
              <a:rPr lang="de-DE" sz="2400">
                <a:latin typeface="Arial"/>
                <a:ea typeface="Arial"/>
                <a:cs typeface="Arial"/>
                <a:sym typeface="Arial"/>
              </a:rPr>
              <a:t>To f</a:t>
            </a:r>
            <a:r>
              <a:rPr lang="de-DE" sz="2400" b="0" i="0" u="none" strike="noStrike" cap="none">
                <a:solidFill>
                  <a:schemeClr val="dk1"/>
                </a:solidFill>
                <a:latin typeface="Arial"/>
                <a:ea typeface="Arial"/>
                <a:cs typeface="Arial"/>
                <a:sym typeface="Arial"/>
              </a:rPr>
              <a:t>oster </a:t>
            </a:r>
            <a:r>
              <a:rPr lang="de-DE" sz="2400" b="1">
                <a:latin typeface="Arial"/>
                <a:ea typeface="Arial"/>
                <a:cs typeface="Arial"/>
                <a:sym typeface="Arial"/>
              </a:rPr>
              <a:t>linguistic</a:t>
            </a:r>
            <a:r>
              <a:rPr lang="de-DE" sz="2400" b="0" i="0" u="none" strike="noStrike" cap="none">
                <a:solidFill>
                  <a:schemeClr val="dk1"/>
                </a:solidFill>
                <a:latin typeface="Arial"/>
                <a:ea typeface="Arial"/>
                <a:cs typeface="Arial"/>
                <a:sym typeface="Arial"/>
              </a:rPr>
              <a:t> and </a:t>
            </a:r>
            <a:r>
              <a:rPr lang="de-DE" sz="2400" b="1">
                <a:latin typeface="Arial"/>
                <a:ea typeface="Arial"/>
                <a:cs typeface="Arial"/>
                <a:sym typeface="Arial"/>
              </a:rPr>
              <a:t>cognitive </a:t>
            </a:r>
            <a:r>
              <a:rPr lang="de-DE" sz="2400" b="0" i="0" u="none" strike="noStrike" cap="none">
                <a:solidFill>
                  <a:schemeClr val="dk1"/>
                </a:solidFill>
                <a:latin typeface="Arial"/>
                <a:ea typeface="Arial"/>
                <a:cs typeface="Arial"/>
                <a:sym typeface="Arial"/>
              </a:rPr>
              <a:t>abilities of </a:t>
            </a:r>
            <a:r>
              <a:rPr lang="de-DE" sz="2400" b="1" i="0" u="none" strike="noStrike" cap="none">
                <a:solidFill>
                  <a:schemeClr val="dk1"/>
                </a:solidFill>
                <a:latin typeface="Arial"/>
                <a:ea typeface="Arial"/>
                <a:cs typeface="Arial"/>
                <a:sym typeface="Arial"/>
              </a:rPr>
              <a:t>ALL</a:t>
            </a:r>
            <a:r>
              <a:rPr lang="de-DE" sz="2400" b="0" i="0" u="none" strike="noStrike" cap="none">
                <a:solidFill>
                  <a:schemeClr val="dk1"/>
                </a:solidFill>
                <a:latin typeface="Arial"/>
                <a:ea typeface="Arial"/>
                <a:cs typeface="Arial"/>
                <a:sym typeface="Arial"/>
              </a:rPr>
              <a:t> </a:t>
            </a:r>
            <a:r>
              <a:rPr lang="de-DE" sz="2400">
                <a:latin typeface="Arial"/>
                <a:ea typeface="Arial"/>
                <a:cs typeface="Arial"/>
                <a:sym typeface="Arial"/>
              </a:rPr>
              <a:t>student</a:t>
            </a:r>
            <a:r>
              <a:rPr lang="de-DE" sz="2400" b="0" i="0" u="none" strike="noStrike" cap="none">
                <a:solidFill>
                  <a:schemeClr val="dk1"/>
                </a:solidFill>
                <a:latin typeface="Arial"/>
                <a:ea typeface="Arial"/>
                <a:cs typeface="Arial"/>
                <a:sym typeface="Arial"/>
              </a:rPr>
              <a:t>s using a whole-school approach</a:t>
            </a:r>
            <a:endParaRPr sz="2400">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800"/>
              <a:buFont typeface="Arial"/>
              <a:buChar char="•"/>
            </a:pPr>
            <a:r>
              <a:rPr lang="de-DE" sz="2400" b="0" i="0" u="none" strike="noStrike" cap="none">
                <a:solidFill>
                  <a:schemeClr val="dk1"/>
                </a:solidFill>
                <a:latin typeface="Arial"/>
                <a:ea typeface="Arial"/>
                <a:cs typeface="Arial"/>
                <a:sym typeface="Arial"/>
              </a:rPr>
              <a:t>To help schools </a:t>
            </a:r>
            <a:r>
              <a:rPr lang="de-DE" sz="2400" b="1" i="0" u="none" strike="noStrike" cap="none">
                <a:solidFill>
                  <a:schemeClr val="dk1"/>
                </a:solidFill>
                <a:latin typeface="Arial"/>
                <a:ea typeface="Arial"/>
                <a:cs typeface="Arial"/>
                <a:sym typeface="Arial"/>
              </a:rPr>
              <a:t>identify</a:t>
            </a:r>
            <a:r>
              <a:rPr lang="de-DE" sz="2400" b="0" i="0" u="none" strike="noStrike" cap="none">
                <a:solidFill>
                  <a:schemeClr val="dk1"/>
                </a:solidFill>
                <a:latin typeface="Arial"/>
                <a:ea typeface="Arial"/>
                <a:cs typeface="Arial"/>
                <a:sym typeface="Arial"/>
              </a:rPr>
              <a:t> and address existing needs</a:t>
            </a:r>
            <a:endParaRPr sz="2400">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800"/>
              <a:buFont typeface="Arial"/>
              <a:buChar char="•"/>
            </a:pPr>
            <a:r>
              <a:rPr lang="de-DE" sz="2400">
                <a:latin typeface="Arial"/>
                <a:ea typeface="Arial"/>
                <a:cs typeface="Arial"/>
                <a:sym typeface="Arial"/>
              </a:rPr>
              <a:t>To provide</a:t>
            </a:r>
            <a:r>
              <a:rPr lang="de-DE" sz="2400" b="1">
                <a:latin typeface="Arial"/>
                <a:ea typeface="Arial"/>
                <a:cs typeface="Arial"/>
                <a:sym typeface="Arial"/>
              </a:rPr>
              <a:t> tools</a:t>
            </a:r>
            <a:r>
              <a:rPr lang="de-DE" sz="2400">
                <a:latin typeface="Arial"/>
                <a:ea typeface="Arial"/>
                <a:cs typeface="Arial"/>
                <a:sym typeface="Arial"/>
              </a:rPr>
              <a:t> to identify these needs</a:t>
            </a:r>
            <a:endParaRPr sz="2400">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800"/>
              <a:buFont typeface="Arial"/>
              <a:buChar char="•"/>
            </a:pPr>
            <a:r>
              <a:rPr lang="de-DE" sz="2400">
                <a:latin typeface="Arial"/>
                <a:ea typeface="Arial"/>
                <a:cs typeface="Arial"/>
                <a:sym typeface="Arial"/>
              </a:rPr>
              <a:t>To provide</a:t>
            </a:r>
            <a:r>
              <a:rPr lang="de-DE" sz="2400" b="1">
                <a:latin typeface="Arial"/>
                <a:ea typeface="Arial"/>
                <a:cs typeface="Arial"/>
                <a:sym typeface="Arial"/>
              </a:rPr>
              <a:t> material </a:t>
            </a:r>
            <a:r>
              <a:rPr lang="de-DE" sz="2400">
                <a:latin typeface="Arial"/>
                <a:ea typeface="Arial"/>
                <a:cs typeface="Arial"/>
                <a:sym typeface="Arial"/>
              </a:rPr>
              <a:t>to help schools to improve their practice</a:t>
            </a:r>
            <a:endParaRPr sz="24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95536" y="620688"/>
            <a:ext cx="8291400" cy="18002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Stakeholders</a:t>
            </a:r>
            <a:r>
              <a:rPr lang="de-DE" b="1">
                <a:solidFill>
                  <a:schemeClr val="dk1"/>
                </a:solidFill>
                <a:latin typeface="Arial"/>
                <a:ea typeface="Arial"/>
                <a:cs typeface="Arial"/>
                <a:sym typeface="Arial"/>
              </a:rPr>
              <a:t/>
            </a:r>
            <a:br>
              <a:rPr lang="de-DE" b="1">
                <a:solidFill>
                  <a:schemeClr val="dk1"/>
                </a:solidFill>
                <a:latin typeface="Arial"/>
                <a:ea typeface="Arial"/>
                <a:cs typeface="Arial"/>
                <a:sym typeface="Arial"/>
              </a:rPr>
            </a:br>
            <a:r>
              <a:rPr lang="de-DE" sz="2400" b="1">
                <a:solidFill>
                  <a:schemeClr val="dk1"/>
                </a:solidFill>
                <a:latin typeface="Arial"/>
                <a:ea typeface="Arial"/>
                <a:cs typeface="Arial"/>
                <a:sym typeface="Arial"/>
              </a:rPr>
              <a:t>Who should take part in the ROADMAP project?</a:t>
            </a:r>
            <a:endParaRPr sz="2400">
              <a:latin typeface="Arial"/>
              <a:ea typeface="Arial"/>
              <a:cs typeface="Arial"/>
              <a:sym typeface="Arial"/>
            </a:endParaRPr>
          </a:p>
        </p:txBody>
      </p:sp>
      <p:sp>
        <p:nvSpPr>
          <p:cNvPr id="71" name="Google Shape;71;p14"/>
          <p:cNvSpPr txBox="1">
            <a:spLocks noGrp="1"/>
          </p:cNvSpPr>
          <p:nvPr>
            <p:ph type="body" idx="1"/>
          </p:nvPr>
        </p:nvSpPr>
        <p:spPr>
          <a:xfrm>
            <a:off x="1115616" y="2636912"/>
            <a:ext cx="7571072" cy="302448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SzPts val="2400"/>
              <a:buChar char="•"/>
            </a:pPr>
            <a:r>
              <a:rPr lang="de-DE" sz="2400" dirty="0" err="1">
                <a:latin typeface="Arial"/>
                <a:ea typeface="Arial"/>
                <a:cs typeface="Arial"/>
                <a:sym typeface="Arial"/>
              </a:rPr>
              <a:t>Headteachers</a:t>
            </a:r>
            <a:r>
              <a:rPr lang="de-DE" sz="2400" dirty="0">
                <a:latin typeface="Arial"/>
                <a:ea typeface="Arial"/>
                <a:cs typeface="Arial"/>
                <a:sym typeface="Arial"/>
              </a:rPr>
              <a:t> </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Char char="•"/>
            </a:pPr>
            <a:r>
              <a:rPr lang="de-DE" sz="2400" dirty="0" err="1">
                <a:latin typeface="Arial"/>
                <a:ea typeface="Arial"/>
                <a:cs typeface="Arial"/>
                <a:sym typeface="Arial"/>
              </a:rPr>
              <a:t>Teachers</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Char char="•"/>
            </a:pPr>
            <a:r>
              <a:rPr lang="de-DE" sz="2400" dirty="0">
                <a:latin typeface="Arial"/>
                <a:ea typeface="Arial"/>
                <a:cs typeface="Arial"/>
                <a:sym typeface="Arial"/>
              </a:rPr>
              <a:t>Non-</a:t>
            </a:r>
            <a:r>
              <a:rPr lang="de-DE" sz="2400" dirty="0" err="1">
                <a:latin typeface="Arial"/>
                <a:ea typeface="Arial"/>
                <a:cs typeface="Arial"/>
                <a:sym typeface="Arial"/>
              </a:rPr>
              <a:t>teaching</a:t>
            </a:r>
            <a:r>
              <a:rPr lang="de-DE" sz="2400" dirty="0">
                <a:latin typeface="Arial"/>
                <a:ea typeface="Arial"/>
                <a:cs typeface="Arial"/>
                <a:sym typeface="Arial"/>
              </a:rPr>
              <a:t> </a:t>
            </a:r>
            <a:r>
              <a:rPr lang="de-DE" sz="2400" dirty="0" err="1">
                <a:latin typeface="Arial"/>
                <a:ea typeface="Arial"/>
                <a:cs typeface="Arial"/>
                <a:sym typeface="Arial"/>
              </a:rPr>
              <a:t>staff</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Char char="•"/>
            </a:pPr>
            <a:r>
              <a:rPr lang="de-DE" sz="2400" dirty="0" err="1">
                <a:latin typeface="Arial"/>
                <a:ea typeface="Arial"/>
                <a:cs typeface="Arial"/>
                <a:sym typeface="Arial"/>
              </a:rPr>
              <a:t>Students</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Char char="•"/>
            </a:pPr>
            <a:r>
              <a:rPr lang="de-DE" sz="2400" dirty="0" err="1">
                <a:latin typeface="Arial"/>
                <a:ea typeface="Arial"/>
                <a:cs typeface="Arial"/>
                <a:sym typeface="Arial"/>
              </a:rPr>
              <a:t>Parents</a:t>
            </a:r>
            <a:endParaRPr sz="2400" dirty="0">
              <a:latin typeface="Arial"/>
              <a:ea typeface="Arial"/>
              <a:cs typeface="Arial"/>
              <a:sym typeface="Arial"/>
            </a:endParaRPr>
          </a:p>
          <a:p>
            <a:pPr marL="34290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26301" y="478753"/>
            <a:ext cx="8091410" cy="79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b="1" i="0" u="none" strike="noStrike" cap="none">
                <a:solidFill>
                  <a:schemeClr val="dk1"/>
                </a:solidFill>
                <a:latin typeface="Arial"/>
                <a:ea typeface="Arial"/>
                <a:cs typeface="Arial"/>
                <a:sym typeface="Arial"/>
              </a:rPr>
              <a:t>Nine areas of self-assessment for the school</a:t>
            </a:r>
            <a:endParaRPr sz="2800" b="1" i="0" u="none" strike="noStrike" cap="none">
              <a:solidFill>
                <a:schemeClr val="dk1"/>
              </a:solidFill>
              <a:latin typeface="Arial"/>
              <a:ea typeface="Arial"/>
              <a:cs typeface="Arial"/>
              <a:sym typeface="Arial"/>
            </a:endParaRPr>
          </a:p>
        </p:txBody>
      </p:sp>
      <p:sp>
        <p:nvSpPr>
          <p:cNvPr id="78" name="Google Shape;78;p15"/>
          <p:cNvSpPr txBox="1">
            <a:spLocks noGrp="1"/>
          </p:cNvSpPr>
          <p:nvPr>
            <p:ph type="body" idx="1"/>
          </p:nvPr>
        </p:nvSpPr>
        <p:spPr>
          <a:xfrm>
            <a:off x="395536" y="1271052"/>
            <a:ext cx="8579432" cy="5182283"/>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Awareness </a:t>
            </a:r>
            <a:r>
              <a:rPr lang="de-DE" sz="2200" dirty="0" err="1">
                <a:latin typeface="Arial"/>
                <a:ea typeface="Arial"/>
                <a:cs typeface="Arial"/>
                <a:sym typeface="Arial"/>
              </a:rPr>
              <a:t>of</a:t>
            </a:r>
            <a:r>
              <a:rPr lang="de-DE" sz="2200" dirty="0">
                <a:latin typeface="Arial"/>
                <a:ea typeface="Arial"/>
                <a:cs typeface="Arial"/>
                <a:sym typeface="Arial"/>
              </a:rPr>
              <a:t> </a:t>
            </a:r>
            <a:r>
              <a:rPr lang="de-DE" sz="2200" dirty="0" err="1">
                <a:latin typeface="Arial"/>
                <a:ea typeface="Arial"/>
                <a:cs typeface="Arial"/>
                <a:sym typeface="Arial"/>
              </a:rPr>
              <a:t>language</a:t>
            </a:r>
            <a:r>
              <a:rPr lang="de-DE" sz="2200" dirty="0">
                <a:latin typeface="Arial"/>
                <a:ea typeface="Arial"/>
                <a:cs typeface="Arial"/>
                <a:sym typeface="Arial"/>
              </a:rPr>
              <a:t> </a:t>
            </a:r>
            <a:r>
              <a:rPr lang="de-DE" sz="2200" dirty="0" err="1">
                <a:latin typeface="Arial"/>
                <a:ea typeface="Arial"/>
                <a:cs typeface="Arial"/>
                <a:sym typeface="Arial"/>
              </a:rPr>
              <a:t>dimension</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err="1">
                <a:latin typeface="Arial"/>
                <a:ea typeface="Arial"/>
                <a:cs typeface="Arial"/>
                <a:sym typeface="Arial"/>
              </a:rPr>
              <a:t>Developing</a:t>
            </a:r>
            <a:r>
              <a:rPr lang="de-DE" sz="2200" dirty="0">
                <a:latin typeface="Arial"/>
                <a:ea typeface="Arial"/>
                <a:cs typeface="Arial"/>
                <a:sym typeface="Arial"/>
              </a:rPr>
              <a:t> </a:t>
            </a:r>
            <a:r>
              <a:rPr lang="de-DE" sz="2200" dirty="0" err="1">
                <a:latin typeface="Arial"/>
                <a:ea typeface="Arial"/>
                <a:cs typeface="Arial"/>
                <a:sym typeface="Arial"/>
              </a:rPr>
              <a:t>language</a:t>
            </a:r>
            <a:r>
              <a:rPr lang="de-DE" sz="2200" dirty="0">
                <a:latin typeface="Arial"/>
                <a:ea typeface="Arial"/>
                <a:cs typeface="Arial"/>
                <a:sym typeface="Arial"/>
              </a:rPr>
              <a:t> </a:t>
            </a:r>
            <a:r>
              <a:rPr lang="de-DE" sz="2200" dirty="0" err="1">
                <a:latin typeface="Arial"/>
                <a:ea typeface="Arial"/>
                <a:cs typeface="Arial"/>
                <a:sym typeface="Arial"/>
              </a:rPr>
              <a:t>knowledge</a:t>
            </a:r>
            <a:r>
              <a:rPr lang="de-DE" sz="2200" dirty="0">
                <a:latin typeface="Arial"/>
                <a:ea typeface="Arial"/>
                <a:cs typeface="Arial"/>
                <a:sym typeface="Arial"/>
              </a:rPr>
              <a:t> and </a:t>
            </a:r>
            <a:r>
              <a:rPr lang="de-DE" sz="2200" dirty="0" err="1">
                <a:latin typeface="Arial"/>
                <a:ea typeface="Arial"/>
                <a:cs typeface="Arial"/>
                <a:sym typeface="Arial"/>
              </a:rPr>
              <a:t>skills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err="1">
                <a:latin typeface="Arial"/>
                <a:ea typeface="Arial"/>
                <a:cs typeface="Arial"/>
                <a:sym typeface="Arial"/>
              </a:rPr>
              <a:t>Metalinguistic</a:t>
            </a:r>
            <a:r>
              <a:rPr lang="de-DE" sz="2200" dirty="0">
                <a:latin typeface="Arial"/>
                <a:ea typeface="Arial"/>
                <a:cs typeface="Arial"/>
                <a:sym typeface="Arial"/>
              </a:rPr>
              <a:t> </a:t>
            </a:r>
            <a:r>
              <a:rPr lang="de-DE" sz="2200" dirty="0" err="1">
                <a:latin typeface="Arial"/>
                <a:ea typeface="Arial"/>
                <a:cs typeface="Arial"/>
                <a:sym typeface="Arial"/>
              </a:rPr>
              <a:t>awareness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err="1">
                <a:latin typeface="Arial"/>
                <a:ea typeface="Arial"/>
                <a:cs typeface="Arial"/>
                <a:sym typeface="Arial"/>
              </a:rPr>
              <a:t>Role</a:t>
            </a:r>
            <a:r>
              <a:rPr lang="de-DE" sz="2200" dirty="0">
                <a:latin typeface="Arial"/>
                <a:ea typeface="Arial"/>
                <a:cs typeface="Arial"/>
                <a:sym typeface="Arial"/>
              </a:rPr>
              <a:t> </a:t>
            </a:r>
            <a:r>
              <a:rPr lang="de-DE" sz="2200" dirty="0" err="1">
                <a:latin typeface="Arial"/>
                <a:ea typeface="Arial"/>
                <a:cs typeface="Arial"/>
                <a:sym typeface="Arial"/>
              </a:rPr>
              <a:t>of</a:t>
            </a:r>
            <a:r>
              <a:rPr lang="de-DE" sz="2200" dirty="0">
                <a:latin typeface="Arial"/>
                <a:ea typeface="Arial"/>
                <a:cs typeface="Arial"/>
                <a:sym typeface="Arial"/>
              </a:rPr>
              <a:t> </a:t>
            </a:r>
            <a:r>
              <a:rPr lang="de-DE" sz="2200" dirty="0" err="1">
                <a:latin typeface="Arial"/>
                <a:ea typeface="Arial"/>
                <a:cs typeface="Arial"/>
                <a:sym typeface="Arial"/>
              </a:rPr>
              <a:t>languages</a:t>
            </a:r>
            <a:r>
              <a:rPr lang="de-DE" sz="2200" dirty="0">
                <a:latin typeface="Arial"/>
                <a:ea typeface="Arial"/>
                <a:cs typeface="Arial"/>
                <a:sym typeface="Arial"/>
              </a:rPr>
              <a:t> in </a:t>
            </a:r>
            <a:r>
              <a:rPr lang="de-DE" sz="2200" dirty="0" err="1">
                <a:latin typeface="Arial"/>
                <a:ea typeface="Arial"/>
                <a:cs typeface="Arial"/>
                <a:sym typeface="Arial"/>
              </a:rPr>
              <a:t>learning</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err="1">
                <a:latin typeface="Arial"/>
                <a:ea typeface="Arial"/>
                <a:cs typeface="Arial"/>
                <a:sym typeface="Arial"/>
              </a:rPr>
              <a:t>Attitudes</a:t>
            </a:r>
            <a:r>
              <a:rPr lang="de-DE" sz="2200" dirty="0">
                <a:latin typeface="Arial"/>
                <a:ea typeface="Arial"/>
                <a:cs typeface="Arial"/>
                <a:sym typeface="Arial"/>
              </a:rPr>
              <a:t> </a:t>
            </a:r>
            <a:r>
              <a:rPr lang="de-DE" sz="2200" dirty="0" err="1">
                <a:latin typeface="Arial"/>
                <a:ea typeface="Arial"/>
                <a:cs typeface="Arial"/>
                <a:sym typeface="Arial"/>
              </a:rPr>
              <a:t>towards</a:t>
            </a:r>
            <a:r>
              <a:rPr lang="de-DE" sz="2200" dirty="0">
                <a:latin typeface="Arial"/>
                <a:ea typeface="Arial"/>
                <a:cs typeface="Arial"/>
                <a:sym typeface="Arial"/>
              </a:rPr>
              <a:t> </a:t>
            </a:r>
            <a:r>
              <a:rPr lang="de-DE" sz="2200" dirty="0" err="1">
                <a:latin typeface="Arial"/>
                <a:ea typeface="Arial"/>
                <a:cs typeface="Arial"/>
                <a:sym typeface="Arial"/>
              </a:rPr>
              <a:t>languages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err="1">
                <a:latin typeface="Arial"/>
                <a:ea typeface="Arial"/>
                <a:cs typeface="Arial"/>
                <a:sym typeface="Arial"/>
              </a:rPr>
              <a:t>Promoting</a:t>
            </a:r>
            <a:r>
              <a:rPr lang="de-DE" sz="2200" dirty="0">
                <a:latin typeface="Arial"/>
                <a:ea typeface="Arial"/>
                <a:cs typeface="Arial"/>
                <a:sym typeface="Arial"/>
              </a:rPr>
              <a:t> informal </a:t>
            </a:r>
            <a:r>
              <a:rPr lang="de-DE" sz="2200" dirty="0" err="1">
                <a:latin typeface="Arial"/>
                <a:ea typeface="Arial"/>
                <a:cs typeface="Arial"/>
                <a:sym typeface="Arial"/>
              </a:rPr>
              <a:t>language</a:t>
            </a:r>
            <a:r>
              <a:rPr lang="de-DE" sz="2200" dirty="0">
                <a:latin typeface="Arial"/>
                <a:ea typeface="Arial"/>
                <a:cs typeface="Arial"/>
                <a:sym typeface="Arial"/>
              </a:rPr>
              <a:t> </a:t>
            </a:r>
            <a:r>
              <a:rPr lang="de-DE" sz="2200" dirty="0" err="1">
                <a:latin typeface="Arial"/>
                <a:ea typeface="Arial"/>
                <a:cs typeface="Arial"/>
                <a:sym typeface="Arial"/>
              </a:rPr>
              <a:t>learning</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Language </a:t>
            </a:r>
            <a:r>
              <a:rPr lang="de-DE" sz="2200" dirty="0" err="1">
                <a:latin typeface="Arial"/>
                <a:ea typeface="Arial"/>
                <a:cs typeface="Arial"/>
                <a:sym typeface="Arial"/>
              </a:rPr>
              <a:t>resources</a:t>
            </a:r>
            <a:r>
              <a:rPr lang="de-DE" sz="2200" dirty="0">
                <a:latin typeface="Arial"/>
                <a:ea typeface="Arial"/>
                <a:cs typeface="Arial"/>
                <a:sym typeface="Arial"/>
              </a:rPr>
              <a:t> at </a:t>
            </a:r>
            <a:r>
              <a:rPr lang="de-DE" sz="2200" dirty="0" err="1">
                <a:latin typeface="Arial"/>
                <a:ea typeface="Arial"/>
                <a:cs typeface="Arial"/>
                <a:sym typeface="Arial"/>
              </a:rPr>
              <a:t>school</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Orienting new students and families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Professional </a:t>
            </a:r>
            <a:r>
              <a:rPr lang="de-DE" sz="2200" dirty="0" err="1">
                <a:latin typeface="Arial"/>
                <a:ea typeface="Arial"/>
                <a:cs typeface="Arial"/>
                <a:sym typeface="Arial"/>
              </a:rPr>
              <a:t>development</a:t>
            </a:r>
            <a:endParaRPr sz="2200" dirty="0">
              <a:latin typeface="Arial"/>
              <a:ea typeface="Arial"/>
              <a:cs typeface="Arial"/>
              <a:sym typeface="Arial"/>
            </a:endParaRPr>
          </a:p>
          <a:p>
            <a:pPr marL="114300" lvl="0" indent="0" algn="just" rtl="0">
              <a:lnSpc>
                <a:spcPct val="115000"/>
              </a:lnSpc>
              <a:spcBef>
                <a:spcPts val="0"/>
              </a:spcBef>
              <a:spcAft>
                <a:spcPts val="0"/>
              </a:spcAft>
              <a:buClr>
                <a:schemeClr val="dk1"/>
              </a:buClr>
              <a:buSzPts val="2000"/>
              <a:buNone/>
            </a:pPr>
            <a:endParaRPr sz="2200" dirty="0">
              <a:latin typeface="Arial"/>
              <a:ea typeface="Arial"/>
              <a:cs typeface="Arial"/>
              <a:sym typeface="Arial"/>
            </a:endParaRPr>
          </a:p>
          <a:p>
            <a:pPr marL="114300" lvl="0" indent="0" algn="just" rtl="0">
              <a:lnSpc>
                <a:spcPct val="115000"/>
              </a:lnSpc>
              <a:spcBef>
                <a:spcPts val="0"/>
              </a:spcBef>
              <a:spcAft>
                <a:spcPts val="0"/>
              </a:spcAft>
              <a:buClr>
                <a:schemeClr val="dk1"/>
              </a:buClr>
              <a:buSzPts val="2000"/>
              <a:buNone/>
            </a:pPr>
            <a:r>
              <a:rPr lang="de-DE" sz="2200" dirty="0">
                <a:latin typeface="Arial"/>
                <a:ea typeface="Arial"/>
                <a:cs typeface="Arial"/>
                <a:sym typeface="Arial"/>
              </a:rPr>
              <a:t>Each area is subdivided into </a:t>
            </a:r>
            <a:r>
              <a:rPr lang="de-DE" sz="2200" i="1" dirty="0">
                <a:latin typeface="Arial"/>
                <a:ea typeface="Arial"/>
                <a:cs typeface="Arial"/>
                <a:sym typeface="Arial"/>
              </a:rPr>
              <a:t>dimensions </a:t>
            </a:r>
            <a:r>
              <a:rPr lang="de-DE" sz="2200" dirty="0">
                <a:latin typeface="Arial"/>
                <a:ea typeface="Arial"/>
                <a:cs typeface="Arial"/>
                <a:sym typeface="Arial"/>
              </a:rPr>
              <a:t>with corresponding statements in the online survey.</a:t>
            </a: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52100" y="340742"/>
            <a:ext cx="8710800" cy="7822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The ROADMAP</a:t>
            </a:r>
            <a:r>
              <a:rPr lang="de-DE" sz="2800" b="1">
                <a:solidFill>
                  <a:schemeClr val="dk1"/>
                </a:solidFill>
                <a:latin typeface="Arial"/>
                <a:ea typeface="Arial"/>
                <a:cs typeface="Arial"/>
                <a:sym typeface="Arial"/>
              </a:rPr>
              <a:t> </a:t>
            </a:r>
            <a:r>
              <a:rPr lang="de-DE" sz="2800" b="1" i="0" u="none" strike="noStrike" cap="none">
                <a:solidFill>
                  <a:schemeClr val="dk1"/>
                </a:solidFill>
                <a:latin typeface="Arial"/>
                <a:ea typeface="Arial"/>
                <a:cs typeface="Arial"/>
                <a:sym typeface="Arial"/>
              </a:rPr>
              <a:t>online self-assessment tool</a:t>
            </a:r>
            <a:endParaRPr sz="2800" b="1" i="0" u="none" strike="noStrike" cap="none">
              <a:solidFill>
                <a:schemeClr val="dk1"/>
              </a:solidFill>
              <a:latin typeface="Arial"/>
              <a:ea typeface="Arial"/>
              <a:cs typeface="Arial"/>
              <a:sym typeface="Arial"/>
            </a:endParaRPr>
          </a:p>
        </p:txBody>
      </p:sp>
      <p:pic>
        <p:nvPicPr>
          <p:cNvPr id="84" name="Google Shape;84;p16"/>
          <p:cNvPicPr preferRelativeResize="0"/>
          <p:nvPr/>
        </p:nvPicPr>
        <p:blipFill rotWithShape="1">
          <a:blip r:embed="rId3">
            <a:alphaModFix/>
          </a:blip>
          <a:srcRect b="8751"/>
          <a:stretch/>
        </p:blipFill>
        <p:spPr>
          <a:xfrm>
            <a:off x="1547664" y="2204864"/>
            <a:ext cx="6222475" cy="3745283"/>
          </a:xfrm>
          <a:prstGeom prst="rect">
            <a:avLst/>
          </a:prstGeom>
          <a:noFill/>
          <a:ln>
            <a:noFill/>
          </a:ln>
        </p:spPr>
      </p:pic>
      <p:sp>
        <p:nvSpPr>
          <p:cNvPr id="85" name="Google Shape;85;p16"/>
          <p:cNvSpPr txBox="1"/>
          <p:nvPr/>
        </p:nvSpPr>
        <p:spPr>
          <a:xfrm>
            <a:off x="1979712" y="1340768"/>
            <a:ext cx="62224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0" i="0" u="none" strike="noStrike" cap="none">
                <a:solidFill>
                  <a:schemeClr val="dk1"/>
                </a:solidFill>
                <a:latin typeface="Arial"/>
                <a:ea typeface="Arial"/>
                <a:cs typeface="Arial"/>
                <a:sym typeface="Arial"/>
              </a:rPr>
              <a:t>Example of the survey for the headteacher: survey participants are requested to respond to statements.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Results for the school</a:t>
            </a:r>
            <a:endParaRPr sz="2800" b="1" i="0" u="none" strike="noStrike" cap="none">
              <a:solidFill>
                <a:schemeClr val="dk1"/>
              </a:solidFill>
              <a:latin typeface="Arial"/>
              <a:ea typeface="Arial"/>
              <a:cs typeface="Arial"/>
              <a:sym typeface="Arial"/>
            </a:endParaRPr>
          </a:p>
        </p:txBody>
      </p:sp>
      <p:pic>
        <p:nvPicPr>
          <p:cNvPr id="91" name="Google Shape;91;p17"/>
          <p:cNvPicPr preferRelativeResize="0"/>
          <p:nvPr/>
        </p:nvPicPr>
        <p:blipFill rotWithShape="1">
          <a:blip r:embed="rId3">
            <a:alphaModFix/>
          </a:blip>
          <a:srcRect/>
          <a:stretch/>
        </p:blipFill>
        <p:spPr>
          <a:xfrm>
            <a:off x="897891" y="2276872"/>
            <a:ext cx="7466799" cy="3109126"/>
          </a:xfrm>
          <a:prstGeom prst="rect">
            <a:avLst/>
          </a:prstGeom>
          <a:noFill/>
          <a:ln>
            <a:noFill/>
          </a:ln>
        </p:spPr>
      </p:pic>
      <p:sp>
        <p:nvSpPr>
          <p:cNvPr id="92" name="Google Shape;92;p17"/>
          <p:cNvSpPr txBox="1"/>
          <p:nvPr/>
        </p:nvSpPr>
        <p:spPr>
          <a:xfrm>
            <a:off x="1360753" y="1512910"/>
            <a:ext cx="69627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chemeClr val="dk1"/>
                </a:solidFill>
                <a:latin typeface="Arial"/>
                <a:ea typeface="Arial"/>
                <a:cs typeface="Arial"/>
                <a:sym typeface="Arial"/>
              </a:rPr>
              <a:t>Example of the presentation of the survey results of a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de-DE" sz="2800" b="1" i="0" u="none" strike="noStrike" cap="none">
                <a:solidFill>
                  <a:schemeClr val="dk1"/>
                </a:solidFill>
                <a:latin typeface="Arial"/>
                <a:ea typeface="Arial"/>
                <a:cs typeface="Arial"/>
                <a:sym typeface="Arial"/>
              </a:rPr>
              <a:t>Results for each</a:t>
            </a:r>
            <a:r>
              <a:rPr lang="de-DE" sz="2800" b="1">
                <a:latin typeface="Arial"/>
                <a:ea typeface="Arial"/>
                <a:cs typeface="Arial"/>
                <a:sym typeface="Arial"/>
              </a:rPr>
              <a:t> area</a:t>
            </a:r>
            <a:endParaRPr sz="2800" b="1" i="0" u="none" strike="noStrike" cap="none">
              <a:solidFill>
                <a:schemeClr val="dk1"/>
              </a:solidFill>
              <a:latin typeface="Arial"/>
              <a:ea typeface="Arial"/>
              <a:cs typeface="Arial"/>
              <a:sym typeface="Arial"/>
            </a:endParaRPr>
          </a:p>
        </p:txBody>
      </p:sp>
      <p:pic>
        <p:nvPicPr>
          <p:cNvPr id="98" name="Google Shape;98;p18"/>
          <p:cNvPicPr preferRelativeResize="0"/>
          <p:nvPr/>
        </p:nvPicPr>
        <p:blipFill rotWithShape="1">
          <a:blip r:embed="rId3">
            <a:alphaModFix/>
          </a:blip>
          <a:srcRect/>
          <a:stretch/>
        </p:blipFill>
        <p:spPr>
          <a:xfrm>
            <a:off x="611560" y="2132856"/>
            <a:ext cx="7937548" cy="3658974"/>
          </a:xfrm>
          <a:prstGeom prst="rect">
            <a:avLst/>
          </a:prstGeom>
          <a:noFill/>
          <a:ln>
            <a:noFill/>
          </a:ln>
        </p:spPr>
      </p:pic>
      <p:sp>
        <p:nvSpPr>
          <p:cNvPr id="99" name="Google Shape;99;p18"/>
          <p:cNvSpPr txBox="1"/>
          <p:nvPr/>
        </p:nvSpPr>
        <p:spPr>
          <a:xfrm>
            <a:off x="1259632" y="1268760"/>
            <a:ext cx="691276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chemeClr val="dk1"/>
                </a:solidFill>
                <a:latin typeface="Arial"/>
                <a:ea typeface="Arial"/>
                <a:cs typeface="Arial"/>
                <a:sym typeface="Arial"/>
              </a:rPr>
              <a:t>The survey results are presented for the school as a whole and for each of the individual stakeholder groups.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95536" y="620688"/>
            <a:ext cx="8291400" cy="7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de-DE" sz="2800" b="1">
                <a:latin typeface="Arial"/>
                <a:ea typeface="Arial"/>
                <a:cs typeface="Arial"/>
                <a:sym typeface="Arial"/>
              </a:rPr>
              <a:t>Promising practices</a:t>
            </a:r>
            <a:endParaRPr sz="2800" b="1">
              <a:latin typeface="Arial"/>
              <a:ea typeface="Arial"/>
              <a:cs typeface="Arial"/>
              <a:sym typeface="Arial"/>
            </a:endParaRPr>
          </a:p>
        </p:txBody>
      </p:sp>
      <p:sp>
        <p:nvSpPr>
          <p:cNvPr id="106" name="Google Shape;106;p19"/>
          <p:cNvSpPr txBox="1">
            <a:spLocks noGrp="1"/>
          </p:cNvSpPr>
          <p:nvPr>
            <p:ph type="body" idx="1"/>
          </p:nvPr>
        </p:nvSpPr>
        <p:spPr>
          <a:xfrm>
            <a:off x="123950" y="1556800"/>
            <a:ext cx="8562900" cy="4104600"/>
          </a:xfrm>
          <a:prstGeom prst="rect">
            <a:avLst/>
          </a:prstGeom>
          <a:noFill/>
          <a:ln>
            <a:noFill/>
          </a:ln>
        </p:spPr>
        <p:txBody>
          <a:bodyPr spcFirstLastPara="1" wrap="square" lIns="91425" tIns="91425" rIns="91425" bIns="91425" anchor="t" anchorCtr="0">
            <a:noAutofit/>
          </a:bodyPr>
          <a:lstStyle/>
          <a:p>
            <a:pPr marL="457200" lvl="0" indent="-406400" algn="just" rtl="0">
              <a:spcBef>
                <a:spcPts val="400"/>
              </a:spcBef>
              <a:spcAft>
                <a:spcPts val="0"/>
              </a:spcAft>
              <a:buSzPts val="2800"/>
              <a:buFont typeface="Arial"/>
              <a:buChar char="●"/>
            </a:pPr>
            <a:r>
              <a:rPr lang="de-DE" sz="2800" dirty="0">
                <a:latin typeface="Arial"/>
                <a:ea typeface="Arial"/>
                <a:cs typeface="Arial"/>
                <a:sym typeface="Arial"/>
              </a:rPr>
              <a:t>The website presenting the survey results of the school offers links to a wide range of promising practices and ideas for activities relevant for further development in specific areas.</a:t>
            </a:r>
            <a:endParaRPr sz="2800" dirty="0">
              <a:latin typeface="Arial"/>
              <a:ea typeface="Arial"/>
              <a:cs typeface="Arial"/>
              <a:sym typeface="Arial"/>
            </a:endParaRPr>
          </a:p>
          <a:p>
            <a:pPr marL="457200" lvl="0" indent="-406400" algn="just" rtl="0">
              <a:spcBef>
                <a:spcPts val="0"/>
              </a:spcBef>
              <a:spcAft>
                <a:spcPts val="0"/>
              </a:spcAft>
              <a:buSzPts val="2800"/>
              <a:buFont typeface="Arial"/>
              <a:buChar char="●"/>
            </a:pPr>
            <a:r>
              <a:rPr lang="de-DE" sz="2800" dirty="0">
                <a:latin typeface="Arial"/>
                <a:ea typeface="Arial"/>
                <a:cs typeface="Arial"/>
                <a:sym typeface="Arial"/>
              </a:rPr>
              <a:t>The school can click on an area of development and gain inspiration from practices implemented by schools across Europe and beyond.</a:t>
            </a:r>
            <a:endParaRPr sz="28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Office Theme</vt:lpstr>
      <vt:lpstr>A roadmap for schools to support the language(s) of schooling</vt:lpstr>
      <vt:lpstr>Platform of resources and references for plurilingual and intercultural education</vt:lpstr>
      <vt:lpstr>Scope and aims of the ROADMAP</vt:lpstr>
      <vt:lpstr>Stakeholders Who should take part in the ROADMAP project?</vt:lpstr>
      <vt:lpstr>Nine areas of self-assessment for the school</vt:lpstr>
      <vt:lpstr>The ROADMAP online self-assessment tool</vt:lpstr>
      <vt:lpstr>Results for the school</vt:lpstr>
      <vt:lpstr>Results for each area</vt:lpstr>
      <vt:lpstr>Promising practices</vt:lpstr>
      <vt:lpstr>QUALITY CIRCLE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roadmap for schools to support the language(s) of schooling</dc:title>
  <dc:creator>Margit Huber</dc:creator>
  <cp:lastModifiedBy>Christian Friedrich</cp:lastModifiedBy>
  <cp:revision>5</cp:revision>
  <dcterms:modified xsi:type="dcterms:W3CDTF">2021-01-22T11:06:36Z</dcterms:modified>
</cp:coreProperties>
</file>