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8" r:id="rId3"/>
    <p:sldId id="286" r:id="rId4"/>
    <p:sldId id="287" r:id="rId5"/>
    <p:sldId id="279" r:id="rId6"/>
    <p:sldId id="303" r:id="rId7"/>
    <p:sldId id="281" r:id="rId8"/>
    <p:sldId id="299" r:id="rId9"/>
    <p:sldId id="300" r:id="rId10"/>
    <p:sldId id="301" r:id="rId11"/>
    <p:sldId id="284" r:id="rId12"/>
    <p:sldId id="285" r:id="rId13"/>
    <p:sldId id="293" r:id="rId14"/>
    <p:sldId id="295" r:id="rId15"/>
    <p:sldId id="258" r:id="rId16"/>
    <p:sldId id="304" r:id="rId17"/>
    <p:sldId id="292" r:id="rId18"/>
    <p:sldId id="297" r:id="rId19"/>
    <p:sldId id="296" r:id="rId20"/>
  </p:sldIdLst>
  <p:sldSz cx="9144000" cy="6858000" type="screen4x3"/>
  <p:notesSz cx="6864350" cy="9996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D0D4"/>
    <a:srgbClr val="ED7D31"/>
    <a:srgbClr val="EE8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370" autoAdjust="0"/>
  </p:normalViewPr>
  <p:slideViewPr>
    <p:cSldViewPr snapToGrid="0" snapToObjects="1">
      <p:cViewPr varScale="1">
        <p:scale>
          <a:sx n="82" d="100"/>
          <a:sy n="82" d="100"/>
        </p:scale>
        <p:origin x="18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CCB795FF-3656-DE4E-8A6D-0D9C72FCC7F7}" type="datetimeFigureOut">
              <a:rPr lang="de-DE" smtClean="0"/>
              <a:t>10.07.2017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8F670899-13E9-6542-9886-4F812AAC796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17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E03DCCC8-AE96-9C4E-9A17-59B6202432F0}" type="datetimeFigureOut">
              <a:rPr lang="de-DE" smtClean="0"/>
              <a:t>10.07.2017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5B76576B-116C-4445-AC47-36734E5024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92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9300"/>
            <a:ext cx="5000625" cy="37496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6576B-116C-4445-AC47-36734E5024C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885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9300"/>
            <a:ext cx="50006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6576B-116C-4445-AC47-36734E5024C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900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9300"/>
            <a:ext cx="50006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6576B-116C-4445-AC47-36734E5024C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23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9300"/>
            <a:ext cx="50006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6576B-116C-4445-AC47-36734E5024C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251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9300"/>
            <a:ext cx="50006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6576B-116C-4445-AC47-36734E5024C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404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9300"/>
            <a:ext cx="50006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6576B-116C-4445-AC47-36734E5024C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98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9300"/>
            <a:ext cx="50006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6576B-116C-4445-AC47-36734E5024C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81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9300"/>
            <a:ext cx="50006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6576B-116C-4445-AC47-36734E5024C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434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9300"/>
            <a:ext cx="50006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6576B-116C-4445-AC47-36734E5024C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029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9300"/>
            <a:ext cx="50006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6576B-116C-4445-AC47-36734E5024C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562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9300"/>
            <a:ext cx="50006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6576B-116C-4445-AC47-36734E5024C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693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9300"/>
            <a:ext cx="50006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6576B-116C-4445-AC47-36734E5024C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649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9300"/>
            <a:ext cx="50006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6576B-116C-4445-AC47-36734E5024C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770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9300"/>
            <a:ext cx="500062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6576B-116C-4445-AC47-36734E5024C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62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8E81-96F5-4D69-A1F1-086CC5A1D505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B3D2-213C-4AC3-BDE1-C7ECA4BEF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53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8E81-96F5-4D69-A1F1-086CC5A1D505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B3D2-213C-4AC3-BDE1-C7ECA4BEF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38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8E81-96F5-4D69-A1F1-086CC5A1D505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B3D2-213C-4AC3-BDE1-C7ECA4BEF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98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8E81-96F5-4D69-A1F1-086CC5A1D505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B3D2-213C-4AC3-BDE1-C7ECA4BEF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022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8E81-96F5-4D69-A1F1-086CC5A1D505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B3D2-213C-4AC3-BDE1-C7ECA4BEF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73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8E81-96F5-4D69-A1F1-086CC5A1D505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B3D2-213C-4AC3-BDE1-C7ECA4BEF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5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8E81-96F5-4D69-A1F1-086CC5A1D505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B3D2-213C-4AC3-BDE1-C7ECA4BEF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54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8E81-96F5-4D69-A1F1-086CC5A1D505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B3D2-213C-4AC3-BDE1-C7ECA4BEF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8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8E81-96F5-4D69-A1F1-086CC5A1D505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B3D2-213C-4AC3-BDE1-C7ECA4BEF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433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8E81-96F5-4D69-A1F1-086CC5A1D505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B3D2-213C-4AC3-BDE1-C7ECA4BEF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969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8E81-96F5-4D69-A1F1-086CC5A1D505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DB3D2-213C-4AC3-BDE1-C7ECA4BEF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48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A8E81-96F5-4D69-A1F1-086CC5A1D505}" type="datetimeFigureOut">
              <a:rPr lang="en-GB" smtClean="0"/>
              <a:t>10/07/2017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DB3D2-213C-4AC3-BDE1-C7ECA4BEF03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6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cml.at/actionresearch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postl2.ecml.at/Publication/tabid/2534/language/en-GB/Default.asp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ml.at/actionresearch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zfl.ro/beta/index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7770" y="1906226"/>
            <a:ext cx="8176103" cy="927330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de-DE" sz="3825" b="1" dirty="0"/>
              <a:t>Action </a:t>
            </a:r>
            <a:r>
              <a:rPr lang="de-DE" sz="3825" b="1" dirty="0" err="1" smtClean="0"/>
              <a:t>research</a:t>
            </a:r>
            <a:r>
              <a:rPr lang="de-DE" sz="3825" b="1" dirty="0" smtClean="0"/>
              <a:t> </a:t>
            </a:r>
            <a:r>
              <a:rPr lang="de-DE" sz="3825" b="1" dirty="0" err="1"/>
              <a:t>c</a:t>
            </a:r>
            <a:r>
              <a:rPr lang="de-DE" sz="3825" b="1" dirty="0" err="1" smtClean="0"/>
              <a:t>ommunities</a:t>
            </a:r>
            <a:r>
              <a:rPr lang="de-DE" sz="3825" b="1" dirty="0" smtClean="0"/>
              <a:t> </a:t>
            </a:r>
            <a:r>
              <a:rPr lang="de-DE" sz="3825" b="1" dirty="0"/>
              <a:t/>
            </a:r>
            <a:br>
              <a:rPr lang="de-DE" sz="3825" b="1" dirty="0"/>
            </a:br>
            <a:r>
              <a:rPr lang="de-DE" sz="3825" b="1" dirty="0" err="1"/>
              <a:t>for</a:t>
            </a:r>
            <a:r>
              <a:rPr lang="de-DE" sz="3825" b="1" dirty="0"/>
              <a:t> </a:t>
            </a:r>
            <a:r>
              <a:rPr lang="de-DE" sz="3825" b="1" dirty="0" err="1" smtClean="0"/>
              <a:t>language</a:t>
            </a:r>
            <a:r>
              <a:rPr lang="de-DE" sz="3825" b="1" dirty="0" smtClean="0"/>
              <a:t> </a:t>
            </a:r>
            <a:r>
              <a:rPr lang="de-DE" sz="3825" b="1" dirty="0" err="1"/>
              <a:t>t</a:t>
            </a:r>
            <a:r>
              <a:rPr lang="de-DE" sz="3825" b="1" dirty="0" err="1" smtClean="0"/>
              <a:t>eachers</a:t>
            </a:r>
            <a:endParaRPr lang="de-DE" sz="3825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" y="3007659"/>
            <a:ext cx="7543800" cy="19525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6419" y="5416058"/>
            <a:ext cx="3038621" cy="4220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hlinkClick r:id="rId5"/>
              </a:rPr>
              <a:t>www.ecml.at/actionresearch</a:t>
            </a:r>
            <a:r>
              <a:rPr lang="en-US" b="1" dirty="0"/>
              <a:t>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655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2250" y="1040783"/>
            <a:ext cx="8550014" cy="99417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+mn-lt"/>
              </a:rPr>
              <a:t>Sibiu / </a:t>
            </a:r>
            <a:r>
              <a:rPr lang="en-US" sz="2400" b="1" dirty="0" err="1">
                <a:latin typeface="+mn-lt"/>
              </a:rPr>
              <a:t>Hermannstadt</a:t>
            </a:r>
            <a:r>
              <a:rPr lang="en-US" sz="2400" b="1" dirty="0">
                <a:latin typeface="+mn-lt"/>
              </a:rPr>
              <a:t>  </a:t>
            </a:r>
            <a:r>
              <a:rPr lang="en-US" sz="2400" b="1" dirty="0" smtClean="0">
                <a:latin typeface="+mn-lt"/>
              </a:rPr>
              <a:t>template </a:t>
            </a:r>
            <a:r>
              <a:rPr lang="en-US" sz="2400" b="1" dirty="0">
                <a:latin typeface="+mn-lt"/>
              </a:rPr>
              <a:t>for </a:t>
            </a: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3-day </a:t>
            </a:r>
            <a:r>
              <a:rPr lang="en-US" sz="2400" b="1" dirty="0">
                <a:latin typeface="+mn-lt"/>
              </a:rPr>
              <a:t>Action </a:t>
            </a:r>
            <a:r>
              <a:rPr lang="en-US" sz="2400" b="1" dirty="0" smtClean="0">
                <a:latin typeface="+mn-lt"/>
              </a:rPr>
              <a:t>research workshop: </a:t>
            </a:r>
            <a:r>
              <a:rPr lang="en-US" sz="2400" b="1" dirty="0">
                <a:latin typeface="+mn-lt"/>
              </a:rPr>
              <a:t>Day 3</a:t>
            </a:r>
            <a:endParaRPr lang="en-GB" sz="24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470213"/>
              </p:ext>
            </p:extLst>
          </p:nvPr>
        </p:nvGraphicFramePr>
        <p:xfrm>
          <a:off x="293512" y="2125267"/>
          <a:ext cx="8638752" cy="383526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012302">
                  <a:extLst>
                    <a:ext uri="{9D8B030D-6E8A-4147-A177-3AD203B41FA5}">
                      <a16:colId xmlns:a16="http://schemas.microsoft.com/office/drawing/2014/main" xmlns="" val="4098190455"/>
                    </a:ext>
                  </a:extLst>
                </a:gridCol>
                <a:gridCol w="2711207">
                  <a:extLst>
                    <a:ext uri="{9D8B030D-6E8A-4147-A177-3AD203B41FA5}">
                      <a16:colId xmlns:a16="http://schemas.microsoft.com/office/drawing/2014/main" xmlns="" val="2748894160"/>
                    </a:ext>
                  </a:extLst>
                </a:gridCol>
                <a:gridCol w="2915243">
                  <a:extLst>
                    <a:ext uri="{9D8B030D-6E8A-4147-A177-3AD203B41FA5}">
                      <a16:colId xmlns:a16="http://schemas.microsoft.com/office/drawing/2014/main" xmlns="" val="3589641461"/>
                    </a:ext>
                  </a:extLst>
                </a:gridCol>
              </a:tblGrid>
              <a:tr h="212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Getting into action research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Content-pack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Aims</a:t>
                      </a:r>
                      <a:endParaRPr lang="en-GB" sz="1200" b="1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/>
                </a:tc>
                <a:extLst>
                  <a:ext uri="{0D108BD9-81ED-4DB2-BD59-A6C34878D82A}">
                    <a16:rowId xmlns:a16="http://schemas.microsoft.com/office/drawing/2014/main" xmlns="" val="966898754"/>
                  </a:ext>
                </a:extLst>
              </a:tr>
              <a:tr h="686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Welcome &amp; comments on evaluation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effectLst/>
                        </a:rPr>
                        <a:t>To bring group back together 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effectLst/>
                        </a:rPr>
                        <a:t>To demonstrate taking feedback on board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/>
                </a:tc>
                <a:extLst>
                  <a:ext uri="{0D108BD9-81ED-4DB2-BD59-A6C34878D82A}">
                    <a16:rowId xmlns:a16="http://schemas.microsoft.com/office/drawing/2014/main" xmlns="" val="2365248588"/>
                  </a:ext>
                </a:extLst>
              </a:tr>
              <a:tr h="1023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Ideas on joint planning</a:t>
                      </a:r>
                      <a:endParaRPr lang="en-GB" sz="1200" dirty="0">
                        <a:effectLst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Reference to learning study procedures</a:t>
                      </a:r>
                      <a:endParaRPr lang="en-GB" sz="1200" dirty="0">
                        <a:effectLst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Group diamond activity to find a common vision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Our vision for good lessons about the cultures of target-language countries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effectLst/>
                        </a:rPr>
                        <a:t>To open up ideas for joint planning/ joint visions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/>
                </a:tc>
                <a:extLst>
                  <a:ext uri="{0D108BD9-81ED-4DB2-BD59-A6C34878D82A}">
                    <a16:rowId xmlns:a16="http://schemas.microsoft.com/office/drawing/2014/main" xmlns="" val="1908910762"/>
                  </a:ext>
                </a:extLst>
              </a:tr>
              <a:tr h="425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Developing a lesson together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Lessons on the culture of a target-language country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>
                          <a:effectLst/>
                        </a:rPr>
                        <a:t>To put joint planning/ joint visions into practice</a:t>
                      </a:r>
                      <a:endParaRPr lang="en-GB" sz="1200" b="1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/>
                </a:tc>
                <a:extLst>
                  <a:ext uri="{0D108BD9-81ED-4DB2-BD59-A6C34878D82A}">
                    <a16:rowId xmlns:a16="http://schemas.microsoft.com/office/drawing/2014/main" xmlns="" val="3231575542"/>
                  </a:ext>
                </a:extLst>
              </a:tr>
              <a:tr h="14877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Presentations &amp; conclusions</a:t>
                      </a:r>
                      <a:endParaRPr lang="en-GB" sz="1200" dirty="0">
                        <a:effectLst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“What is different now”?</a:t>
                      </a:r>
                      <a:endParaRPr lang="en-GB" sz="1200" dirty="0">
                        <a:effectLst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Expectations how the lesson will work in the different classes</a:t>
                      </a:r>
                      <a:endParaRPr lang="en-GB" sz="1200" dirty="0">
                        <a:effectLst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Clarifying reports</a:t>
                      </a:r>
                      <a:endParaRPr lang="en-GB" sz="1200" dirty="0">
                        <a:effectLst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Official written evaluation &amp; paper-ball evaluation 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Lesson formats on the culture of a target-language country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effectLst/>
                        </a:rPr>
                        <a:t>To stimulate interest for the work of others</a:t>
                      </a:r>
                      <a:endParaRPr lang="en-GB" sz="1200" b="1" dirty="0">
                        <a:effectLst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effectLst/>
                        </a:rPr>
                        <a:t>To demonstrate a feedback cycle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/>
                </a:tc>
                <a:extLst>
                  <a:ext uri="{0D108BD9-81ED-4DB2-BD59-A6C34878D82A}">
                    <a16:rowId xmlns:a16="http://schemas.microsoft.com/office/drawing/2014/main" xmlns="" val="4121857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0" y="1018294"/>
            <a:ext cx="6540500" cy="597253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3200" b="1" dirty="0" smtClean="0"/>
              <a:t>Graz workshop programme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97578"/>
              </p:ext>
            </p:extLst>
          </p:nvPr>
        </p:nvGraphicFramePr>
        <p:xfrm>
          <a:off x="628650" y="1759418"/>
          <a:ext cx="8052506" cy="41333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052506">
                  <a:extLst>
                    <a:ext uri="{9D8B030D-6E8A-4147-A177-3AD203B41FA5}">
                      <a16:colId xmlns:a16="http://schemas.microsoft.com/office/drawing/2014/main" xmlns="" val="1652390949"/>
                    </a:ext>
                  </a:extLst>
                </a:gridCol>
              </a:tblGrid>
              <a:tr h="49784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/>
                        <a:t>Thursday, 10.11.2016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714706960"/>
                  </a:ext>
                </a:extLst>
              </a:tr>
              <a:tr h="395166">
                <a:tc>
                  <a:txBody>
                    <a:bodyPr/>
                    <a:lstStyle/>
                    <a:p>
                      <a:r>
                        <a:rPr lang="en-GB" sz="1800" b="1" dirty="0"/>
                        <a:t>Welcome</a:t>
                      </a:r>
                      <a:r>
                        <a:rPr lang="en-GB" sz="1800" b="1" baseline="0" dirty="0"/>
                        <a:t> activity, ECML presentation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79226266"/>
                  </a:ext>
                </a:extLst>
              </a:tr>
              <a:tr h="1027433">
                <a:tc>
                  <a:txBody>
                    <a:bodyPr/>
                    <a:lstStyle/>
                    <a:p>
                      <a:r>
                        <a:rPr lang="en-GB" sz="1800" b="1" dirty="0"/>
                        <a:t>Project team – Introductions </a:t>
                      </a:r>
                    </a:p>
                    <a:p>
                      <a:r>
                        <a:rPr lang="en-GB" sz="1800" b="1" dirty="0"/>
                        <a:t>Getting into the theme: Activity &amp; presentation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173459911"/>
                  </a:ext>
                </a:extLst>
              </a:tr>
              <a:tr h="395166">
                <a:tc>
                  <a:txBody>
                    <a:bodyPr/>
                    <a:lstStyle/>
                    <a:p>
                      <a:r>
                        <a:rPr lang="en-GB" sz="1800" b="1" dirty="0"/>
                        <a:t>My teaching: status quo   - Analytic Discourse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83282288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r>
                        <a:rPr lang="en-GB" sz="1800" b="1" dirty="0"/>
                        <a:t> Some Action Research Concepts </a:t>
                      </a:r>
                    </a:p>
                    <a:p>
                      <a:r>
                        <a:rPr lang="en-GB" sz="1800" b="1" dirty="0"/>
                        <a:t>“Walk &amp; talk” - focussed interactive discussions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846642744"/>
                  </a:ext>
                </a:extLst>
              </a:tr>
              <a:tr h="395166">
                <a:tc>
                  <a:txBody>
                    <a:bodyPr/>
                    <a:lstStyle/>
                    <a:p>
                      <a:r>
                        <a:rPr lang="en-GB" sz="1800" b="1" dirty="0"/>
                        <a:t>Action research tools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644157597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r>
                        <a:rPr lang="en-GB" sz="1800" b="1" dirty="0"/>
                        <a:t>Conclusions for the day, participant feedback + invitation to first thoughts for action plan on Day 2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106803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6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233" y="1199975"/>
            <a:ext cx="6172200" cy="597253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200" b="1" dirty="0" smtClean="0"/>
              <a:t>Graz workshop programme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68273"/>
              </p:ext>
            </p:extLst>
          </p:nvPr>
        </p:nvGraphicFramePr>
        <p:xfrm>
          <a:off x="428978" y="1882417"/>
          <a:ext cx="8489244" cy="401038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489244">
                  <a:extLst>
                    <a:ext uri="{9D8B030D-6E8A-4147-A177-3AD203B41FA5}">
                      <a16:colId xmlns:a16="http://schemas.microsoft.com/office/drawing/2014/main" xmlns="" val="1652390949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GB" sz="1800" dirty="0"/>
                        <a:t>Friday, 11.11.2016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91676416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r>
                        <a:rPr lang="en-GB" sz="1800" b="1" dirty="0"/>
                        <a:t>Action research project planning  </a:t>
                      </a:r>
                    </a:p>
                    <a:p>
                      <a:r>
                        <a:rPr lang="en-GB" sz="1800" b="1" dirty="0"/>
                        <a:t>15-minute input on co-operative planning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79226266"/>
                  </a:ext>
                </a:extLst>
              </a:tr>
              <a:tr h="736601">
                <a:tc>
                  <a:txBody>
                    <a:bodyPr/>
                    <a:lstStyle/>
                    <a:p>
                      <a:r>
                        <a:rPr lang="en-GB" sz="1800" b="1" dirty="0"/>
                        <a:t>Language </a:t>
                      </a:r>
                      <a:r>
                        <a:rPr lang="en-GB" sz="1800" b="1" dirty="0" smtClean="0"/>
                        <a:t>teaching </a:t>
                      </a:r>
                      <a:r>
                        <a:rPr lang="en-GB" sz="1800" b="1" dirty="0"/>
                        <a:t>o</a:t>
                      </a:r>
                      <a:r>
                        <a:rPr lang="en-GB" sz="1800" b="1" dirty="0" smtClean="0"/>
                        <a:t>nline </a:t>
                      </a:r>
                      <a:r>
                        <a:rPr lang="en-GB" sz="1800" b="1" dirty="0"/>
                        <a:t>– Pedagogical and </a:t>
                      </a:r>
                      <a:r>
                        <a:rPr lang="en-GB" sz="1800" b="1" dirty="0" smtClean="0"/>
                        <a:t>logistical </a:t>
                      </a:r>
                      <a:r>
                        <a:rPr lang="en-GB" sz="1800" b="1" dirty="0"/>
                        <a:t>c</a:t>
                      </a:r>
                      <a:r>
                        <a:rPr lang="en-GB" sz="1800" b="1" dirty="0" smtClean="0"/>
                        <a:t>hallenges  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83282288"/>
                  </a:ext>
                </a:extLst>
              </a:tr>
              <a:tr h="1063979">
                <a:tc>
                  <a:txBody>
                    <a:bodyPr/>
                    <a:lstStyle/>
                    <a:p>
                      <a:r>
                        <a:rPr lang="en-GB" sz="1800" b="1" dirty="0"/>
                        <a:t>Finishing plan – setting up contact with groups</a:t>
                      </a:r>
                    </a:p>
                    <a:p>
                      <a:r>
                        <a:rPr lang="en-GB" sz="1800" b="1" dirty="0"/>
                        <a:t>Participant feedback </a:t>
                      </a:r>
                    </a:p>
                    <a:p>
                      <a:r>
                        <a:rPr lang="en-GB" sz="1800" b="1" dirty="0"/>
                        <a:t>Conclusions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846642744"/>
                  </a:ext>
                </a:extLst>
              </a:tr>
              <a:tr h="1063979">
                <a:tc>
                  <a:txBody>
                    <a:bodyPr/>
                    <a:lstStyle/>
                    <a:p>
                      <a:r>
                        <a:rPr lang="en-GB" sz="1800" b="1" dirty="0"/>
                        <a:t>Guided city walking tour, sponsored by the Austrian </a:t>
                      </a:r>
                      <a:r>
                        <a:rPr lang="en-GB" sz="1800" b="1" dirty="0" smtClean="0"/>
                        <a:t>association </a:t>
                      </a:r>
                      <a:r>
                        <a:rPr lang="en-GB" sz="1800" b="1" dirty="0"/>
                        <a:t>of the ECML  </a:t>
                      </a:r>
                    </a:p>
                    <a:p>
                      <a:r>
                        <a:rPr lang="en-GB" sz="1800" b="1" dirty="0"/>
                        <a:t> </a:t>
                      </a:r>
                      <a:r>
                        <a:rPr lang="de-DE" sz="1800" b="1" dirty="0"/>
                        <a:t> 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644157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0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09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93" y="1714281"/>
            <a:ext cx="3010039" cy="125745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2700" b="1" dirty="0">
                <a:solidFill>
                  <a:schemeClr val="tx1"/>
                </a:solidFill>
                <a:ea typeface="+mj-ea"/>
                <a:cs typeface="+mj-cs"/>
              </a:rPr>
              <a:t>Graz workshop: </a:t>
            </a:r>
            <a:r>
              <a:rPr lang="en-US" sz="2700" b="1" dirty="0" smtClean="0">
                <a:solidFill>
                  <a:schemeClr val="tx1"/>
                </a:solidFill>
                <a:ea typeface="+mj-ea"/>
                <a:cs typeface="+mj-cs"/>
              </a:rPr>
              <a:t/>
            </a:r>
            <a:br>
              <a:rPr lang="en-US" sz="2700" b="1" dirty="0" smtClean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2700" b="1" dirty="0" smtClean="0">
                <a:solidFill>
                  <a:schemeClr val="tx1"/>
                </a:solidFill>
                <a:ea typeface="+mj-ea"/>
                <a:cs typeface="+mj-cs"/>
              </a:rPr>
              <a:t>our </a:t>
            </a:r>
            <a:r>
              <a:rPr lang="en-US" sz="2700" b="1" dirty="0">
                <a:solidFill>
                  <a:schemeClr val="tx1"/>
                </a:solidFill>
                <a:ea typeface="+mj-ea"/>
                <a:cs typeface="+mj-cs"/>
              </a:rPr>
              <a:t>languages tree</a:t>
            </a:r>
          </a:p>
        </p:txBody>
      </p:sp>
      <p:pic>
        <p:nvPicPr>
          <p:cNvPr id="4098" name="Picture 2" descr="https://pbs.twimg.com/media/Cw6GUfuXgAAHHt_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9291" y="1127125"/>
            <a:ext cx="4629150" cy="4873625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693" y="3083642"/>
            <a:ext cx="2738600" cy="2839064"/>
          </a:xfrm>
        </p:spPr>
        <p:txBody>
          <a:bodyPr vert="horz" lIns="68580" tIns="34290" rIns="68580" bIns="34290" rtlCol="0">
            <a:normAutofit/>
          </a:bodyPr>
          <a:lstStyle/>
          <a:p>
            <a:pPr marL="257175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Tree representing the languages spoken by workshop participants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3479292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de-AT" sz="1350"/>
          </a:p>
        </p:txBody>
      </p:sp>
    </p:spTree>
    <p:extLst>
      <p:ext uri="{BB962C8B-B14F-4D97-AF65-F5344CB8AC3E}">
        <p14:creationId xmlns:p14="http://schemas.microsoft.com/office/powerpoint/2010/main" val="26749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09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3082" y="1337287"/>
            <a:ext cx="4939868" cy="125745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  <a:ea typeface="+mj-ea"/>
                <a:cs typeface="+mj-cs"/>
              </a:rPr>
              <a:t>Graz workshop </a:t>
            </a:r>
            <a:r>
              <a:rPr lang="en-US" b="1" dirty="0" smtClean="0">
                <a:solidFill>
                  <a:schemeClr val="tx1"/>
                </a:solidFill>
                <a:ea typeface="+mj-ea"/>
                <a:cs typeface="+mj-cs"/>
              </a:rPr>
              <a:t/>
            </a:r>
            <a:br>
              <a:rPr lang="en-US" b="1" dirty="0" smtClean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b="1" dirty="0" smtClean="0">
                <a:solidFill>
                  <a:schemeClr val="tx1"/>
                </a:solidFill>
                <a:ea typeface="+mj-ea"/>
                <a:cs typeface="+mj-cs"/>
              </a:rPr>
              <a:t>mini-projects</a:t>
            </a:r>
            <a:endParaRPr lang="en-US" b="1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4098" name="Picture 2" descr="https://pbs.twimg.com/media/Cw6GUfuXgAAHHt_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4850" y="1127125"/>
            <a:ext cx="4629150" cy="4873625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645" y="2494867"/>
            <a:ext cx="4939867" cy="3067363"/>
          </a:xfrm>
        </p:spPr>
        <p:txBody>
          <a:bodyPr vert="horz" lIns="68580" tIns="34290" rIns="68580" bIns="34290" rtlCol="0">
            <a:normAutofit fontScale="92500" lnSpcReduction="20000"/>
          </a:bodyPr>
          <a:lstStyle/>
          <a:p>
            <a:pPr lvl="1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50" dirty="0"/>
              <a:t>A research question</a:t>
            </a:r>
          </a:p>
          <a:p>
            <a:pPr lvl="1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50" dirty="0"/>
              <a:t>Rationale &amp; theory base</a:t>
            </a:r>
          </a:p>
          <a:p>
            <a:pPr lvl="1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50" dirty="0"/>
              <a:t>Project steps</a:t>
            </a:r>
          </a:p>
          <a:p>
            <a:pPr lvl="1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50" dirty="0"/>
              <a:t>Carrying out teaching</a:t>
            </a:r>
          </a:p>
          <a:p>
            <a:pPr lvl="1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50" dirty="0"/>
              <a:t>2-3 instruments</a:t>
            </a:r>
          </a:p>
          <a:p>
            <a:pPr lvl="1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50" dirty="0"/>
              <a:t>Reflection &amp; action</a:t>
            </a:r>
          </a:p>
          <a:p>
            <a:pPr lvl="1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50" dirty="0"/>
              <a:t>Conclusions &amp; outlook</a:t>
            </a:r>
          </a:p>
          <a:p>
            <a:pPr lvl="1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50" dirty="0"/>
              <a:t>Report for whole workshop group by </a:t>
            </a:r>
            <a:endParaRPr lang="en-US" sz="1650" dirty="0" smtClean="0"/>
          </a:p>
          <a:p>
            <a:pPr marL="285750" lvl="1">
              <a:lnSpc>
                <a:spcPct val="110000"/>
              </a:lnSpc>
            </a:pPr>
            <a:r>
              <a:rPr lang="en-US" sz="1650" dirty="0"/>
              <a:t> </a:t>
            </a:r>
            <a:r>
              <a:rPr lang="en-US" sz="1650" dirty="0" smtClean="0"/>
              <a:t>  mid-March</a:t>
            </a:r>
            <a:endParaRPr lang="en-US" sz="1650" dirty="0"/>
          </a:p>
          <a:p>
            <a:pPr lvl="1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650" dirty="0"/>
              <a:t>Online publication: report, presentation</a:t>
            </a:r>
            <a:r>
              <a:rPr lang="en-US" sz="1650" dirty="0" smtClean="0"/>
              <a:t>,</a:t>
            </a:r>
          </a:p>
          <a:p>
            <a:pPr marL="285750" lvl="1">
              <a:lnSpc>
                <a:spcPct val="110000"/>
              </a:lnSpc>
            </a:pPr>
            <a:r>
              <a:rPr lang="en-US" sz="1650" dirty="0"/>
              <a:t> </a:t>
            </a:r>
            <a:r>
              <a:rPr lang="en-US" sz="1650" dirty="0" smtClean="0"/>
              <a:t>   </a:t>
            </a:r>
            <a:r>
              <a:rPr lang="en-US" sz="1650" dirty="0"/>
              <a:t>research paper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57258"/>
            <a:ext cx="5667306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pPr algn="ctr"/>
            <a:endParaRPr lang="de-AT" sz="1350"/>
          </a:p>
        </p:txBody>
      </p:sp>
    </p:spTree>
    <p:extLst>
      <p:ext uri="{BB962C8B-B14F-4D97-AF65-F5344CB8AC3E}">
        <p14:creationId xmlns:p14="http://schemas.microsoft.com/office/powerpoint/2010/main" val="218769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1098133"/>
            <a:ext cx="4301693" cy="4422557"/>
          </a:xfrm>
          <a:prstGeom prst="rect">
            <a:avLst/>
          </a:prstGeom>
          <a:noFill/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113" y="2500654"/>
            <a:ext cx="3609643" cy="1008731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de-DE" sz="3200" b="1" dirty="0"/>
              <a:t>Graz workshop - </a:t>
            </a:r>
            <a:r>
              <a:rPr lang="de-DE" sz="3200" b="1" dirty="0" smtClean="0"/>
              <a:t>mini-projects</a:t>
            </a:r>
            <a:r>
              <a:rPr lang="de-DE" sz="3200" b="1" dirty="0"/>
              <a:t>: </a:t>
            </a:r>
            <a:r>
              <a:rPr lang="de-DE" sz="3200" b="1" dirty="0" err="1" smtClean="0"/>
              <a:t>research</a:t>
            </a:r>
            <a:r>
              <a:rPr lang="de-DE" sz="3200" b="1" dirty="0" smtClean="0"/>
              <a:t> </a:t>
            </a:r>
            <a:r>
              <a:rPr lang="de-DE" sz="3200" b="1" dirty="0"/>
              <a:t>topics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49512" y="1098133"/>
            <a:ext cx="5294488" cy="5020445"/>
          </a:xfrm>
          <a:solidFill>
            <a:srgbClr val="ED7D3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1500" dirty="0" smtClean="0"/>
              <a:t>Does an explicit </a:t>
            </a:r>
            <a:r>
              <a:rPr lang="de-DE" sz="1500" dirty="0" err="1" smtClean="0"/>
              <a:t>focus</a:t>
            </a:r>
            <a:r>
              <a:rPr lang="de-DE" sz="1500" dirty="0" smtClean="0"/>
              <a:t> on </a:t>
            </a:r>
            <a:r>
              <a:rPr lang="de-DE" sz="1500" dirty="0" err="1" smtClean="0"/>
              <a:t>critical</a:t>
            </a:r>
            <a:r>
              <a:rPr lang="de-DE" sz="1500" dirty="0" smtClean="0"/>
              <a:t> </a:t>
            </a:r>
            <a:r>
              <a:rPr lang="de-DE" sz="1500" dirty="0" err="1" smtClean="0"/>
              <a:t>thinking</a:t>
            </a:r>
            <a:r>
              <a:rPr lang="de-DE" sz="1500" dirty="0" smtClean="0"/>
              <a:t> </a:t>
            </a:r>
            <a:r>
              <a:rPr lang="de-DE" sz="1500" dirty="0" err="1" smtClean="0"/>
              <a:t>skills</a:t>
            </a:r>
            <a:r>
              <a:rPr lang="de-DE" sz="1500" dirty="0" smtClean="0"/>
              <a:t> in </a:t>
            </a:r>
            <a:r>
              <a:rPr lang="de-DE" sz="1500" dirty="0" err="1" smtClean="0"/>
              <a:t>our</a:t>
            </a:r>
            <a:r>
              <a:rPr lang="de-DE" sz="1500" dirty="0" smtClean="0"/>
              <a:t> </a:t>
            </a:r>
            <a:r>
              <a:rPr lang="de-DE" sz="1500" dirty="0" err="1" smtClean="0"/>
              <a:t>lesson</a:t>
            </a:r>
            <a:r>
              <a:rPr lang="de-DE" sz="1500" dirty="0" smtClean="0"/>
              <a:t> </a:t>
            </a:r>
            <a:r>
              <a:rPr lang="de-DE" sz="1500" dirty="0" err="1" smtClean="0"/>
              <a:t>planning</a:t>
            </a:r>
            <a:r>
              <a:rPr lang="de-DE" sz="1500" dirty="0" smtClean="0"/>
              <a:t> </a:t>
            </a:r>
            <a:r>
              <a:rPr lang="de-DE" sz="1500" dirty="0" err="1" smtClean="0"/>
              <a:t>and</a:t>
            </a:r>
            <a:r>
              <a:rPr lang="de-DE" sz="1500" dirty="0" smtClean="0"/>
              <a:t> </a:t>
            </a:r>
            <a:r>
              <a:rPr lang="de-DE" sz="1500" dirty="0" err="1" smtClean="0"/>
              <a:t>instruction</a:t>
            </a:r>
            <a:r>
              <a:rPr lang="de-DE" sz="1500" dirty="0" smtClean="0"/>
              <a:t> </a:t>
            </a:r>
            <a:r>
              <a:rPr lang="de-DE" sz="1500" dirty="0" err="1" smtClean="0"/>
              <a:t>enable</a:t>
            </a:r>
            <a:r>
              <a:rPr lang="de-DE" sz="1500" dirty="0" smtClean="0"/>
              <a:t> </a:t>
            </a:r>
            <a:r>
              <a:rPr lang="de-DE" sz="1500" dirty="0" err="1" smtClean="0"/>
              <a:t>students</a:t>
            </a:r>
            <a:r>
              <a:rPr lang="de-DE" sz="1500" dirty="0" smtClean="0"/>
              <a:t> </a:t>
            </a:r>
            <a:r>
              <a:rPr lang="de-DE" sz="1500" dirty="0" err="1" smtClean="0"/>
              <a:t>to</a:t>
            </a:r>
            <a:r>
              <a:rPr lang="de-DE" sz="1500" dirty="0" smtClean="0"/>
              <a:t> </a:t>
            </a:r>
            <a:r>
              <a:rPr lang="de-DE" sz="1500" dirty="0" err="1" smtClean="0"/>
              <a:t>engage</a:t>
            </a:r>
            <a:r>
              <a:rPr lang="de-DE" sz="1500" dirty="0" smtClean="0"/>
              <a:t> in </a:t>
            </a:r>
            <a:r>
              <a:rPr lang="de-DE" sz="1500" dirty="0" err="1" smtClean="0"/>
              <a:t>critical</a:t>
            </a:r>
            <a:r>
              <a:rPr lang="de-DE" sz="1500" dirty="0" smtClean="0"/>
              <a:t> </a:t>
            </a:r>
            <a:r>
              <a:rPr lang="de-DE" sz="1500" dirty="0" err="1" smtClean="0"/>
              <a:t>thinking</a:t>
            </a:r>
            <a:r>
              <a:rPr lang="de-DE" sz="1500" dirty="0" smtClean="0"/>
              <a:t>? </a:t>
            </a:r>
            <a:r>
              <a:rPr lang="de-DE" sz="1500" dirty="0" err="1" smtClean="0"/>
              <a:t>Participating</a:t>
            </a:r>
            <a:r>
              <a:rPr lang="de-DE" sz="1500" dirty="0" smtClean="0"/>
              <a:t> countries: </a:t>
            </a:r>
            <a:r>
              <a:rPr lang="de-DE" sz="1500" dirty="0" err="1">
                <a:solidFill>
                  <a:srgbClr val="3366FF"/>
                </a:solidFill>
              </a:rPr>
              <a:t>Albania</a:t>
            </a:r>
            <a:r>
              <a:rPr lang="de-DE" sz="1500" dirty="0">
                <a:solidFill>
                  <a:srgbClr val="3366FF"/>
                </a:solidFill>
              </a:rPr>
              <a:t>, </a:t>
            </a:r>
            <a:r>
              <a:rPr lang="de-DE" sz="1500" dirty="0" err="1">
                <a:solidFill>
                  <a:srgbClr val="3366FF"/>
                </a:solidFill>
              </a:rPr>
              <a:t>Netherlands</a:t>
            </a:r>
            <a:r>
              <a:rPr lang="de-DE" sz="1500" dirty="0">
                <a:solidFill>
                  <a:srgbClr val="3366FF"/>
                </a:solidFill>
              </a:rPr>
              <a:t>, </a:t>
            </a:r>
            <a:r>
              <a:rPr lang="de-DE" sz="1500" dirty="0" smtClean="0">
                <a:solidFill>
                  <a:srgbClr val="3366FF"/>
                </a:solidFill>
              </a:rPr>
              <a:t>Malta, </a:t>
            </a:r>
            <a:r>
              <a:rPr lang="de-DE" sz="1500" dirty="0" err="1" smtClean="0">
                <a:solidFill>
                  <a:srgbClr val="3366FF"/>
                </a:solidFill>
              </a:rPr>
              <a:t>Latvia</a:t>
            </a:r>
            <a:r>
              <a:rPr lang="de-DE" sz="1500" dirty="0" smtClean="0">
                <a:solidFill>
                  <a:srgbClr val="3366FF"/>
                </a:solidFill>
              </a:rPr>
              <a:t> </a:t>
            </a:r>
            <a:endParaRPr lang="de-DE" sz="1500" dirty="0">
              <a:solidFill>
                <a:srgbClr val="3366FF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1500" dirty="0" err="1" smtClean="0"/>
              <a:t>How</a:t>
            </a:r>
            <a:r>
              <a:rPr lang="de-DE" sz="1500" dirty="0" smtClean="0"/>
              <a:t> </a:t>
            </a:r>
            <a:r>
              <a:rPr lang="de-DE" sz="1500" dirty="0" err="1"/>
              <a:t>can</a:t>
            </a:r>
            <a:r>
              <a:rPr lang="de-DE" sz="1500" dirty="0"/>
              <a:t> pupils’ language </a:t>
            </a:r>
            <a:r>
              <a:rPr lang="de-DE" sz="1500" dirty="0" err="1"/>
              <a:t>skills</a:t>
            </a:r>
            <a:r>
              <a:rPr lang="de-DE" sz="1500" dirty="0"/>
              <a:t> </a:t>
            </a:r>
            <a:r>
              <a:rPr lang="de-DE" sz="1500" dirty="0" err="1"/>
              <a:t>be</a:t>
            </a:r>
            <a:r>
              <a:rPr lang="de-DE" sz="1500" dirty="0"/>
              <a:t> </a:t>
            </a:r>
            <a:r>
              <a:rPr lang="de-DE" sz="1500" dirty="0" err="1"/>
              <a:t>enhanced</a:t>
            </a:r>
            <a:r>
              <a:rPr lang="de-DE" sz="1500" dirty="0"/>
              <a:t> </a:t>
            </a:r>
            <a:r>
              <a:rPr lang="de-DE" sz="1500" dirty="0" err="1"/>
              <a:t>by</a:t>
            </a:r>
            <a:r>
              <a:rPr lang="de-DE" sz="1500" dirty="0"/>
              <a:t> </a:t>
            </a:r>
            <a:r>
              <a:rPr lang="de-DE" sz="1500" dirty="0" err="1"/>
              <a:t>using</a:t>
            </a:r>
            <a:r>
              <a:rPr lang="de-DE" sz="1500" dirty="0"/>
              <a:t> </a:t>
            </a:r>
            <a:r>
              <a:rPr lang="de-DE" sz="1500" dirty="0" err="1"/>
              <a:t>news</a:t>
            </a:r>
            <a:r>
              <a:rPr lang="de-DE" sz="1500" dirty="0"/>
              <a:t> </a:t>
            </a:r>
            <a:r>
              <a:rPr lang="de-DE" sz="1500" dirty="0" err="1"/>
              <a:t>media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Facebook </a:t>
            </a:r>
            <a:r>
              <a:rPr lang="de-DE" sz="1500" dirty="0" err="1"/>
              <a:t>sharing</a:t>
            </a:r>
            <a:r>
              <a:rPr lang="de-DE" sz="1500" dirty="0"/>
              <a:t> in language </a:t>
            </a:r>
            <a:r>
              <a:rPr lang="de-DE" sz="1500" dirty="0" err="1"/>
              <a:t>teaching</a:t>
            </a:r>
            <a:r>
              <a:rPr lang="de-DE" sz="1500" dirty="0"/>
              <a:t>? </a:t>
            </a:r>
            <a:r>
              <a:rPr lang="de-DE" sz="1500" dirty="0" err="1"/>
              <a:t>Participating</a:t>
            </a:r>
            <a:r>
              <a:rPr lang="de-DE" sz="1500" dirty="0"/>
              <a:t> countries: </a:t>
            </a:r>
            <a:r>
              <a:rPr lang="de-DE" sz="1500" dirty="0" err="1" smtClean="0">
                <a:solidFill>
                  <a:srgbClr val="3366FF"/>
                </a:solidFill>
              </a:rPr>
              <a:t>Croatia</a:t>
            </a:r>
            <a:r>
              <a:rPr lang="de-DE" sz="1500" dirty="0" smtClean="0">
                <a:solidFill>
                  <a:srgbClr val="3366FF"/>
                </a:solidFill>
              </a:rPr>
              <a:t>, </a:t>
            </a:r>
            <a:r>
              <a:rPr lang="de-DE" sz="1500" dirty="0" err="1" smtClean="0">
                <a:solidFill>
                  <a:srgbClr val="3366FF"/>
                </a:solidFill>
              </a:rPr>
              <a:t>Iceland</a:t>
            </a:r>
            <a:r>
              <a:rPr lang="de-DE" sz="1500" dirty="0" smtClean="0">
                <a:solidFill>
                  <a:srgbClr val="3366FF"/>
                </a:solidFill>
              </a:rPr>
              <a:t> </a:t>
            </a:r>
            <a:endParaRPr lang="de-DE" sz="1500" dirty="0">
              <a:solidFill>
                <a:srgbClr val="3366FF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1500" dirty="0" err="1"/>
              <a:t>Breaking</a:t>
            </a:r>
            <a:r>
              <a:rPr lang="de-DE" sz="1500" dirty="0"/>
              <a:t> </a:t>
            </a:r>
            <a:r>
              <a:rPr lang="de-DE" sz="1500" dirty="0" err="1"/>
              <a:t>barriers</a:t>
            </a:r>
            <a:r>
              <a:rPr lang="de-DE" sz="1500" dirty="0"/>
              <a:t>: Can </a:t>
            </a:r>
            <a:r>
              <a:rPr lang="de-DE" sz="1500" dirty="0" err="1"/>
              <a:t>we</a:t>
            </a:r>
            <a:r>
              <a:rPr lang="de-DE" sz="1500" dirty="0"/>
              <a:t> </a:t>
            </a:r>
            <a:r>
              <a:rPr lang="de-DE" sz="1500" dirty="0" err="1"/>
              <a:t>identify</a:t>
            </a:r>
            <a:r>
              <a:rPr lang="de-DE" sz="1500" dirty="0"/>
              <a:t> </a:t>
            </a:r>
            <a:r>
              <a:rPr lang="de-DE" sz="1500" dirty="0" err="1"/>
              <a:t>barriers</a:t>
            </a:r>
            <a:r>
              <a:rPr lang="de-DE" sz="1500" dirty="0"/>
              <a:t> </a:t>
            </a:r>
            <a:r>
              <a:rPr lang="de-DE" sz="1500" dirty="0" err="1"/>
              <a:t>for</a:t>
            </a:r>
            <a:r>
              <a:rPr lang="de-DE" sz="1500" dirty="0"/>
              <a:t> professional </a:t>
            </a:r>
            <a:r>
              <a:rPr lang="de-DE" sz="1500" dirty="0" err="1"/>
              <a:t>learning</a:t>
            </a:r>
            <a:r>
              <a:rPr lang="de-DE" sz="1500" dirty="0"/>
              <a:t> English </a:t>
            </a:r>
            <a:r>
              <a:rPr lang="de-DE" sz="1500" dirty="0" err="1"/>
              <a:t>as</a:t>
            </a:r>
            <a:r>
              <a:rPr lang="de-DE" sz="1500" dirty="0"/>
              <a:t> a </a:t>
            </a:r>
            <a:r>
              <a:rPr lang="de-DE" sz="1500" dirty="0" err="1"/>
              <a:t>second</a:t>
            </a:r>
            <a:r>
              <a:rPr lang="de-DE" sz="1500" dirty="0"/>
              <a:t> language at </a:t>
            </a:r>
            <a:r>
              <a:rPr lang="de-DE" sz="1500" dirty="0" err="1"/>
              <a:t>university</a:t>
            </a:r>
            <a:r>
              <a:rPr lang="de-DE" sz="1500" dirty="0"/>
              <a:t> </a:t>
            </a:r>
            <a:r>
              <a:rPr lang="de-DE" sz="1500" dirty="0" err="1"/>
              <a:t>level</a:t>
            </a:r>
            <a:r>
              <a:rPr lang="de-DE" sz="1500" dirty="0"/>
              <a:t>? </a:t>
            </a:r>
            <a:r>
              <a:rPr lang="de-DE" sz="1500" dirty="0" err="1"/>
              <a:t>Participating</a:t>
            </a:r>
            <a:r>
              <a:rPr lang="de-DE" sz="1500" dirty="0"/>
              <a:t> countries: </a:t>
            </a:r>
            <a:r>
              <a:rPr lang="de-DE" sz="1500" dirty="0" smtClean="0">
                <a:solidFill>
                  <a:srgbClr val="3366FF"/>
                </a:solidFill>
              </a:rPr>
              <a:t>Armenia, France </a:t>
            </a:r>
            <a:endParaRPr lang="de-DE" sz="1500" dirty="0">
              <a:solidFill>
                <a:srgbClr val="3366FF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1500" dirty="0" err="1"/>
              <a:t>What</a:t>
            </a:r>
            <a:r>
              <a:rPr lang="de-DE" sz="1500" dirty="0"/>
              <a:t> is the </a:t>
            </a:r>
            <a:r>
              <a:rPr lang="de-DE" sz="1500" dirty="0" err="1"/>
              <a:t>role</a:t>
            </a:r>
            <a:r>
              <a:rPr lang="de-DE" sz="1500" dirty="0"/>
              <a:t> of the </a:t>
            </a:r>
            <a:r>
              <a:rPr lang="de-DE" sz="1500" dirty="0" err="1"/>
              <a:t>teacher</a:t>
            </a:r>
            <a:r>
              <a:rPr lang="de-DE" sz="1500" dirty="0"/>
              <a:t> in </a:t>
            </a:r>
            <a:r>
              <a:rPr lang="de-DE" sz="1500" dirty="0" err="1"/>
              <a:t>university</a:t>
            </a:r>
            <a:r>
              <a:rPr lang="de-DE" sz="1500" dirty="0"/>
              <a:t> </a:t>
            </a:r>
            <a:r>
              <a:rPr lang="de-DE" sz="1500" dirty="0" err="1"/>
              <a:t>student-centred</a:t>
            </a:r>
            <a:r>
              <a:rPr lang="de-DE" sz="1500" dirty="0"/>
              <a:t> </a:t>
            </a:r>
            <a:r>
              <a:rPr lang="de-DE" sz="1500" dirty="0" err="1"/>
              <a:t>activities</a:t>
            </a:r>
            <a:r>
              <a:rPr lang="de-DE" sz="1500" dirty="0"/>
              <a:t>? </a:t>
            </a:r>
            <a:r>
              <a:rPr lang="de-DE" sz="1500" dirty="0" err="1"/>
              <a:t>Participating</a:t>
            </a:r>
            <a:r>
              <a:rPr lang="de-DE" sz="1500" dirty="0"/>
              <a:t> countries: </a:t>
            </a:r>
            <a:r>
              <a:rPr lang="de-DE" sz="1500" dirty="0" smtClean="0">
                <a:solidFill>
                  <a:srgbClr val="3366FF"/>
                </a:solidFill>
              </a:rPr>
              <a:t>Finnland, France </a:t>
            </a:r>
            <a:endParaRPr lang="de-DE" sz="1500" dirty="0">
              <a:solidFill>
                <a:srgbClr val="3366FF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1500" dirty="0" err="1"/>
              <a:t>How</a:t>
            </a:r>
            <a:r>
              <a:rPr lang="de-DE" sz="1500" dirty="0"/>
              <a:t> </a:t>
            </a:r>
            <a:r>
              <a:rPr lang="de-DE" sz="1500" dirty="0" err="1"/>
              <a:t>does</a:t>
            </a:r>
            <a:r>
              <a:rPr lang="de-DE" sz="1500" dirty="0"/>
              <a:t> </a:t>
            </a:r>
            <a:r>
              <a:rPr lang="de-DE" sz="1500" dirty="0" err="1"/>
              <a:t>teaching</a:t>
            </a:r>
            <a:r>
              <a:rPr lang="de-DE" sz="1500" dirty="0"/>
              <a:t> </a:t>
            </a:r>
            <a:r>
              <a:rPr lang="de-DE" sz="1500" dirty="0" err="1"/>
              <a:t>vocabulary</a:t>
            </a:r>
            <a:r>
              <a:rPr lang="de-DE" sz="1500" dirty="0"/>
              <a:t> </a:t>
            </a:r>
            <a:r>
              <a:rPr lang="de-DE" sz="1500" dirty="0" err="1"/>
              <a:t>learning</a:t>
            </a:r>
            <a:r>
              <a:rPr lang="de-DE" sz="1500" dirty="0"/>
              <a:t> </a:t>
            </a:r>
            <a:r>
              <a:rPr lang="de-DE" sz="1500" dirty="0" err="1"/>
              <a:t>strategies</a:t>
            </a:r>
            <a:r>
              <a:rPr lang="de-DE" sz="1500" dirty="0"/>
              <a:t> </a:t>
            </a:r>
            <a:r>
              <a:rPr lang="de-DE" sz="1500" dirty="0" err="1"/>
              <a:t>contribute</a:t>
            </a:r>
            <a:r>
              <a:rPr lang="de-DE" sz="1500" dirty="0"/>
              <a:t> to </a:t>
            </a:r>
            <a:r>
              <a:rPr lang="de-DE" sz="1500" dirty="0" err="1"/>
              <a:t>learner</a:t>
            </a:r>
            <a:r>
              <a:rPr lang="de-DE" sz="1500" dirty="0"/>
              <a:t> </a:t>
            </a:r>
            <a:r>
              <a:rPr lang="de-DE" sz="1500" dirty="0" err="1"/>
              <a:t>autonomy</a:t>
            </a:r>
            <a:r>
              <a:rPr lang="de-DE" sz="1500" dirty="0"/>
              <a:t> in CLIL &amp; MFL </a:t>
            </a:r>
            <a:r>
              <a:rPr lang="de-DE" sz="1500" dirty="0" err="1"/>
              <a:t>classrooms</a:t>
            </a:r>
            <a:r>
              <a:rPr lang="de-DE" sz="1500" dirty="0"/>
              <a:t>? </a:t>
            </a:r>
            <a:r>
              <a:rPr lang="de-DE" sz="1500" dirty="0" err="1"/>
              <a:t>Participating</a:t>
            </a:r>
            <a:r>
              <a:rPr lang="de-DE" sz="1500" dirty="0"/>
              <a:t> countries: </a:t>
            </a:r>
            <a:r>
              <a:rPr lang="de-DE" sz="1500" dirty="0" err="1" smtClean="0">
                <a:solidFill>
                  <a:srgbClr val="3366FF"/>
                </a:solidFill>
              </a:rPr>
              <a:t>Ireland</a:t>
            </a:r>
            <a:r>
              <a:rPr lang="de-DE" sz="1500" dirty="0" smtClean="0"/>
              <a:t> </a:t>
            </a:r>
            <a:endParaRPr lang="de-DE" sz="1500" dirty="0"/>
          </a:p>
          <a:p>
            <a:pPr>
              <a:lnSpc>
                <a:spcPct val="100000"/>
              </a:lnSpc>
            </a:pPr>
            <a:r>
              <a:rPr lang="de-DE" sz="1500" dirty="0"/>
              <a:t>Wie kann erreicht werden, dass die Kinder im Unterricht in der Zielsprache Deutsch </a:t>
            </a:r>
            <a:r>
              <a:rPr lang="de-DE" sz="1500" dirty="0" smtClean="0"/>
              <a:t>sprechen</a:t>
            </a:r>
            <a:r>
              <a:rPr lang="de-DE" sz="1500" dirty="0">
                <a:solidFill>
                  <a:schemeClr val="tx1"/>
                </a:solidFill>
              </a:rPr>
              <a:t>?</a:t>
            </a:r>
            <a:r>
              <a:rPr lang="de-DE" sz="1500" dirty="0" smtClean="0">
                <a:solidFill>
                  <a:srgbClr val="3366FF"/>
                </a:solidFill>
              </a:rPr>
              <a:t> </a:t>
            </a:r>
            <a:r>
              <a:rPr lang="de-DE" sz="1500" dirty="0" err="1"/>
              <a:t>Participating</a:t>
            </a:r>
            <a:r>
              <a:rPr lang="de-DE" sz="1500" dirty="0"/>
              <a:t> countries: </a:t>
            </a:r>
            <a:r>
              <a:rPr lang="de-DE" sz="1500" dirty="0" smtClean="0">
                <a:solidFill>
                  <a:srgbClr val="3366FF"/>
                </a:solidFill>
              </a:rPr>
              <a:t>Liechtenstein</a:t>
            </a:r>
            <a:r>
              <a:rPr lang="de-DE" sz="1500" dirty="0">
                <a:solidFill>
                  <a:srgbClr val="3366FF"/>
                </a:solidFill>
              </a:rPr>
              <a:t>, </a:t>
            </a:r>
            <a:r>
              <a:rPr lang="de-DE" sz="1500" dirty="0" err="1" smtClean="0">
                <a:solidFill>
                  <a:srgbClr val="3366FF"/>
                </a:solidFill>
              </a:rPr>
              <a:t>Lithuania</a:t>
            </a:r>
            <a:r>
              <a:rPr lang="de-DE" sz="1500" dirty="0" smtClean="0">
                <a:solidFill>
                  <a:srgbClr val="3366FF"/>
                </a:solidFill>
              </a:rPr>
              <a:t>, Romania </a:t>
            </a:r>
            <a:endParaRPr lang="de-DE" sz="1500" dirty="0">
              <a:solidFill>
                <a:srgbClr val="3366FF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GB" sz="1800" dirty="0"/>
          </a:p>
          <a:p>
            <a:pPr marL="0" indent="0">
              <a:lnSpc>
                <a:spcPct val="70000"/>
              </a:lnSpc>
              <a:buNone/>
            </a:pPr>
            <a:endParaRPr lang="en-GB" sz="1800" dirty="0"/>
          </a:p>
          <a:p>
            <a:pPr marL="0" indent="0">
              <a:lnSpc>
                <a:spcPct val="70000"/>
              </a:lnSpc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81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3" y="1098133"/>
            <a:ext cx="4301693" cy="4422557"/>
          </a:xfrm>
          <a:prstGeom prst="rect">
            <a:avLst/>
          </a:prstGeom>
          <a:noFill/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918" y="2579677"/>
            <a:ext cx="3915950" cy="1008731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de-DE" sz="3200" b="1" dirty="0"/>
              <a:t>Graz </a:t>
            </a:r>
            <a:r>
              <a:rPr lang="de-DE" sz="3200" b="1" dirty="0" err="1"/>
              <a:t>workshop</a:t>
            </a:r>
            <a:r>
              <a:rPr lang="de-DE" sz="3200" b="1" dirty="0"/>
              <a:t> </a:t>
            </a:r>
            <a:r>
              <a:rPr lang="de-DE" sz="3200" b="1" dirty="0" smtClean="0"/>
              <a:t>– </a:t>
            </a:r>
            <a:br>
              <a:rPr lang="de-DE" sz="3200" b="1" dirty="0" smtClean="0"/>
            </a:br>
            <a:r>
              <a:rPr lang="de-DE" sz="3200" b="1" dirty="0" smtClean="0"/>
              <a:t>mini-projects</a:t>
            </a:r>
            <a:r>
              <a:rPr lang="de-DE" sz="3200" b="1" dirty="0"/>
              <a:t>: </a:t>
            </a:r>
            <a:r>
              <a:rPr lang="de-DE" sz="3200" b="1" dirty="0" err="1" smtClean="0"/>
              <a:t>research</a:t>
            </a:r>
            <a:r>
              <a:rPr lang="de-DE" sz="3200" b="1" dirty="0" smtClean="0"/>
              <a:t> </a:t>
            </a:r>
            <a:r>
              <a:rPr lang="de-DE" sz="3200" b="1" dirty="0"/>
              <a:t>topics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97868" y="1286933"/>
            <a:ext cx="5046132" cy="4786489"/>
          </a:xfrm>
          <a:solidFill>
            <a:srgbClr val="ED7D3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GB" sz="1425" dirty="0"/>
          </a:p>
          <a:p>
            <a:pPr marL="0" indent="0">
              <a:lnSpc>
                <a:spcPct val="70000"/>
              </a:lnSpc>
              <a:buNone/>
            </a:pPr>
            <a:endParaRPr lang="en-GB" sz="1425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168613" y="1320770"/>
            <a:ext cx="4439361" cy="282975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500" dirty="0"/>
              <a:t>Using the </a:t>
            </a:r>
            <a:r>
              <a:rPr lang="de-DE" sz="1500" dirty="0" smtClean="0"/>
              <a:t>European Portfolio of Student Teachers of Languages (</a:t>
            </a:r>
            <a:r>
              <a:rPr lang="de-DE" sz="1500" dirty="0" smtClean="0">
                <a:hlinkClick r:id="rId4"/>
              </a:rPr>
              <a:t>EPOSTL</a:t>
            </a:r>
            <a:r>
              <a:rPr lang="de-DE" sz="1500" dirty="0" smtClean="0"/>
              <a:t>) </a:t>
            </a:r>
            <a:r>
              <a:rPr lang="de-DE" sz="1500" dirty="0"/>
              <a:t>as a </a:t>
            </a:r>
            <a:r>
              <a:rPr lang="de-DE" sz="1500" dirty="0" smtClean="0"/>
              <a:t>self-reflection </a:t>
            </a:r>
            <a:r>
              <a:rPr lang="de-DE" sz="1500" dirty="0"/>
              <a:t>tool for improving pre- and in-service teachers’ competences</a:t>
            </a:r>
            <a:r>
              <a:rPr lang="de-DE" sz="1500" dirty="0" smtClean="0"/>
              <a:t>.</a:t>
            </a:r>
            <a:r>
              <a:rPr lang="de-DE" sz="1500" dirty="0" smtClean="0">
                <a:solidFill>
                  <a:srgbClr val="3366FF"/>
                </a:solidFill>
              </a:rPr>
              <a:t> </a:t>
            </a:r>
            <a:r>
              <a:rPr lang="de-DE" sz="1500" dirty="0"/>
              <a:t>Participating countries: </a:t>
            </a:r>
            <a:r>
              <a:rPr lang="de-DE" sz="1500" dirty="0" smtClean="0">
                <a:solidFill>
                  <a:srgbClr val="3366FF"/>
                </a:solidFill>
              </a:rPr>
              <a:t>Bosnia and Herzegovina, Estonia, Greece </a:t>
            </a:r>
            <a:endParaRPr lang="de-DE" sz="1500" dirty="0">
              <a:solidFill>
                <a:srgbClr val="3366FF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1500" dirty="0"/>
              <a:t>Challenges of CLIL teachers</a:t>
            </a:r>
            <a:br>
              <a:rPr lang="de-DE" sz="1500" dirty="0"/>
            </a:br>
            <a:r>
              <a:rPr lang="de-DE" sz="1500" dirty="0"/>
              <a:t>Intercultural competences through a student- based project. </a:t>
            </a:r>
            <a:r>
              <a:rPr lang="de-DE" sz="1500" dirty="0" smtClean="0"/>
              <a:t>Participating </a:t>
            </a:r>
            <a:r>
              <a:rPr lang="de-DE" sz="1500" dirty="0"/>
              <a:t>countries: </a:t>
            </a:r>
            <a:r>
              <a:rPr lang="de-DE" sz="1500" dirty="0" smtClean="0">
                <a:solidFill>
                  <a:srgbClr val="3366FF"/>
                </a:solidFill>
              </a:rPr>
              <a:t>Czech Republic, Poland</a:t>
            </a:r>
            <a:endParaRPr lang="de-DE" sz="1500" dirty="0"/>
          </a:p>
          <a:p>
            <a:pPr>
              <a:lnSpc>
                <a:spcPct val="100000"/>
              </a:lnSpc>
            </a:pPr>
            <a:r>
              <a:rPr lang="de-DE" sz="1500" dirty="0"/>
              <a:t>CLIL in secondary vocational schools seen through students’ perspectives</a:t>
            </a:r>
            <a:r>
              <a:rPr lang="de-DE" sz="1500" dirty="0" smtClean="0"/>
              <a:t>.</a:t>
            </a:r>
            <a:r>
              <a:rPr lang="de-DE" sz="1500" dirty="0"/>
              <a:t> </a:t>
            </a:r>
            <a:r>
              <a:rPr lang="de-DE" sz="1500" dirty="0" smtClean="0"/>
              <a:t>Participating </a:t>
            </a:r>
            <a:r>
              <a:rPr lang="de-DE" sz="1500" dirty="0"/>
              <a:t>countries: </a:t>
            </a:r>
            <a:r>
              <a:rPr lang="de-DE" sz="1500" dirty="0">
                <a:solidFill>
                  <a:srgbClr val="3366FF"/>
                </a:solidFill>
              </a:rPr>
              <a:t>„The former Yugoslav Republic of </a:t>
            </a:r>
            <a:r>
              <a:rPr lang="de-DE" sz="1500" dirty="0" smtClean="0">
                <a:solidFill>
                  <a:srgbClr val="3366FF"/>
                </a:solidFill>
              </a:rPr>
              <a:t>Macedonia“, Serbia</a:t>
            </a:r>
            <a:endParaRPr lang="de-DE" sz="1500" dirty="0">
              <a:solidFill>
                <a:srgbClr val="3366FF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1500" dirty="0"/>
              <a:t>Intercultural </a:t>
            </a:r>
            <a:r>
              <a:rPr lang="de-DE" sz="1500" dirty="0" smtClean="0"/>
              <a:t>competences </a:t>
            </a:r>
            <a:r>
              <a:rPr lang="de-DE" sz="1500" dirty="0"/>
              <a:t>through a student-based project. </a:t>
            </a:r>
            <a:r>
              <a:rPr lang="de-DE" sz="1500" dirty="0" smtClean="0"/>
              <a:t>Participating </a:t>
            </a:r>
            <a:r>
              <a:rPr lang="de-DE" sz="1500" dirty="0"/>
              <a:t>countries: </a:t>
            </a:r>
            <a:r>
              <a:rPr lang="de-DE" sz="1500" dirty="0" smtClean="0">
                <a:solidFill>
                  <a:srgbClr val="3366FF"/>
                </a:solidFill>
              </a:rPr>
              <a:t>Austria, Denmark, Montenegro</a:t>
            </a:r>
            <a:endParaRPr lang="de-DE" sz="1500" dirty="0">
              <a:solidFill>
                <a:srgbClr val="3366FF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1500" dirty="0" smtClean="0"/>
              <a:t>The teacher as co-constructor of knowledge</a:t>
            </a:r>
            <a:r>
              <a:rPr lang="de-DE" sz="1500" dirty="0" smtClean="0">
                <a:solidFill>
                  <a:srgbClr val="3366FF"/>
                </a:solidFill>
              </a:rPr>
              <a:t> </a:t>
            </a:r>
            <a:r>
              <a:rPr lang="de-DE" sz="1500" dirty="0"/>
              <a:t>Participating countries: </a:t>
            </a:r>
            <a:r>
              <a:rPr lang="de-DE" sz="1500" dirty="0">
                <a:solidFill>
                  <a:srgbClr val="3366FF"/>
                </a:solidFill>
              </a:rPr>
              <a:t>Bulgaria, Switzerland, </a:t>
            </a:r>
            <a:r>
              <a:rPr lang="de-DE" sz="1500" dirty="0" smtClean="0">
                <a:solidFill>
                  <a:srgbClr val="3366FF"/>
                </a:solidFill>
              </a:rPr>
              <a:t>Germany, Norway, Slovenia </a:t>
            </a:r>
            <a:endParaRPr lang="de-DE" sz="1500" dirty="0">
              <a:solidFill>
                <a:srgbClr val="3366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/>
          </a:p>
          <a:p>
            <a:pPr marL="0" indent="0">
              <a:lnSpc>
                <a:spcPct val="70000"/>
              </a:lnSpc>
              <a:buNone/>
            </a:pPr>
            <a:endParaRPr lang="en-GB" sz="1800" dirty="0"/>
          </a:p>
          <a:p>
            <a:pPr marL="0" indent="0">
              <a:lnSpc>
                <a:spcPct val="70000"/>
              </a:lnSpc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751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" y="1165629"/>
            <a:ext cx="9143985" cy="40469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8" y="5336734"/>
            <a:ext cx="7886700" cy="61674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+mn-lt"/>
              </a:rPr>
              <a:t>Graz workshop participants</a:t>
            </a:r>
          </a:p>
        </p:txBody>
      </p:sp>
    </p:spTree>
    <p:extLst>
      <p:ext uri="{BB962C8B-B14F-4D97-AF65-F5344CB8AC3E}">
        <p14:creationId xmlns:p14="http://schemas.microsoft.com/office/powerpoint/2010/main" val="361438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601008" y="1084944"/>
            <a:ext cx="4301693" cy="4422557"/>
          </a:xfrm>
          <a:prstGeom prst="rect">
            <a:avLst/>
          </a:prstGeom>
          <a:noFill/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160" y="1084944"/>
            <a:ext cx="3915950" cy="1008731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latin typeface="+mn-lt"/>
              </a:rPr>
              <a:t>Next 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009" y="2121611"/>
            <a:ext cx="6734702" cy="304356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000" dirty="0"/>
          </a:p>
          <a:p>
            <a:pPr>
              <a:lnSpc>
                <a:spcPct val="100000"/>
              </a:lnSpc>
            </a:pPr>
            <a:r>
              <a:rPr lang="en-GB" sz="1800" dirty="0"/>
              <a:t>Workshop participants to develop their collaborative action research projects and conduct research in their classrooms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Participants to report on action research project outcomes in March 2017 &amp; success stories to be disseminated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Project team to explore and develop synergies and links with other ECML projects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Project team to develop guidelines for action research networking strategies and formats for training courses to improve classroom practice by linking quality strategies to practical </a:t>
            </a:r>
            <a:r>
              <a:rPr lang="en-GB" sz="1800" dirty="0" smtClean="0"/>
              <a:t>Action research </a:t>
            </a:r>
            <a:r>
              <a:rPr lang="en-GB" sz="1800" dirty="0"/>
              <a:t>approaches</a:t>
            </a:r>
          </a:p>
          <a:p>
            <a:endParaRPr lang="en-GB" sz="1800" dirty="0"/>
          </a:p>
          <a:p>
            <a:pPr marL="0" indent="0">
              <a:buNone/>
            </a:pPr>
            <a:endParaRPr lang="en-GB" sz="1000" dirty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603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8" y="5241583"/>
            <a:ext cx="7886700" cy="832345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dirty="0" smtClean="0">
                <a:latin typeface="+mn-lt"/>
              </a:rPr>
              <a:t>Project website</a:t>
            </a:r>
            <a:br>
              <a:rPr lang="en-US" sz="1800" b="1" dirty="0" smtClean="0">
                <a:latin typeface="+mn-lt"/>
              </a:rPr>
            </a:br>
            <a:r>
              <a:rPr lang="en-US" sz="1600" b="1" dirty="0"/>
              <a:t>Action </a:t>
            </a:r>
            <a:r>
              <a:rPr lang="en-US" sz="1600" b="1" dirty="0" smtClean="0"/>
              <a:t>research </a:t>
            </a:r>
            <a:r>
              <a:rPr lang="en-US" sz="1600" b="1" dirty="0"/>
              <a:t>c</a:t>
            </a:r>
            <a:r>
              <a:rPr lang="en-US" sz="1600" b="1" dirty="0" smtClean="0"/>
              <a:t>ommunities </a:t>
            </a:r>
            <a:r>
              <a:rPr lang="en-US" sz="1600" b="1" dirty="0"/>
              <a:t>for </a:t>
            </a:r>
            <a:r>
              <a:rPr lang="en-US" sz="1600" b="1" dirty="0" smtClean="0"/>
              <a:t>language </a:t>
            </a:r>
            <a:r>
              <a:rPr lang="en-US" sz="1600" b="1" dirty="0"/>
              <a:t>t</a:t>
            </a:r>
            <a:r>
              <a:rPr lang="en-US" sz="1600" b="1" dirty="0" smtClean="0"/>
              <a:t>eachers</a:t>
            </a:r>
            <a:r>
              <a:rPr lang="en-US" sz="1500" b="1" dirty="0">
                <a:latin typeface="+mn-lt"/>
              </a:rPr>
              <a:t/>
            </a:r>
            <a:br>
              <a:rPr lang="en-US" sz="1500" b="1" dirty="0">
                <a:latin typeface="+mn-lt"/>
              </a:rPr>
            </a:br>
            <a:r>
              <a:rPr lang="en-US" sz="1500" b="1" dirty="0">
                <a:hlinkClick r:id="rId3"/>
              </a:rPr>
              <a:t>http://www.ecml.at/actionresearch</a:t>
            </a:r>
            <a:r>
              <a:rPr lang="en-US" sz="1500" b="1" dirty="0"/>
              <a:t> </a:t>
            </a:r>
            <a:endParaRPr lang="en-US" sz="1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r="-1"/>
          <a:stretch/>
        </p:blipFill>
        <p:spPr>
          <a:xfrm>
            <a:off x="228600" y="1431757"/>
            <a:ext cx="8662737" cy="348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66718" y="1635897"/>
            <a:ext cx="4216207" cy="400335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de-DE" sz="2775" b="1" dirty="0"/>
              <a:t/>
            </a:r>
            <a:br>
              <a:rPr lang="de-DE" sz="2775" b="1" dirty="0"/>
            </a:br>
            <a:r>
              <a:rPr lang="de-DE" b="1" dirty="0" smtClean="0"/>
              <a:t>Project </a:t>
            </a:r>
            <a:r>
              <a:rPr lang="de-DE" b="1" dirty="0" err="1"/>
              <a:t>o</a:t>
            </a:r>
            <a:r>
              <a:rPr lang="de-DE" b="1" dirty="0" err="1" smtClean="0"/>
              <a:t>verview</a:t>
            </a:r>
            <a:r>
              <a:rPr lang="de-DE" sz="2775" dirty="0"/>
              <a:t/>
            </a:r>
            <a:br>
              <a:rPr lang="de-DE" sz="2775" dirty="0"/>
            </a:br>
            <a:endParaRPr lang="de-DE" sz="2775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04711" y="2786123"/>
            <a:ext cx="7755467" cy="230516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GB" sz="3600" dirty="0"/>
              <a:t>This project is about making techniques for action research widely available to language teachers through the establishment of a community of practice, bringing together newly qualified teachers, experienced teachers, teacher trainers and university researchers.  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endParaRPr lang="en-GB" sz="1350" dirty="0"/>
          </a:p>
          <a:p>
            <a:pPr marL="0" indent="0">
              <a:buNone/>
              <a:defRPr/>
            </a:pPr>
            <a:endParaRPr lang="en-GB" sz="1350" dirty="0"/>
          </a:p>
          <a:p>
            <a:pPr marL="0" indent="0">
              <a:buNone/>
              <a:defRPr/>
            </a:pP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3532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7959" y="1187871"/>
            <a:ext cx="3915950" cy="79022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Project </a:t>
            </a:r>
            <a:r>
              <a:rPr lang="de-DE" b="1" dirty="0" err="1" smtClean="0"/>
              <a:t>aims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06808" y="2135017"/>
            <a:ext cx="6587325" cy="3399072"/>
          </a:xfrm>
        </p:spPr>
        <p:txBody>
          <a:bodyPr>
            <a:noAutofit/>
          </a:bodyPr>
          <a:lstStyle/>
          <a:p>
            <a:pPr marL="85725" indent="0">
              <a:buNone/>
              <a:defRPr/>
            </a:pPr>
            <a:endParaRPr lang="en-GB" sz="1600" dirty="0"/>
          </a:p>
          <a:p>
            <a:pPr marL="342900" indent="-257175">
              <a:lnSpc>
                <a:spcPct val="100000"/>
              </a:lnSpc>
              <a:defRPr/>
            </a:pPr>
            <a:r>
              <a:rPr lang="en-GB" sz="1800" dirty="0"/>
              <a:t>To strengthen professional networks by linking academic expertise on action research &amp; good practice in the language classroom</a:t>
            </a:r>
          </a:p>
          <a:p>
            <a:pPr marL="342900" indent="-257175">
              <a:lnSpc>
                <a:spcPct val="100000"/>
              </a:lnSpc>
              <a:defRPr/>
            </a:pPr>
            <a:r>
              <a:rPr lang="en-GB" sz="1800" dirty="0"/>
              <a:t>To contribute to improvements in language education by giving teachers across Europe better access to action research &amp; new perspectives on languages methodologies</a:t>
            </a:r>
          </a:p>
          <a:p>
            <a:pPr marL="342900" indent="-257175">
              <a:lnSpc>
                <a:spcPct val="100000"/>
              </a:lnSpc>
              <a:defRPr/>
            </a:pPr>
            <a:r>
              <a:rPr lang="en-GB" sz="1800" dirty="0"/>
              <a:t>To enable teachers to reflect on their practice &amp; to propose and test innovations within a community of practice</a:t>
            </a:r>
          </a:p>
          <a:p>
            <a:pPr>
              <a:defRPr/>
            </a:pPr>
            <a:endParaRPr lang="en-GB" sz="1600" dirty="0"/>
          </a:p>
          <a:p>
            <a:pPr>
              <a:defRPr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476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14596" y="2119942"/>
            <a:ext cx="5843650" cy="396476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19939"/>
            <a:ext cx="5971823" cy="39647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1131966"/>
            <a:ext cx="9143999" cy="509156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Project </a:t>
            </a:r>
            <a:r>
              <a:rPr lang="de-DE" b="1" dirty="0" err="1" smtClean="0"/>
              <a:t>objectives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8498" y="2333388"/>
            <a:ext cx="4369971" cy="3864211"/>
          </a:xfr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GB" sz="2300" dirty="0">
                <a:solidFill>
                  <a:schemeClr val="bg1"/>
                </a:solidFill>
              </a:rPr>
              <a:t>To design action research tools which help to improve the quality of teaching &amp; foster dialogue between teachers in different sectors</a:t>
            </a:r>
          </a:p>
          <a:p>
            <a:pPr>
              <a:lnSpc>
                <a:spcPct val="120000"/>
              </a:lnSpc>
              <a:defRPr/>
            </a:pPr>
            <a:r>
              <a:rPr lang="en-GB" sz="2300" dirty="0">
                <a:solidFill>
                  <a:schemeClr val="bg1"/>
                </a:solidFill>
              </a:rPr>
              <a:t>To demonstrate how research can feed into practice &amp; practice into research</a:t>
            </a:r>
          </a:p>
          <a:p>
            <a:pPr>
              <a:lnSpc>
                <a:spcPct val="120000"/>
              </a:lnSpc>
              <a:defRPr/>
            </a:pPr>
            <a:r>
              <a:rPr lang="en-GB" sz="2300" dirty="0">
                <a:solidFill>
                  <a:schemeClr val="bg1"/>
                </a:solidFill>
              </a:rPr>
              <a:t>To show how undertaking action research is beneficial to teachers &amp; learners by creating a set of success stories in different languages</a:t>
            </a:r>
          </a:p>
          <a:p>
            <a:pPr>
              <a:lnSpc>
                <a:spcPct val="120000"/>
              </a:lnSpc>
              <a:defRPr/>
            </a:pPr>
            <a:r>
              <a:rPr lang="en-GB" sz="2300" dirty="0">
                <a:solidFill>
                  <a:schemeClr val="bg1"/>
                </a:solidFill>
              </a:rPr>
              <a:t>To create European models for peer learning activities which can be implemented at school/national level</a:t>
            </a:r>
          </a:p>
          <a:p>
            <a:pPr>
              <a:lnSpc>
                <a:spcPct val="80000"/>
              </a:lnSpc>
              <a:defRPr/>
            </a:pPr>
            <a:endParaRPr lang="en-GB" sz="15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75" y="3454400"/>
            <a:ext cx="3563417" cy="92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12006" y="2701207"/>
            <a:ext cx="3645428" cy="75599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ea typeface="+mj-ea"/>
                <a:cs typeface="+mj-cs"/>
              </a:rPr>
              <a:t/>
            </a:r>
            <a:br>
              <a:rPr lang="en-US" sz="4000" b="1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4000" b="1" dirty="0">
                <a:solidFill>
                  <a:schemeClr val="tx1"/>
                </a:solidFill>
                <a:ea typeface="+mj-ea"/>
                <a:cs typeface="+mj-cs"/>
              </a:rPr>
              <a:t>Project </a:t>
            </a:r>
            <a:r>
              <a:rPr lang="en-US" sz="4000" b="1" dirty="0" smtClean="0">
                <a:solidFill>
                  <a:schemeClr val="tx1"/>
                </a:solidFill>
                <a:ea typeface="+mj-ea"/>
                <a:cs typeface="+mj-cs"/>
              </a:rPr>
              <a:t>team</a:t>
            </a:r>
            <a: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3533422" y="1174044"/>
            <a:ext cx="5610578" cy="4875064"/>
          </a:xfrm>
          <a:solidFill>
            <a:srgbClr val="EE833A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/>
          <a:p>
            <a:pPr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marL="230400" indent="-230400">
              <a:lnSpc>
                <a:spcPct val="100000"/>
              </a:lnSpc>
              <a:defRPr/>
            </a:pPr>
            <a:r>
              <a:rPr lang="en-US" b="1" dirty="0">
                <a:solidFill>
                  <a:schemeClr val="bg1"/>
                </a:solidFill>
              </a:rPr>
              <a:t>Christine Lechner, </a:t>
            </a:r>
            <a:r>
              <a:rPr lang="en-US" dirty="0" err="1">
                <a:solidFill>
                  <a:schemeClr val="bg1"/>
                </a:solidFill>
              </a:rPr>
              <a:t>Pädagogische</a:t>
            </a:r>
            <a:r>
              <a:rPr lang="en-US" dirty="0">
                <a:solidFill>
                  <a:schemeClr val="bg1"/>
                </a:solidFill>
              </a:rPr>
              <a:t> Hochschule Tirol</a:t>
            </a:r>
          </a:p>
          <a:p>
            <a:pPr marL="230400" lvl="1" indent="-230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Co-</a:t>
            </a:r>
            <a:r>
              <a:rPr lang="en-US" sz="1600" dirty="0" err="1">
                <a:solidFill>
                  <a:schemeClr val="bg1"/>
                </a:solidFill>
              </a:rPr>
              <a:t>ordinator</a:t>
            </a:r>
            <a:r>
              <a:rPr lang="en-US" sz="1600" dirty="0">
                <a:solidFill>
                  <a:schemeClr val="bg1"/>
                </a:solidFill>
              </a:rPr>
              <a:t> - Teacher educator at initial &amp; CPD level. English + AR</a:t>
            </a:r>
          </a:p>
          <a:p>
            <a:pPr marL="230400" indent="-230400">
              <a:lnSpc>
                <a:spcPct val="100000"/>
              </a:lnSpc>
              <a:defRPr/>
            </a:pPr>
            <a:r>
              <a:rPr lang="en-US" b="1" dirty="0">
                <a:solidFill>
                  <a:schemeClr val="bg1"/>
                </a:solidFill>
              </a:rPr>
              <a:t>Brynhildur Ragnarsdóttir, </a:t>
            </a:r>
            <a:r>
              <a:rPr lang="en-US" dirty="0">
                <a:solidFill>
                  <a:schemeClr val="bg1"/>
                </a:solidFill>
              </a:rPr>
              <a:t>Language Centre, Reykjavik </a:t>
            </a:r>
          </a:p>
          <a:p>
            <a:pPr marL="230400" lvl="1" indent="-230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Web-site correspondent - Head of a nationwide language </a:t>
            </a:r>
            <a:r>
              <a:rPr lang="en-US" sz="1600" dirty="0" err="1">
                <a:solidFill>
                  <a:schemeClr val="bg1"/>
                </a:solidFill>
              </a:rPr>
              <a:t>centre</a:t>
            </a:r>
            <a:r>
              <a:rPr lang="en-US" sz="1600" dirty="0">
                <a:solidFill>
                  <a:schemeClr val="bg1"/>
                </a:solidFill>
              </a:rPr>
              <a:t> that has supported language acquisition &amp; language teaching via online distance learning since 2002. </a:t>
            </a:r>
          </a:p>
          <a:p>
            <a:pPr marL="230400" indent="-230400">
              <a:lnSpc>
                <a:spcPct val="100000"/>
              </a:lnSpc>
              <a:defRPr/>
            </a:pPr>
            <a:r>
              <a:rPr lang="en-US" b="1" dirty="0">
                <a:solidFill>
                  <a:schemeClr val="bg1"/>
                </a:solidFill>
              </a:rPr>
              <a:t>Angela Gallagher-Brett, </a:t>
            </a:r>
            <a:r>
              <a:rPr lang="en-US" dirty="0">
                <a:solidFill>
                  <a:schemeClr val="bg1"/>
                </a:solidFill>
              </a:rPr>
              <a:t>SOAS, University of London</a:t>
            </a:r>
          </a:p>
          <a:p>
            <a:pPr marL="230400" lvl="1" indent="-230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Communications person - Languages teacher, Applied Linguist, Head of </a:t>
            </a:r>
            <a:r>
              <a:rPr lang="en-US" sz="1600" dirty="0" smtClean="0">
                <a:solidFill>
                  <a:schemeClr val="bg1"/>
                </a:solidFill>
              </a:rPr>
              <a:t>learning </a:t>
            </a:r>
            <a:r>
              <a:rPr lang="en-US" sz="1600" dirty="0">
                <a:solidFill>
                  <a:schemeClr val="bg1"/>
                </a:solidFill>
              </a:rPr>
              <a:t>and </a:t>
            </a:r>
            <a:r>
              <a:rPr lang="en-US" sz="1600" dirty="0" smtClean="0">
                <a:solidFill>
                  <a:schemeClr val="bg1"/>
                </a:solidFill>
              </a:rPr>
              <a:t>teaching </a:t>
            </a:r>
            <a:r>
              <a:rPr lang="en-US" sz="1600" dirty="0">
                <a:solidFill>
                  <a:schemeClr val="bg1"/>
                </a:solidFill>
              </a:rPr>
              <a:t>d</a:t>
            </a:r>
            <a:r>
              <a:rPr lang="en-US" sz="1600" dirty="0" smtClean="0">
                <a:solidFill>
                  <a:schemeClr val="bg1"/>
                </a:solidFill>
              </a:rPr>
              <a:t>evelopment </a:t>
            </a:r>
            <a:r>
              <a:rPr lang="en-US" sz="1600" dirty="0">
                <a:solidFill>
                  <a:schemeClr val="bg1"/>
                </a:solidFill>
              </a:rPr>
              <a:t>at university</a:t>
            </a:r>
          </a:p>
          <a:p>
            <a:pPr marL="230400" indent="-230400">
              <a:lnSpc>
                <a:spcPct val="100000"/>
              </a:lnSpc>
              <a:defRPr/>
            </a:pPr>
            <a:r>
              <a:rPr lang="en-US" b="1" dirty="0" err="1">
                <a:solidFill>
                  <a:schemeClr val="bg1"/>
                </a:solidFill>
              </a:rPr>
              <a:t>Tita</a:t>
            </a:r>
            <a:r>
              <a:rPr lang="en-US" b="1" dirty="0">
                <a:solidFill>
                  <a:schemeClr val="bg1"/>
                </a:solidFill>
              </a:rPr>
              <a:t> Mihaiu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hlinkClick r:id="rId4"/>
              </a:rPr>
              <a:t>Centrul </a:t>
            </a:r>
            <a:r>
              <a:rPr lang="en-US" dirty="0" err="1" smtClean="0">
                <a:hlinkClick r:id="rId4"/>
              </a:rPr>
              <a:t>pentru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formarea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continuă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în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limba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germană</a:t>
            </a:r>
            <a:r>
              <a:rPr lang="en-US" dirty="0" smtClean="0">
                <a:hlinkClick r:id="rId4"/>
              </a:rPr>
              <a:t> (CPD)</a:t>
            </a:r>
            <a:endParaRPr lang="en-US" dirty="0">
              <a:solidFill>
                <a:schemeClr val="bg1"/>
              </a:solidFill>
            </a:endParaRPr>
          </a:p>
          <a:p>
            <a:pPr marL="230400" lvl="1" indent="-2304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</a:rPr>
              <a:t>Second language </a:t>
            </a:r>
            <a:r>
              <a:rPr lang="en-US" sz="1600" dirty="0" err="1">
                <a:solidFill>
                  <a:schemeClr val="bg1"/>
                </a:solidFill>
              </a:rPr>
              <a:t>documentalist</a:t>
            </a:r>
            <a:r>
              <a:rPr lang="en-US" sz="1600" dirty="0">
                <a:solidFill>
                  <a:schemeClr val="bg1"/>
                </a:solidFill>
              </a:rPr>
              <a:t> - German teacher &amp; </a:t>
            </a:r>
            <a:r>
              <a:rPr lang="en-US" sz="1600" dirty="0" err="1">
                <a:solidFill>
                  <a:schemeClr val="bg1"/>
                </a:solidFill>
              </a:rPr>
              <a:t>organiser</a:t>
            </a:r>
            <a:r>
              <a:rPr lang="en-US" sz="1600" dirty="0">
                <a:solidFill>
                  <a:schemeClr val="bg1"/>
                </a:solidFill>
              </a:rPr>
              <a:t> of CPD for German teachers</a:t>
            </a:r>
          </a:p>
          <a:p>
            <a:pPr lvl="2" indent="-1714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 indent="-171450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 indent="-171450">
              <a:buFont typeface="Arial" panose="020B0604020202020204" pitchFamily="34" charset="0"/>
              <a:buChar char="•"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22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307" y="2701207"/>
            <a:ext cx="3645428" cy="755999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 fontScale="90000"/>
          </a:bodyPr>
          <a:lstStyle/>
          <a:p>
            <a:pPr algn="ctr">
              <a:defRPr/>
            </a:pPr>
            <a:r>
              <a:rPr lang="en-US" sz="2700" b="1" dirty="0">
                <a:solidFill>
                  <a:schemeClr val="tx1"/>
                </a:solidFill>
                <a:ea typeface="+mj-ea"/>
                <a:cs typeface="+mj-cs"/>
              </a:rPr>
              <a:t/>
            </a:r>
            <a:br>
              <a:rPr lang="en-US" sz="2700" b="1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4400" b="1" dirty="0">
                <a:solidFill>
                  <a:schemeClr val="tx1"/>
                </a:solidFill>
                <a:ea typeface="+mj-ea"/>
                <a:cs typeface="+mj-cs"/>
              </a:rPr>
              <a:t>Project </a:t>
            </a:r>
            <a:r>
              <a:rPr lang="en-US" sz="4400" b="1" dirty="0" smtClean="0">
                <a:solidFill>
                  <a:schemeClr val="tx1"/>
                </a:solidFill>
                <a:ea typeface="+mj-ea"/>
                <a:cs typeface="+mj-cs"/>
              </a:rPr>
              <a:t>team</a:t>
            </a:r>
            <a:r>
              <a:rPr lang="en-US" sz="3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3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3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3793067" y="1196622"/>
            <a:ext cx="5350933" cy="4899378"/>
          </a:xfrm>
          <a:solidFill>
            <a:srgbClr val="EE833A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/>
          <a:p>
            <a:pPr algn="ctr">
              <a:defRPr/>
            </a:pPr>
            <a:endParaRPr lang="en-US" sz="1425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Associate </a:t>
            </a:r>
            <a:r>
              <a:rPr lang="en-US" sz="2400" b="1" dirty="0" smtClean="0">
                <a:solidFill>
                  <a:schemeClr val="tx1"/>
                </a:solidFill>
              </a:rPr>
              <a:t>partners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Renata </a:t>
            </a:r>
            <a:r>
              <a:rPr lang="en-US" sz="1800" b="1" dirty="0" err="1">
                <a:solidFill>
                  <a:schemeClr val="bg1"/>
                </a:solidFill>
              </a:rPr>
              <a:t>Zanin</a:t>
            </a:r>
            <a:r>
              <a:rPr lang="en-US" sz="1800" dirty="0">
                <a:solidFill>
                  <a:schemeClr val="bg1"/>
                </a:solidFill>
              </a:rPr>
              <a:t>, University of Bolzano</a:t>
            </a:r>
            <a:endParaRPr lang="en-GB" sz="1800" dirty="0">
              <a:solidFill>
                <a:schemeClr val="bg1"/>
              </a:solidFill>
            </a:endParaRPr>
          </a:p>
          <a:p>
            <a:pPr marL="257175" indent="-2571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Teacher educator at ITE &amp; CPD level at trilingual university, Networking to </a:t>
            </a:r>
            <a:r>
              <a:rPr lang="en-US" sz="1800" dirty="0" err="1">
                <a:solidFill>
                  <a:schemeClr val="bg1"/>
                </a:solidFill>
              </a:rPr>
              <a:t>Euregio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Regio</a:t>
            </a:r>
            <a:endParaRPr lang="en-GB" sz="1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bg1"/>
                </a:solidFill>
              </a:rPr>
              <a:t>Jim Murphy - </a:t>
            </a:r>
            <a:r>
              <a:rPr lang="en-US" sz="1800" dirty="0">
                <a:solidFill>
                  <a:schemeClr val="bg1"/>
                </a:solidFill>
              </a:rPr>
              <a:t>CALL expert from St. Johns, Newfoundland</a:t>
            </a:r>
          </a:p>
          <a:p>
            <a:pPr>
              <a:lnSpc>
                <a:spcPct val="100000"/>
              </a:lnSpc>
            </a:pPr>
            <a:r>
              <a:rPr lang="en-GB" sz="1800" b="1" dirty="0">
                <a:solidFill>
                  <a:schemeClr val="bg1"/>
                </a:solidFill>
              </a:rPr>
              <a:t>Anita Konrad</a:t>
            </a:r>
            <a:r>
              <a:rPr lang="en-GB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Pädagogische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Hochschule</a:t>
            </a:r>
            <a:r>
              <a:rPr lang="en-US" sz="1800" dirty="0">
                <a:solidFill>
                  <a:schemeClr val="bg1"/>
                </a:solidFill>
              </a:rPr>
              <a:t> Tirol</a:t>
            </a:r>
          </a:p>
          <a:p>
            <a:pPr marL="257175" indent="-2571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German specialist</a:t>
            </a:r>
          </a:p>
          <a:p>
            <a:pPr>
              <a:lnSpc>
                <a:spcPct val="100000"/>
              </a:lnSpc>
            </a:pPr>
            <a:r>
              <a:rPr lang="en-GB" sz="1800" b="1" dirty="0">
                <a:solidFill>
                  <a:schemeClr val="bg1"/>
                </a:solidFill>
              </a:rPr>
              <a:t>Melanie Steiner</a:t>
            </a:r>
            <a:r>
              <a:rPr lang="en-GB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Pädagogische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Hochschule</a:t>
            </a:r>
            <a:r>
              <a:rPr lang="en-US" sz="1800" dirty="0">
                <a:solidFill>
                  <a:schemeClr val="bg1"/>
                </a:solidFill>
              </a:rPr>
              <a:t> Tirol</a:t>
            </a:r>
          </a:p>
          <a:p>
            <a:pPr marL="257175" indent="-25717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German </a:t>
            </a:r>
            <a:r>
              <a:rPr lang="en-US" sz="1800" dirty="0" smtClean="0">
                <a:solidFill>
                  <a:schemeClr val="bg1"/>
                </a:solidFill>
              </a:rPr>
              <a:t>Specialist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bg1"/>
                </a:solidFill>
              </a:rPr>
              <a:t>Marianne </a:t>
            </a:r>
            <a:r>
              <a:rPr lang="en-US" sz="1800" b="1" dirty="0" err="1">
                <a:solidFill>
                  <a:schemeClr val="bg1"/>
                </a:solidFill>
              </a:rPr>
              <a:t>Jacquin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dirty="0">
                <a:solidFill>
                  <a:schemeClr val="bg1"/>
                </a:solidFill>
              </a:rPr>
              <a:t>Teacher training institute (IUFE), University of Geneva, Switzerland </a:t>
            </a:r>
            <a:endParaRPr lang="en-GB" sz="1800" dirty="0">
              <a:solidFill>
                <a:schemeClr val="bg1"/>
              </a:solidFill>
            </a:endParaRPr>
          </a:p>
          <a:p>
            <a:pPr lvl="2" indent="-17145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  <a:p>
            <a:pPr indent="-1714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indent="-171450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18162" y="970229"/>
            <a:ext cx="5915025" cy="99417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de-DE" sz="4000" b="1" dirty="0"/>
              <a:t>Project first steps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9849" y="1738489"/>
            <a:ext cx="8217084" cy="4571999"/>
          </a:xfrm>
        </p:spPr>
        <p:txBody>
          <a:bodyPr>
            <a:normAutofit/>
          </a:bodyPr>
          <a:lstStyle/>
          <a:p>
            <a:r>
              <a:rPr lang="en-GB" sz="2200" b="1" dirty="0" smtClean="0">
                <a:solidFill>
                  <a:schemeClr val="bg1"/>
                </a:solidFill>
              </a:rPr>
              <a:t>Networking &amp; discussions at regional levels of partners</a:t>
            </a:r>
          </a:p>
          <a:p>
            <a:r>
              <a:rPr lang="en-GB" sz="2200" b="1" dirty="0" smtClean="0">
                <a:solidFill>
                  <a:schemeClr val="bg1"/>
                </a:solidFill>
              </a:rPr>
              <a:t>First workshop during International Week at Pedagogical University Tirol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To </a:t>
            </a:r>
            <a:r>
              <a:rPr lang="en-GB" sz="1600" dirty="0">
                <a:solidFill>
                  <a:schemeClr val="bg1"/>
                </a:solidFill>
              </a:rPr>
              <a:t>open up discussions on quality and enhancement in teaching at tertiary level across Europe</a:t>
            </a:r>
          </a:p>
          <a:p>
            <a:r>
              <a:rPr lang="en-GB" sz="2200" b="1" dirty="0">
                <a:solidFill>
                  <a:schemeClr val="bg1"/>
                </a:solidFill>
              </a:rPr>
              <a:t>Action Research Workshop for German teachers in </a:t>
            </a:r>
            <a:r>
              <a:rPr lang="de-DE" sz="2200" b="1" dirty="0">
                <a:solidFill>
                  <a:schemeClr val="bg1"/>
                </a:solidFill>
              </a:rPr>
              <a:t>Sibiu / Hermannstadt October 2016</a:t>
            </a:r>
          </a:p>
          <a:p>
            <a:pPr lvl="1"/>
            <a:r>
              <a:rPr lang="de-DE" sz="1600" dirty="0">
                <a:solidFill>
                  <a:schemeClr val="bg1"/>
                </a:solidFill>
              </a:rPr>
              <a:t>To introduce action research tools</a:t>
            </a:r>
          </a:p>
          <a:p>
            <a:pPr lvl="1"/>
            <a:r>
              <a:rPr lang="de-DE" sz="1600" dirty="0">
                <a:solidFill>
                  <a:schemeClr val="bg1"/>
                </a:solidFill>
              </a:rPr>
              <a:t>To plan &amp; develop collaborative action research projects</a:t>
            </a:r>
          </a:p>
          <a:p>
            <a:r>
              <a:rPr lang="de-DE" sz="2200" b="1" dirty="0">
                <a:solidFill>
                  <a:schemeClr val="bg1"/>
                </a:solidFill>
              </a:rPr>
              <a:t>Action Research Workshop in Graz November 2016</a:t>
            </a:r>
          </a:p>
          <a:p>
            <a:pPr lvl="1"/>
            <a:r>
              <a:rPr lang="de-DE" sz="1600" dirty="0">
                <a:solidFill>
                  <a:schemeClr val="bg1"/>
                </a:solidFill>
              </a:rPr>
              <a:t>To foster dialogue about language teaching practice in ECML countries</a:t>
            </a:r>
          </a:p>
          <a:p>
            <a:pPr lvl="1"/>
            <a:r>
              <a:rPr lang="de-DE" sz="1600" dirty="0">
                <a:solidFill>
                  <a:schemeClr val="bg1"/>
                </a:solidFill>
              </a:rPr>
              <a:t>To introduce action research tools</a:t>
            </a:r>
          </a:p>
          <a:p>
            <a:pPr lvl="1"/>
            <a:r>
              <a:rPr lang="de-DE" sz="1600" dirty="0">
                <a:solidFill>
                  <a:schemeClr val="bg1"/>
                </a:solidFill>
              </a:rPr>
              <a:t>To plan and develop collaborative action research projects with outputs due in Spring 2017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37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41" y="1138619"/>
            <a:ext cx="8763624" cy="83195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2700" b="1" dirty="0">
                <a:latin typeface="+mn-lt"/>
              </a:rPr>
              <a:t>Sibiu / </a:t>
            </a:r>
            <a:r>
              <a:rPr lang="en-US" sz="2700" b="1" dirty="0" err="1">
                <a:latin typeface="+mn-lt"/>
              </a:rPr>
              <a:t>Hermannstadt</a:t>
            </a:r>
            <a:r>
              <a:rPr lang="en-US" sz="2700" b="1" dirty="0">
                <a:latin typeface="+mn-lt"/>
              </a:rPr>
              <a:t>  </a:t>
            </a:r>
            <a:r>
              <a:rPr lang="en-US" sz="2700" b="1" dirty="0" smtClean="0">
                <a:latin typeface="+mn-lt"/>
              </a:rPr>
              <a:t>template </a:t>
            </a:r>
            <a:r>
              <a:rPr lang="en-US" sz="2700" b="1" dirty="0">
                <a:latin typeface="+mn-lt"/>
              </a:rPr>
              <a:t>for 3-day </a:t>
            </a:r>
            <a:r>
              <a:rPr lang="en-US" sz="2700" b="1" dirty="0" smtClean="0">
                <a:latin typeface="+mn-lt"/>
              </a:rPr>
              <a:t/>
            </a:r>
            <a:br>
              <a:rPr lang="en-US" sz="2700" b="1" dirty="0" smtClean="0">
                <a:latin typeface="+mn-lt"/>
              </a:rPr>
            </a:br>
            <a:r>
              <a:rPr lang="en-US" sz="2700" b="1" dirty="0" smtClean="0">
                <a:latin typeface="+mn-lt"/>
              </a:rPr>
              <a:t>Action </a:t>
            </a:r>
            <a:r>
              <a:rPr lang="en-US" sz="2700" b="1" dirty="0">
                <a:latin typeface="+mn-lt"/>
              </a:rPr>
              <a:t>r</a:t>
            </a:r>
            <a:r>
              <a:rPr lang="en-US" sz="2700" b="1" dirty="0" smtClean="0">
                <a:latin typeface="+mn-lt"/>
              </a:rPr>
              <a:t>esearch workshop : Day </a:t>
            </a:r>
            <a:r>
              <a:rPr lang="en-US" sz="2700" b="1" dirty="0">
                <a:latin typeface="+mn-lt"/>
              </a:rPr>
              <a:t>1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523454"/>
              </p:ext>
            </p:extLst>
          </p:nvPr>
        </p:nvGraphicFramePr>
        <p:xfrm>
          <a:off x="261391" y="2222261"/>
          <a:ext cx="8611849" cy="35580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10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02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609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0948">
                <a:tc>
                  <a:txBody>
                    <a:bodyPr/>
                    <a:lstStyle/>
                    <a:p>
                      <a:r>
                        <a:rPr lang="en-GB" sz="1400" dirty="0"/>
                        <a:t>Getting into action research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Content-pack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Aims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Opening</a:t>
                      </a:r>
                      <a:r>
                        <a:rPr lang="en-GB" sz="1200" b="1" baseline="0" dirty="0"/>
                        <a:t> &amp; introductions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baseline="0" dirty="0"/>
                        <a:t>Activity finding out what we have in common</a:t>
                      </a:r>
                      <a:endParaRPr lang="en-GB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Learning about target-language</a:t>
                      </a:r>
                      <a:r>
                        <a:rPr lang="en-GB" sz="1200" b="1" baseline="0" dirty="0"/>
                        <a:t> country culture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baseline="0" dirty="0"/>
                        <a:t>Austria</a:t>
                      </a:r>
                      <a:endParaRPr lang="en-GB" sz="12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To open</a:t>
                      </a:r>
                      <a:r>
                        <a:rPr lang="en-GB" sz="1200" b="1" baseline="0" dirty="0"/>
                        <a:t> up to working together, challenging ideas and developing teaching</a:t>
                      </a:r>
                      <a:endParaRPr lang="en-GB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57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What do I already</a:t>
                      </a:r>
                      <a:r>
                        <a:rPr lang="en-GB" sz="1200" b="1" baseline="0" dirty="0"/>
                        <a:t> know about the theme?</a:t>
                      </a:r>
                      <a:endParaRPr lang="en-GB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b="1" dirty="0"/>
                        <a:t>Getting into</a:t>
                      </a:r>
                      <a:r>
                        <a:rPr lang="en-GB" sz="1200" b="1" baseline="0" dirty="0"/>
                        <a:t> the theme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baseline="0" dirty="0"/>
                        <a:t>Do we all have the same ideas when we think of Austria?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baseline="0" dirty="0"/>
                        <a:t>How to be an Austrian?</a:t>
                      </a:r>
                      <a:endParaRPr lang="en-GB" sz="12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To clarify that there are different</a:t>
                      </a:r>
                      <a:r>
                        <a:rPr lang="en-GB" sz="1200" b="1" baseline="0" dirty="0"/>
                        <a:t> approaches to a topic &amp; different ideas</a:t>
                      </a:r>
                      <a:endParaRPr lang="en-GB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248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Analytic</a:t>
                      </a:r>
                      <a:r>
                        <a:rPr lang="en-GB" sz="1200" b="1" baseline="0" dirty="0"/>
                        <a:t> discourse</a:t>
                      </a:r>
                      <a:endParaRPr lang="en-GB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Posters on teaching about the target language country: my status quo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To get to know each</a:t>
                      </a:r>
                      <a:r>
                        <a:rPr lang="en-GB" sz="1200" b="1" baseline="0" dirty="0"/>
                        <a:t> other &amp; to demonstrate an action research tool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baseline="0" dirty="0"/>
                        <a:t>To show that discussions about teaching aren’t always critical, comparative…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168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From analytic discourse</a:t>
                      </a:r>
                      <a:r>
                        <a:rPr lang="en-GB" sz="1200" b="1" baseline="0" dirty="0"/>
                        <a:t> to perspectives on themes &amp; the ARC Project within ECML programmes</a:t>
                      </a:r>
                      <a:endParaRPr lang="en-GB" sz="12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Current (opposing)</a:t>
                      </a:r>
                      <a:r>
                        <a:rPr lang="en-GB" sz="1200" b="1" baseline="0" dirty="0"/>
                        <a:t> trends in cultural studies &amp; intercultural learning</a:t>
                      </a:r>
                      <a:endParaRPr lang="en-GB" sz="12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To bring the strands together &amp; introduce</a:t>
                      </a:r>
                      <a:r>
                        <a:rPr lang="en-GB" sz="1200" b="1" baseline="0" dirty="0"/>
                        <a:t> the project and the ECML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baseline="0" dirty="0"/>
                        <a:t>To demonstrate a feedback cycle</a:t>
                      </a:r>
                      <a:endParaRPr lang="en-GB" sz="12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48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95" y="1131094"/>
            <a:ext cx="8634335" cy="99417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+mn-lt"/>
              </a:rPr>
              <a:t>Sibiu / </a:t>
            </a:r>
            <a:r>
              <a:rPr lang="en-US" sz="2400" b="1" dirty="0" err="1">
                <a:latin typeface="+mn-lt"/>
              </a:rPr>
              <a:t>Hermannstadt</a:t>
            </a:r>
            <a:r>
              <a:rPr lang="en-US" sz="2400" b="1" dirty="0">
                <a:latin typeface="+mn-lt"/>
              </a:rPr>
              <a:t>  </a:t>
            </a:r>
            <a:r>
              <a:rPr lang="en-US" sz="2400" b="1" dirty="0" smtClean="0">
                <a:latin typeface="+mn-lt"/>
              </a:rPr>
              <a:t>template </a:t>
            </a:r>
            <a:r>
              <a:rPr lang="en-US" sz="2400" b="1" dirty="0">
                <a:latin typeface="+mn-lt"/>
              </a:rPr>
              <a:t>for </a:t>
            </a:r>
            <a:r>
              <a:rPr lang="en-US" sz="2400" b="1" dirty="0" smtClean="0">
                <a:latin typeface="+mn-lt"/>
              </a:rPr>
              <a:t/>
            </a:r>
            <a:br>
              <a:rPr lang="en-US" sz="24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3-day </a:t>
            </a:r>
            <a:r>
              <a:rPr lang="en-US" sz="2400" b="1" dirty="0">
                <a:latin typeface="+mn-lt"/>
              </a:rPr>
              <a:t>Action </a:t>
            </a:r>
            <a:r>
              <a:rPr lang="en-US" sz="2400" b="1" dirty="0" smtClean="0">
                <a:latin typeface="+mn-lt"/>
              </a:rPr>
              <a:t>research workshop</a:t>
            </a:r>
            <a:r>
              <a:rPr lang="en-US" sz="2400" b="1" dirty="0">
                <a:latin typeface="+mn-lt"/>
              </a:rPr>
              <a:t>: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>
                <a:latin typeface="+mn-lt"/>
              </a:rPr>
              <a:t>Day 2</a:t>
            </a:r>
            <a:endParaRPr lang="en-GB" sz="24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427457"/>
              </p:ext>
            </p:extLst>
          </p:nvPr>
        </p:nvGraphicFramePr>
        <p:xfrm>
          <a:off x="236096" y="2125265"/>
          <a:ext cx="8715993" cy="382397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039231">
                  <a:extLst>
                    <a:ext uri="{9D8B030D-6E8A-4147-A177-3AD203B41FA5}">
                      <a16:colId xmlns:a16="http://schemas.microsoft.com/office/drawing/2014/main" xmlns="" val="4216069110"/>
                    </a:ext>
                  </a:extLst>
                </a:gridCol>
                <a:gridCol w="2533172">
                  <a:extLst>
                    <a:ext uri="{9D8B030D-6E8A-4147-A177-3AD203B41FA5}">
                      <a16:colId xmlns:a16="http://schemas.microsoft.com/office/drawing/2014/main" xmlns="" val="1425014037"/>
                    </a:ext>
                  </a:extLst>
                </a:gridCol>
                <a:gridCol w="3143590">
                  <a:extLst>
                    <a:ext uri="{9D8B030D-6E8A-4147-A177-3AD203B41FA5}">
                      <a16:colId xmlns:a16="http://schemas.microsoft.com/office/drawing/2014/main" xmlns="" val="3242161432"/>
                    </a:ext>
                  </a:extLst>
                </a:gridCol>
              </a:tblGrid>
              <a:tr h="24778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Getting into action research</a:t>
                      </a:r>
                    </a:p>
                  </a:txBody>
                  <a:tcPr marL="44273" marR="44273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Content-pack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Aims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/>
                </a:tc>
                <a:extLst>
                  <a:ext uri="{0D108BD9-81ED-4DB2-BD59-A6C34878D82A}">
                    <a16:rowId xmlns:a16="http://schemas.microsoft.com/office/drawing/2014/main" xmlns="" val="3419149920"/>
                  </a:ext>
                </a:extLst>
              </a:tr>
              <a:tr h="1099846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Welcome &amp; arrival activity</a:t>
                      </a:r>
                      <a:endParaRPr lang="en-GB" sz="1200" dirty="0"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Different ideas &amp; perspectives</a:t>
                      </a:r>
                      <a:endParaRPr lang="en-GB" sz="1200" dirty="0"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Comments on feedback from Day 1 &amp; procedures for Days 2 &amp; 3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dirty="0">
                          <a:effectLst/>
                        </a:rPr>
                        <a:t>True or not true?</a:t>
                      </a:r>
                      <a:endParaRPr lang="en-GB" sz="1200" b="1" dirty="0"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effectLst/>
                        </a:rPr>
                        <a:t>Which of three stories is not an Austrian story?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effectLst/>
                        </a:rPr>
                        <a:t>To bring group back together</a:t>
                      </a:r>
                      <a:endParaRPr lang="en-GB" sz="1200" b="1" dirty="0">
                        <a:effectLst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effectLst/>
                        </a:rPr>
                        <a:t>To continue with multi-perspective thinking</a:t>
                      </a:r>
                      <a:endParaRPr lang="en-GB" sz="1200" b="1" dirty="0">
                        <a:effectLst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effectLst/>
                        </a:rPr>
                        <a:t>To demonstrate taking feedback on board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/>
                </a:tc>
                <a:extLst>
                  <a:ext uri="{0D108BD9-81ED-4DB2-BD59-A6C34878D82A}">
                    <a16:rowId xmlns:a16="http://schemas.microsoft.com/office/drawing/2014/main" xmlns="" val="222650066"/>
                  </a:ext>
                </a:extLst>
              </a:tr>
              <a:tr h="2154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Some ideas about action research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>
                          <a:effectLst/>
                        </a:rPr>
                        <a:t>To provide a theoretical framework</a:t>
                      </a:r>
                      <a:endParaRPr lang="en-GB" sz="1200" b="1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/>
                </a:tc>
                <a:extLst>
                  <a:ext uri="{0D108BD9-81ED-4DB2-BD59-A6C34878D82A}">
                    <a16:rowId xmlns:a16="http://schemas.microsoft.com/office/drawing/2014/main" xmlns="" val="3347836354"/>
                  </a:ext>
                </a:extLst>
              </a:tr>
              <a:tr h="1614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Input on theme in form of islands</a:t>
                      </a:r>
                      <a:endParaRPr lang="en-GB" sz="1200" b="1" dirty="0">
                        <a:effectLst/>
                      </a:endParaRPr>
                    </a:p>
                    <a:p>
                      <a:pPr marL="285750" lvl="0" indent="-28575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90855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Aspects of life in Austria</a:t>
                      </a:r>
                      <a:endParaRPr lang="en-GB" sz="1200" b="1" dirty="0">
                        <a:effectLst/>
                      </a:endParaRPr>
                    </a:p>
                    <a:p>
                      <a:pPr marL="285750" lvl="0" indent="-28575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90855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Regions</a:t>
                      </a:r>
                      <a:endParaRPr lang="en-GB" sz="1200" b="1" dirty="0">
                        <a:effectLst/>
                      </a:endParaRPr>
                    </a:p>
                    <a:p>
                      <a:pPr marL="285750" lvl="0" indent="-28575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90855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Literature from Austria</a:t>
                      </a:r>
                      <a:endParaRPr lang="en-GB" sz="1200" b="1" dirty="0">
                        <a:effectLst/>
                      </a:endParaRPr>
                    </a:p>
                    <a:p>
                      <a:pPr marL="285750" lvl="0" indent="-28575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90855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My life in my environment</a:t>
                      </a:r>
                      <a:endParaRPr lang="en-GB" sz="1200" b="1" dirty="0">
                        <a:effectLst/>
                      </a:endParaRPr>
                    </a:p>
                    <a:p>
                      <a:pPr marL="285750" lvl="0" indent="-28575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90855" algn="l"/>
                        </a:tabLst>
                      </a:pPr>
                      <a:r>
                        <a:rPr lang="en-US" sz="1200" b="1" dirty="0">
                          <a:effectLst/>
                        </a:rPr>
                        <a:t>Thinking about stereotypes</a:t>
                      </a:r>
                      <a:endParaRPr lang="en-GB" sz="1200" b="1" dirty="0">
                        <a:effectLst/>
                      </a:endParaRPr>
                    </a:p>
                  </a:txBody>
                  <a:tcPr marL="44273" marR="4427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effectLst/>
                        </a:rPr>
                        <a:t>To provide content for development of joint lessons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/>
                </a:tc>
                <a:extLst>
                  <a:ext uri="{0D108BD9-81ED-4DB2-BD59-A6C34878D82A}">
                    <a16:rowId xmlns:a16="http://schemas.microsoft.com/office/drawing/2014/main" xmlns="" val="2610935533"/>
                  </a:ext>
                </a:extLst>
              </a:tr>
              <a:tr h="64647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Finding themes &amp; groups for lesson development</a:t>
                      </a:r>
                      <a:endParaRPr lang="en-GB" sz="1200" dirty="0"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effectLst/>
                        </a:rPr>
                        <a:t>Short evaluation: The Wailing Wall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Which materials provided were useful?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effectLst/>
                        </a:rPr>
                        <a:t>To ensure that joint planning will work in a concrete way</a:t>
                      </a:r>
                      <a:endParaRPr lang="en-GB" sz="1200" b="1" dirty="0">
                        <a:effectLst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>
                          <a:effectLst/>
                        </a:rPr>
                        <a:t>To demonstrate a feedback cycle</a:t>
                      </a:r>
                      <a:endParaRPr lang="en-GB" sz="1200" b="1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73" marR="44273" marT="0" marB="0"/>
                </a:tc>
                <a:extLst>
                  <a:ext uri="{0D108BD9-81ED-4DB2-BD59-A6C34878D82A}">
                    <a16:rowId xmlns:a16="http://schemas.microsoft.com/office/drawing/2014/main" xmlns="" val="118583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54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1312</Words>
  <Application>Microsoft Office PowerPoint</Application>
  <PresentationFormat>On-screen Show (4:3)</PresentationFormat>
  <Paragraphs>198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MS Mincho</vt:lpstr>
      <vt:lpstr>Arial</vt:lpstr>
      <vt:lpstr>Calibri</vt:lpstr>
      <vt:lpstr>Calibri Light</vt:lpstr>
      <vt:lpstr>Cambria</vt:lpstr>
      <vt:lpstr>Times New Roman</vt:lpstr>
      <vt:lpstr>Office Theme</vt:lpstr>
      <vt:lpstr>Action research communities  for language teachers</vt:lpstr>
      <vt:lpstr> Project overview </vt:lpstr>
      <vt:lpstr> Project aims </vt:lpstr>
      <vt:lpstr> Project objectives </vt:lpstr>
      <vt:lpstr> Project team </vt:lpstr>
      <vt:lpstr> Project team </vt:lpstr>
      <vt:lpstr>Project first steps</vt:lpstr>
      <vt:lpstr> Sibiu / Hermannstadt  template for 3-day  Action research workshop : Day 1  </vt:lpstr>
      <vt:lpstr>Sibiu / Hermannstadt  template for  3-day Action research workshop: Day 2</vt:lpstr>
      <vt:lpstr>Sibiu / Hermannstadt  template for  3-day Action research workshop: Day 3</vt:lpstr>
      <vt:lpstr>Graz workshop programme </vt:lpstr>
      <vt:lpstr>Graz workshop programme </vt:lpstr>
      <vt:lpstr>Graz workshop:  our languages tree</vt:lpstr>
      <vt:lpstr>Graz workshop  mini-projects</vt:lpstr>
      <vt:lpstr>Graz workshop - mini-projects: research topics </vt:lpstr>
      <vt:lpstr>Graz workshop –  mini-projects: research topics </vt:lpstr>
      <vt:lpstr>Graz workshop participants</vt:lpstr>
      <vt:lpstr>Next steps </vt:lpstr>
      <vt:lpstr>Project website Action research communities for language teachers http://www.ecml.at/actionresearch </vt:lpstr>
    </vt:vector>
  </TitlesOfParts>
  <Company>ZeMiT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Administrator</dc:creator>
  <cp:lastModifiedBy>Christian Friedrich</cp:lastModifiedBy>
  <cp:revision>127</cp:revision>
  <cp:lastPrinted>2016-12-08T14:04:18Z</cp:lastPrinted>
  <dcterms:created xsi:type="dcterms:W3CDTF">2016-10-14T09:39:35Z</dcterms:created>
  <dcterms:modified xsi:type="dcterms:W3CDTF">2017-07-10T09:38:48Z</dcterms:modified>
</cp:coreProperties>
</file>