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21"/>
  </p:notesMasterIdLst>
  <p:handoutMasterIdLst>
    <p:handoutMasterId r:id="rId22"/>
  </p:handoutMasterIdLst>
  <p:sldIdLst>
    <p:sldId id="256" r:id="rId2"/>
    <p:sldId id="288" r:id="rId3"/>
    <p:sldId id="286" r:id="rId4"/>
    <p:sldId id="287" r:id="rId5"/>
    <p:sldId id="279" r:id="rId6"/>
    <p:sldId id="303" r:id="rId7"/>
    <p:sldId id="281" r:id="rId8"/>
    <p:sldId id="299" r:id="rId9"/>
    <p:sldId id="300" r:id="rId10"/>
    <p:sldId id="301" r:id="rId11"/>
    <p:sldId id="284" r:id="rId12"/>
    <p:sldId id="285" r:id="rId13"/>
    <p:sldId id="293" r:id="rId14"/>
    <p:sldId id="295" r:id="rId15"/>
    <p:sldId id="258" r:id="rId16"/>
    <p:sldId id="304" r:id="rId17"/>
    <p:sldId id="292" r:id="rId18"/>
    <p:sldId id="297" r:id="rId19"/>
    <p:sldId id="296" r:id="rId20"/>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D0D4"/>
    <a:srgbClr val="ED7D31"/>
    <a:srgbClr val="EE83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70" autoAdjust="0"/>
  </p:normalViewPr>
  <p:slideViewPr>
    <p:cSldViewPr snapToGrid="0" snapToObjects="1">
      <p:cViewPr varScale="1">
        <p:scale>
          <a:sx n="82" d="100"/>
          <a:sy n="82" d="100"/>
        </p:scale>
        <p:origin x="18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21583" cy="493633"/>
          </a:xfrm>
          <a:prstGeom prst="rect">
            <a:avLst/>
          </a:prstGeom>
        </p:spPr>
        <p:txBody>
          <a:bodyPr vert="horz" lIns="94934" tIns="47468" rIns="94934" bIns="47468" rtlCol="0"/>
          <a:lstStyle>
            <a:lvl1pPr algn="l">
              <a:defRPr sz="1300"/>
            </a:lvl1pPr>
          </a:lstStyle>
          <a:p>
            <a:endParaRPr lang="de-DE"/>
          </a:p>
        </p:txBody>
      </p:sp>
      <p:sp>
        <p:nvSpPr>
          <p:cNvPr id="3" name="Datumsplatzhalter 2"/>
          <p:cNvSpPr>
            <a:spLocks noGrp="1"/>
          </p:cNvSpPr>
          <p:nvPr>
            <p:ph type="dt" sz="quarter" idx="1"/>
          </p:nvPr>
        </p:nvSpPr>
        <p:spPr>
          <a:xfrm>
            <a:off x="3818970" y="0"/>
            <a:ext cx="2921583" cy="493633"/>
          </a:xfrm>
          <a:prstGeom prst="rect">
            <a:avLst/>
          </a:prstGeom>
        </p:spPr>
        <p:txBody>
          <a:bodyPr vert="horz" lIns="94934" tIns="47468" rIns="94934" bIns="47468" rtlCol="0"/>
          <a:lstStyle>
            <a:lvl1pPr algn="r">
              <a:defRPr sz="1300"/>
            </a:lvl1pPr>
          </a:lstStyle>
          <a:p>
            <a:fld id="{CCB795FF-3656-DE4E-8A6D-0D9C72FCC7F7}" type="datetimeFigureOut">
              <a:rPr lang="de-DE" smtClean="0"/>
              <a:t>12.07.2017</a:t>
            </a:fld>
            <a:endParaRPr lang="de-DE"/>
          </a:p>
        </p:txBody>
      </p:sp>
      <p:sp>
        <p:nvSpPr>
          <p:cNvPr id="4" name="Fußzeilenplatzhalter 3"/>
          <p:cNvSpPr>
            <a:spLocks noGrp="1"/>
          </p:cNvSpPr>
          <p:nvPr>
            <p:ph type="ftr" sz="quarter" idx="2"/>
          </p:nvPr>
        </p:nvSpPr>
        <p:spPr>
          <a:xfrm>
            <a:off x="0" y="9377317"/>
            <a:ext cx="2921583" cy="493633"/>
          </a:xfrm>
          <a:prstGeom prst="rect">
            <a:avLst/>
          </a:prstGeom>
        </p:spPr>
        <p:txBody>
          <a:bodyPr vert="horz" lIns="94934" tIns="47468" rIns="94934" bIns="47468" rtlCol="0" anchor="b"/>
          <a:lstStyle>
            <a:lvl1pPr algn="l">
              <a:defRPr sz="1300"/>
            </a:lvl1pPr>
          </a:lstStyle>
          <a:p>
            <a:endParaRPr lang="de-DE"/>
          </a:p>
        </p:txBody>
      </p:sp>
      <p:sp>
        <p:nvSpPr>
          <p:cNvPr id="5" name="Foliennummernplatzhalter 4"/>
          <p:cNvSpPr>
            <a:spLocks noGrp="1"/>
          </p:cNvSpPr>
          <p:nvPr>
            <p:ph type="sldNum" sz="quarter" idx="3"/>
          </p:nvPr>
        </p:nvSpPr>
        <p:spPr>
          <a:xfrm>
            <a:off x="3818970" y="9377317"/>
            <a:ext cx="2921583" cy="493633"/>
          </a:xfrm>
          <a:prstGeom prst="rect">
            <a:avLst/>
          </a:prstGeom>
        </p:spPr>
        <p:txBody>
          <a:bodyPr vert="horz" lIns="94934" tIns="47468" rIns="94934" bIns="47468" rtlCol="0" anchor="b"/>
          <a:lstStyle>
            <a:lvl1pPr algn="r">
              <a:defRPr sz="1300"/>
            </a:lvl1pPr>
          </a:lstStyle>
          <a:p>
            <a:fld id="{8F670899-13E9-6542-9886-4F812AAC796C}" type="slidenum">
              <a:rPr lang="de-DE" smtClean="0"/>
              <a:t>‹#›</a:t>
            </a:fld>
            <a:endParaRPr lang="de-DE"/>
          </a:p>
        </p:txBody>
      </p:sp>
    </p:spTree>
    <p:extLst>
      <p:ext uri="{BB962C8B-B14F-4D97-AF65-F5344CB8AC3E}">
        <p14:creationId xmlns:p14="http://schemas.microsoft.com/office/powerpoint/2010/main" val="260317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21583" cy="493633"/>
          </a:xfrm>
          <a:prstGeom prst="rect">
            <a:avLst/>
          </a:prstGeom>
        </p:spPr>
        <p:txBody>
          <a:bodyPr vert="horz" lIns="94934" tIns="47468" rIns="94934" bIns="47468" rtlCol="0"/>
          <a:lstStyle>
            <a:lvl1pPr algn="l">
              <a:defRPr sz="1300"/>
            </a:lvl1pPr>
          </a:lstStyle>
          <a:p>
            <a:endParaRPr lang="de-DE"/>
          </a:p>
        </p:txBody>
      </p:sp>
      <p:sp>
        <p:nvSpPr>
          <p:cNvPr id="3" name="Datumsplatzhalter 2"/>
          <p:cNvSpPr>
            <a:spLocks noGrp="1"/>
          </p:cNvSpPr>
          <p:nvPr>
            <p:ph type="dt" idx="1"/>
          </p:nvPr>
        </p:nvSpPr>
        <p:spPr>
          <a:xfrm>
            <a:off x="3818970" y="0"/>
            <a:ext cx="2921583" cy="493633"/>
          </a:xfrm>
          <a:prstGeom prst="rect">
            <a:avLst/>
          </a:prstGeom>
        </p:spPr>
        <p:txBody>
          <a:bodyPr vert="horz" lIns="94934" tIns="47468" rIns="94934" bIns="47468" rtlCol="0"/>
          <a:lstStyle>
            <a:lvl1pPr algn="r">
              <a:defRPr sz="1300"/>
            </a:lvl1pPr>
          </a:lstStyle>
          <a:p>
            <a:fld id="{E03DCCC8-AE96-9C4E-9A17-59B6202432F0}" type="datetimeFigureOut">
              <a:rPr lang="de-DE" smtClean="0"/>
              <a:t>12.07.2017</a:t>
            </a:fld>
            <a:endParaRPr lang="de-DE"/>
          </a:p>
        </p:txBody>
      </p:sp>
      <p:sp>
        <p:nvSpPr>
          <p:cNvPr id="4" name="Folienbildplatzhalt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4934" tIns="47468" rIns="94934" bIns="47468" rtlCol="0" anchor="ctr"/>
          <a:lstStyle/>
          <a:p>
            <a:endParaRPr lang="de-DE"/>
          </a:p>
        </p:txBody>
      </p:sp>
      <p:sp>
        <p:nvSpPr>
          <p:cNvPr id="5" name="Notizenplatzhalter 4"/>
          <p:cNvSpPr>
            <a:spLocks noGrp="1"/>
          </p:cNvSpPr>
          <p:nvPr>
            <p:ph type="body" sz="quarter" idx="3"/>
          </p:nvPr>
        </p:nvSpPr>
        <p:spPr>
          <a:xfrm>
            <a:off x="674212" y="4689515"/>
            <a:ext cx="5393690" cy="4442699"/>
          </a:xfrm>
          <a:prstGeom prst="rect">
            <a:avLst/>
          </a:prstGeom>
        </p:spPr>
        <p:txBody>
          <a:bodyPr vert="horz" lIns="94934" tIns="47468" rIns="94934" bIns="47468"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377317"/>
            <a:ext cx="2921583" cy="493633"/>
          </a:xfrm>
          <a:prstGeom prst="rect">
            <a:avLst/>
          </a:prstGeom>
        </p:spPr>
        <p:txBody>
          <a:bodyPr vert="horz" lIns="94934" tIns="47468" rIns="94934" bIns="47468" rtlCol="0" anchor="b"/>
          <a:lstStyle>
            <a:lvl1pPr algn="l">
              <a:defRPr sz="1300"/>
            </a:lvl1pPr>
          </a:lstStyle>
          <a:p>
            <a:endParaRPr lang="de-DE"/>
          </a:p>
        </p:txBody>
      </p:sp>
      <p:sp>
        <p:nvSpPr>
          <p:cNvPr id="7" name="Foliennummernplatzhalter 6"/>
          <p:cNvSpPr>
            <a:spLocks noGrp="1"/>
          </p:cNvSpPr>
          <p:nvPr>
            <p:ph type="sldNum" sz="quarter" idx="5"/>
          </p:nvPr>
        </p:nvSpPr>
        <p:spPr>
          <a:xfrm>
            <a:off x="3818970" y="9377317"/>
            <a:ext cx="2921583" cy="493633"/>
          </a:xfrm>
          <a:prstGeom prst="rect">
            <a:avLst/>
          </a:prstGeom>
        </p:spPr>
        <p:txBody>
          <a:bodyPr vert="horz" lIns="94934" tIns="47468" rIns="94934" bIns="47468" rtlCol="0" anchor="b"/>
          <a:lstStyle>
            <a:lvl1pPr algn="r">
              <a:defRPr sz="1300"/>
            </a:lvl1pPr>
          </a:lstStyle>
          <a:p>
            <a:fld id="{5B76576B-116C-4445-AC47-36734E5024C7}" type="slidenum">
              <a:rPr lang="de-DE" smtClean="0"/>
              <a:t>‹#›</a:t>
            </a:fld>
            <a:endParaRPr lang="de-DE"/>
          </a:p>
        </p:txBody>
      </p:sp>
    </p:spTree>
    <p:extLst>
      <p:ext uri="{BB962C8B-B14F-4D97-AF65-F5344CB8AC3E}">
        <p14:creationId xmlns:p14="http://schemas.microsoft.com/office/powerpoint/2010/main" val="11709251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39775"/>
            <a:ext cx="4935537" cy="3703638"/>
          </a:xfrm>
        </p:spPr>
      </p:sp>
      <p:sp>
        <p:nvSpPr>
          <p:cNvPr id="3" name="Notizenplatzhalter 2"/>
          <p:cNvSpPr>
            <a:spLocks noGrp="1"/>
          </p:cNvSpPr>
          <p:nvPr>
            <p:ph type="body" idx="1"/>
            <p:custDataLst>
              <p:tags r:id="rId1"/>
            </p:custDataLst>
          </p:nvPr>
        </p:nvSpPr>
        <p:spPr/>
        <p:txBody>
          <a:bodyPr/>
          <a:lstStyle/>
          <a:p>
            <a:endParaRPr lang="de-DE" dirty="0"/>
          </a:p>
        </p:txBody>
      </p:sp>
      <p:sp>
        <p:nvSpPr>
          <p:cNvPr id="4" name="Foliennummernplatzhalter 3"/>
          <p:cNvSpPr>
            <a:spLocks noGrp="1"/>
          </p:cNvSpPr>
          <p:nvPr>
            <p:ph type="sldNum" sz="quarter" idx="10"/>
          </p:nvPr>
        </p:nvSpPr>
        <p:spPr/>
        <p:txBody>
          <a:bodyPr/>
          <a:lstStyle/>
          <a:p>
            <a:fld id="{5B76576B-116C-4445-AC47-36734E5024C7}" type="slidenum">
              <a:rPr lang="de-DE" smtClean="0"/>
              <a:t>1</a:t>
            </a:fld>
            <a:endParaRPr lang="de-DE"/>
          </a:p>
        </p:txBody>
      </p:sp>
    </p:spTree>
    <p:extLst>
      <p:ext uri="{BB962C8B-B14F-4D97-AF65-F5344CB8AC3E}">
        <p14:creationId xmlns:p14="http://schemas.microsoft.com/office/powerpoint/2010/main" val="400888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custDataLst>
              <p:tags r:id="rId1"/>
            </p:custDataLst>
          </p:nvPr>
        </p:nvSpPr>
        <p:spPr/>
        <p:txBody>
          <a:bodyPr/>
          <a:lstStyle/>
          <a:p>
            <a:endParaRPr lang="en-US" dirty="0"/>
          </a:p>
        </p:txBody>
      </p:sp>
      <p:sp>
        <p:nvSpPr>
          <p:cNvPr id="4" name="Foliennummernplatzhalter 3"/>
          <p:cNvSpPr>
            <a:spLocks noGrp="1"/>
          </p:cNvSpPr>
          <p:nvPr>
            <p:ph type="sldNum" sz="quarter" idx="10"/>
          </p:nvPr>
        </p:nvSpPr>
        <p:spPr/>
        <p:txBody>
          <a:bodyPr/>
          <a:lstStyle/>
          <a:p>
            <a:fld id="{5B76576B-116C-4445-AC47-36734E5024C7}" type="slidenum">
              <a:rPr lang="de-DE" smtClean="0"/>
              <a:t>10</a:t>
            </a:fld>
            <a:endParaRPr lang="de-DE"/>
          </a:p>
        </p:txBody>
      </p:sp>
    </p:spTree>
    <p:extLst>
      <p:ext uri="{BB962C8B-B14F-4D97-AF65-F5344CB8AC3E}">
        <p14:creationId xmlns:p14="http://schemas.microsoft.com/office/powerpoint/2010/main" val="314721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11</a:t>
            </a:fld>
            <a:endParaRPr lang="de-DE"/>
          </a:p>
        </p:txBody>
      </p:sp>
    </p:spTree>
    <p:extLst>
      <p:ext uri="{BB962C8B-B14F-4D97-AF65-F5344CB8AC3E}">
        <p14:creationId xmlns:p14="http://schemas.microsoft.com/office/powerpoint/2010/main" val="164177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custDataLst>
              <p:tags r:id="rId1"/>
            </p:custDataLst>
          </p:nvPr>
        </p:nvSpPr>
        <p:spPr/>
        <p:txBody>
          <a:bodyPr/>
          <a:lstStyle/>
          <a:p>
            <a:endParaRPr lang="en-US"/>
          </a:p>
        </p:txBody>
      </p:sp>
      <p:sp>
        <p:nvSpPr>
          <p:cNvPr id="4" name="Foliennummernplatzhalter 3"/>
          <p:cNvSpPr>
            <a:spLocks noGrp="1"/>
          </p:cNvSpPr>
          <p:nvPr>
            <p:ph type="sldNum" sz="quarter" idx="10"/>
          </p:nvPr>
        </p:nvSpPr>
        <p:spPr/>
        <p:txBody>
          <a:bodyPr/>
          <a:lstStyle/>
          <a:p>
            <a:fld id="{5B76576B-116C-4445-AC47-36734E5024C7}" type="slidenum">
              <a:rPr lang="de-DE" smtClean="0"/>
              <a:t>12</a:t>
            </a:fld>
            <a:endParaRPr lang="de-DE"/>
          </a:p>
        </p:txBody>
      </p:sp>
    </p:spTree>
    <p:extLst>
      <p:ext uri="{BB962C8B-B14F-4D97-AF65-F5344CB8AC3E}">
        <p14:creationId xmlns:p14="http://schemas.microsoft.com/office/powerpoint/2010/main" val="11672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de-AT" dirty="0"/>
          </a:p>
        </p:txBody>
      </p:sp>
      <p:sp>
        <p:nvSpPr>
          <p:cNvPr id="4" name="Slide Number Placeholder 3"/>
          <p:cNvSpPr>
            <a:spLocks noGrp="1"/>
          </p:cNvSpPr>
          <p:nvPr>
            <p:ph type="sldNum" sz="quarter" idx="10"/>
          </p:nvPr>
        </p:nvSpPr>
        <p:spPr/>
        <p:txBody>
          <a:bodyPr/>
          <a:lstStyle/>
          <a:p>
            <a:fld id="{5B76576B-116C-4445-AC47-36734E5024C7}" type="slidenum">
              <a:rPr lang="de-DE" smtClean="0"/>
              <a:t>13</a:t>
            </a:fld>
            <a:endParaRPr lang="de-DE"/>
          </a:p>
        </p:txBody>
      </p:sp>
    </p:spTree>
    <p:extLst>
      <p:ext uri="{BB962C8B-B14F-4D97-AF65-F5344CB8AC3E}">
        <p14:creationId xmlns:p14="http://schemas.microsoft.com/office/powerpoint/2010/main" val="2712623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14</a:t>
            </a:fld>
            <a:endParaRPr lang="de-DE"/>
          </a:p>
        </p:txBody>
      </p:sp>
    </p:spTree>
    <p:extLst>
      <p:ext uri="{BB962C8B-B14F-4D97-AF65-F5344CB8AC3E}">
        <p14:creationId xmlns:p14="http://schemas.microsoft.com/office/powerpoint/2010/main" val="65890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15</a:t>
            </a:fld>
            <a:endParaRPr lang="de-DE"/>
          </a:p>
        </p:txBody>
      </p:sp>
    </p:spTree>
    <p:extLst>
      <p:ext uri="{BB962C8B-B14F-4D97-AF65-F5344CB8AC3E}">
        <p14:creationId xmlns:p14="http://schemas.microsoft.com/office/powerpoint/2010/main" val="91123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16</a:t>
            </a:fld>
            <a:endParaRPr lang="de-DE"/>
          </a:p>
        </p:txBody>
      </p:sp>
    </p:spTree>
    <p:extLst>
      <p:ext uri="{BB962C8B-B14F-4D97-AF65-F5344CB8AC3E}">
        <p14:creationId xmlns:p14="http://schemas.microsoft.com/office/powerpoint/2010/main" val="656251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17</a:t>
            </a:fld>
            <a:endParaRPr lang="de-DE"/>
          </a:p>
        </p:txBody>
      </p:sp>
    </p:spTree>
    <p:extLst>
      <p:ext uri="{BB962C8B-B14F-4D97-AF65-F5344CB8AC3E}">
        <p14:creationId xmlns:p14="http://schemas.microsoft.com/office/powerpoint/2010/main" val="4163404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custDataLst>
              <p:tags r:id="rId1"/>
            </p:custDataLst>
          </p:nvPr>
        </p:nvSpPr>
        <p:spPr/>
        <p:txBody>
          <a:bodyPr/>
          <a:lstStyle/>
          <a:p>
            <a:endParaRPr lang="en-US"/>
          </a:p>
        </p:txBody>
      </p:sp>
      <p:sp>
        <p:nvSpPr>
          <p:cNvPr id="4" name="Foliennummernplatzhalter 3"/>
          <p:cNvSpPr>
            <a:spLocks noGrp="1"/>
          </p:cNvSpPr>
          <p:nvPr>
            <p:ph type="sldNum" sz="quarter" idx="10"/>
          </p:nvPr>
        </p:nvSpPr>
        <p:spPr/>
        <p:txBody>
          <a:bodyPr/>
          <a:lstStyle/>
          <a:p>
            <a:fld id="{5B76576B-116C-4445-AC47-36734E5024C7}" type="slidenum">
              <a:rPr lang="de-DE" smtClean="0"/>
              <a:t>18</a:t>
            </a:fld>
            <a:endParaRPr lang="de-DE"/>
          </a:p>
        </p:txBody>
      </p:sp>
    </p:spTree>
    <p:extLst>
      <p:ext uri="{BB962C8B-B14F-4D97-AF65-F5344CB8AC3E}">
        <p14:creationId xmlns:p14="http://schemas.microsoft.com/office/powerpoint/2010/main" val="299212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19</a:t>
            </a:fld>
            <a:endParaRPr lang="de-DE"/>
          </a:p>
        </p:txBody>
      </p:sp>
    </p:spTree>
    <p:extLst>
      <p:ext uri="{BB962C8B-B14F-4D97-AF65-F5344CB8AC3E}">
        <p14:creationId xmlns:p14="http://schemas.microsoft.com/office/powerpoint/2010/main" val="340398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custDataLst>
              <p:tags r:id="rId1"/>
            </p:custDataLst>
          </p:nvPr>
        </p:nvSpPr>
        <p:spPr/>
        <p:txBody>
          <a:bodyPr/>
          <a:lstStyle/>
          <a:p>
            <a:endParaRPr lang="en-US" dirty="0"/>
          </a:p>
        </p:txBody>
      </p:sp>
      <p:sp>
        <p:nvSpPr>
          <p:cNvPr id="4" name="Foliennummernplatzhalter 3"/>
          <p:cNvSpPr>
            <a:spLocks noGrp="1"/>
          </p:cNvSpPr>
          <p:nvPr>
            <p:ph type="sldNum" sz="quarter" idx="10"/>
          </p:nvPr>
        </p:nvSpPr>
        <p:spPr/>
        <p:txBody>
          <a:bodyPr/>
          <a:lstStyle/>
          <a:p>
            <a:fld id="{5B76576B-116C-4445-AC47-36734E5024C7}" type="slidenum">
              <a:rPr lang="de-DE" smtClean="0"/>
              <a:t>2</a:t>
            </a:fld>
            <a:endParaRPr lang="de-DE"/>
          </a:p>
        </p:txBody>
      </p:sp>
    </p:spTree>
    <p:extLst>
      <p:ext uri="{BB962C8B-B14F-4D97-AF65-F5344CB8AC3E}">
        <p14:creationId xmlns:p14="http://schemas.microsoft.com/office/powerpoint/2010/main" val="276178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custDataLst>
              <p:tags r:id="rId1"/>
            </p:custDataLst>
          </p:nvPr>
        </p:nvSpPr>
        <p:spPr/>
        <p:txBody>
          <a:bodyPr/>
          <a:lstStyle/>
          <a:p>
            <a:endParaRPr lang="en-US" dirty="0"/>
          </a:p>
        </p:txBody>
      </p:sp>
      <p:sp>
        <p:nvSpPr>
          <p:cNvPr id="4" name="Foliennummernplatzhalter 3"/>
          <p:cNvSpPr>
            <a:spLocks noGrp="1"/>
          </p:cNvSpPr>
          <p:nvPr>
            <p:ph type="sldNum" sz="quarter" idx="10"/>
          </p:nvPr>
        </p:nvSpPr>
        <p:spPr/>
        <p:txBody>
          <a:bodyPr/>
          <a:lstStyle/>
          <a:p>
            <a:fld id="{5B76576B-116C-4445-AC47-36734E5024C7}" type="slidenum">
              <a:rPr lang="de-DE" smtClean="0"/>
              <a:t>3</a:t>
            </a:fld>
            <a:endParaRPr lang="de-DE"/>
          </a:p>
        </p:txBody>
      </p:sp>
    </p:spTree>
    <p:extLst>
      <p:ext uri="{BB962C8B-B14F-4D97-AF65-F5344CB8AC3E}">
        <p14:creationId xmlns:p14="http://schemas.microsoft.com/office/powerpoint/2010/main" val="250930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de-AT" dirty="0"/>
          </a:p>
        </p:txBody>
      </p:sp>
      <p:sp>
        <p:nvSpPr>
          <p:cNvPr id="4" name="Slide Number Placeholder 3"/>
          <p:cNvSpPr>
            <a:spLocks noGrp="1"/>
          </p:cNvSpPr>
          <p:nvPr>
            <p:ph type="sldNum" sz="quarter" idx="10"/>
          </p:nvPr>
        </p:nvSpPr>
        <p:spPr/>
        <p:txBody>
          <a:bodyPr/>
          <a:lstStyle/>
          <a:p>
            <a:fld id="{5B76576B-116C-4445-AC47-36734E5024C7}" type="slidenum">
              <a:rPr lang="de-DE" smtClean="0"/>
              <a:t>4</a:t>
            </a:fld>
            <a:endParaRPr lang="de-DE"/>
          </a:p>
        </p:txBody>
      </p:sp>
    </p:spTree>
    <p:extLst>
      <p:ext uri="{BB962C8B-B14F-4D97-AF65-F5344CB8AC3E}">
        <p14:creationId xmlns:p14="http://schemas.microsoft.com/office/powerpoint/2010/main" val="184981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5</a:t>
            </a:fld>
            <a:endParaRPr lang="de-DE"/>
          </a:p>
        </p:txBody>
      </p:sp>
    </p:spTree>
    <p:extLst>
      <p:ext uri="{BB962C8B-B14F-4D97-AF65-F5344CB8AC3E}">
        <p14:creationId xmlns:p14="http://schemas.microsoft.com/office/powerpoint/2010/main" val="404843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6</a:t>
            </a:fld>
            <a:endParaRPr lang="de-DE"/>
          </a:p>
        </p:txBody>
      </p:sp>
    </p:spTree>
    <p:extLst>
      <p:ext uri="{BB962C8B-B14F-4D97-AF65-F5344CB8AC3E}">
        <p14:creationId xmlns:p14="http://schemas.microsoft.com/office/powerpoint/2010/main" val="295802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7</a:t>
            </a:fld>
            <a:endParaRPr lang="de-DE"/>
          </a:p>
        </p:txBody>
      </p:sp>
    </p:spTree>
    <p:extLst>
      <p:ext uri="{BB962C8B-B14F-4D97-AF65-F5344CB8AC3E}">
        <p14:creationId xmlns:p14="http://schemas.microsoft.com/office/powerpoint/2010/main" val="92456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8</a:t>
            </a:fld>
            <a:endParaRPr lang="de-DE"/>
          </a:p>
        </p:txBody>
      </p:sp>
    </p:spTree>
    <p:extLst>
      <p:ext uri="{BB962C8B-B14F-4D97-AF65-F5344CB8AC3E}">
        <p14:creationId xmlns:p14="http://schemas.microsoft.com/office/powerpoint/2010/main" val="275969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5537" cy="3703638"/>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B76576B-116C-4445-AC47-36734E5024C7}" type="slidenum">
              <a:rPr lang="de-DE" smtClean="0"/>
              <a:t>9</a:t>
            </a:fld>
            <a:endParaRPr lang="de-DE"/>
          </a:p>
        </p:txBody>
      </p:sp>
    </p:spTree>
    <p:extLst>
      <p:ext uri="{BB962C8B-B14F-4D97-AF65-F5344CB8AC3E}">
        <p14:creationId xmlns:p14="http://schemas.microsoft.com/office/powerpoint/2010/main" val="2350649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1A8E81-96F5-4D69-A1F1-086CC5A1D505}" type="datetimeFigureOut">
              <a:rPr lang="en-GB" smtClean="0"/>
              <a:t>12/07/2017</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DB3D2-213C-4AC3-BDE1-C7ECA4BEF032}"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7352536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1A8E81-96F5-4D69-A1F1-086CC5A1D505}" type="datetimeFigureOut">
              <a:rPr lang="en-GB" smtClean="0"/>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98038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1A8E81-96F5-4D69-A1F1-086CC5A1D505}" type="datetimeFigureOut">
              <a:rPr lang="en-GB" smtClean="0"/>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184498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1A8E81-96F5-4D69-A1F1-086CC5A1D505}" type="datetimeFigureOut">
              <a:rPr lang="en-GB" smtClean="0"/>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2777022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A8E81-96F5-4D69-A1F1-086CC5A1D505}" type="datetimeFigureOut">
              <a:rPr lang="en-GB" smtClean="0"/>
              <a:t>12/07/2017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2871738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1A8E81-96F5-4D69-A1F1-086CC5A1D505}" type="datetimeFigureOut">
              <a:rPr lang="en-GB" smtClean="0"/>
              <a:t>12/07/2017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1411550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1A8E81-96F5-4D69-A1F1-086CC5A1D505}" type="datetimeFigureOut">
              <a:rPr lang="en-GB" smtClean="0"/>
              <a:t>12/07/2017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391154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1A8E81-96F5-4D69-A1F1-086CC5A1D505}" type="datetimeFigureOut">
              <a:rPr lang="en-GB" smtClean="0"/>
              <a:t>12/07/2017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40173840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A8E81-96F5-4D69-A1F1-086CC5A1D505}" type="datetimeFigureOut">
              <a:rPr lang="en-GB" smtClean="0"/>
              <a:t>12/07/2017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11604332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A8E81-96F5-4D69-A1F1-086CC5A1D505}" type="datetimeFigureOut">
              <a:rPr lang="en-GB" smtClean="0"/>
              <a:t>12/07/2017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3047969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A8E81-96F5-4D69-A1F1-086CC5A1D505}" type="datetimeFigureOut">
              <a:rPr lang="en-GB" smtClean="0"/>
              <a:t>12/07/2017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DB3D2-213C-4AC3-BDE1-C7ECA4BEF032}" type="slidenum">
              <a:rPr lang="en-GB" smtClean="0"/>
              <a:t>‹#›</a:t>
            </a:fld>
            <a:endParaRPr lang="en-GB"/>
          </a:p>
        </p:txBody>
      </p:sp>
    </p:spTree>
    <p:extLst>
      <p:ext uri="{BB962C8B-B14F-4D97-AF65-F5344CB8AC3E}">
        <p14:creationId xmlns:p14="http://schemas.microsoft.com/office/powerpoint/2010/main" val="39944886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A8E81-96F5-4D69-A1F1-086CC5A1D505}" type="datetimeFigureOut">
              <a:rPr lang="en-GB" smtClean="0"/>
              <a:t>12/07/2017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DB3D2-213C-4AC3-BDE1-C7ECA4BEF032}" type="slidenum">
              <a:rPr lang="en-GB" smtClean="0"/>
              <a:t>‹#›</a:t>
            </a:fld>
            <a:endParaRPr lang="en-GB"/>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62346926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cml.at/actionresearch"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epostl2.ecml.at/Publication/tabid/2534/language/de-DE/Default.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cml.at/actionresearch"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www.zfl.ro/beta/index.php"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el 1"/>
          <p:cNvSpPr>
            <a:spLocks noGrp="1"/>
          </p:cNvSpPr>
          <p:nvPr>
            <p:ph type="ctrTitle"/>
          </p:nvPr>
        </p:nvSpPr>
        <p:spPr>
          <a:xfrm>
            <a:off x="428261" y="1472362"/>
            <a:ext cx="8176103" cy="927330"/>
          </a:xfrm>
          <a:noFill/>
        </p:spPr>
        <p:style>
          <a:lnRef idx="1">
            <a:schemeClr val="accent1"/>
          </a:lnRef>
          <a:fillRef idx="2">
            <a:schemeClr val="accent1"/>
          </a:fillRef>
          <a:effectRef idx="1">
            <a:schemeClr val="accent1"/>
          </a:effectRef>
          <a:fontRef idx="minor">
            <a:schemeClr val="dk1"/>
          </a:fontRef>
        </p:style>
        <p:txBody>
          <a:bodyPr>
            <a:normAutofit fontScale="90000"/>
          </a:bodyPr>
          <a:lstStyle/>
          <a:p>
            <a:pPr fontAlgn="base"/>
            <a:r>
              <a:rPr lang="en-US" sz="3600" b="1" dirty="0" err="1"/>
              <a:t>Aktionsforschungsnetzwerke</a:t>
            </a:r>
            <a:r>
              <a:rPr lang="en-US" sz="3600" b="1" dirty="0"/>
              <a:t> </a:t>
            </a:r>
            <a:r>
              <a:rPr lang="en-US" sz="3600" b="1" dirty="0" err="1"/>
              <a:t>für</a:t>
            </a:r>
            <a:r>
              <a:rPr lang="en-US" sz="3600" b="1" dirty="0"/>
              <a:t> </a:t>
            </a:r>
            <a:r>
              <a:rPr lang="en-US" sz="3600" b="1" dirty="0" err="1"/>
              <a:t>SprachenlehrerInnen</a:t>
            </a:r>
            <a:endParaRPr lang="en-US" sz="3600"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12" y="2836360"/>
            <a:ext cx="7543800" cy="1952513"/>
          </a:xfrm>
          <a:prstGeom prst="rect">
            <a:avLst/>
          </a:prstGeom>
        </p:spPr>
      </p:pic>
      <p:sp>
        <p:nvSpPr>
          <p:cNvPr id="3" name="Rectangle 2"/>
          <p:cNvSpPr/>
          <p:nvPr/>
        </p:nvSpPr>
        <p:spPr>
          <a:xfrm>
            <a:off x="2996419" y="5416058"/>
            <a:ext cx="3038621" cy="4220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hlinkClick r:id="rId6"/>
              </a:rPr>
              <a:t>www.ecml.at/actionresearch</a:t>
            </a:r>
            <a:r>
              <a:rPr lang="en-US" b="1" dirty="0"/>
              <a:t> </a:t>
            </a:r>
            <a:endParaRPr lang="de-AT" dirty="0"/>
          </a:p>
        </p:txBody>
      </p:sp>
    </p:spTree>
    <p:extLst>
      <p:ext uri="{BB962C8B-B14F-4D97-AF65-F5344CB8AC3E}">
        <p14:creationId xmlns:p14="http://schemas.microsoft.com/office/powerpoint/2010/main" val="2165538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5550" y="897908"/>
            <a:ext cx="8550014" cy="724517"/>
          </a:xfrm>
          <a:noFill/>
        </p:spPr>
        <p:txBody>
          <a:bodyPr>
            <a:normAutofit fontScale="90000"/>
          </a:bodyPr>
          <a:lstStyle/>
          <a:p>
            <a:pPr algn="ctr"/>
            <a:r>
              <a:rPr lang="en-US" sz="2400" b="1" dirty="0"/>
              <a:t>Sibiu / </a:t>
            </a:r>
            <a:r>
              <a:rPr lang="en-US" sz="2400" b="1" dirty="0" err="1"/>
              <a:t>Hermannstadt</a:t>
            </a:r>
            <a:r>
              <a:rPr lang="en-US" sz="2400" b="1" dirty="0"/>
              <a:t>  </a:t>
            </a:r>
            <a:r>
              <a:rPr lang="en-US" sz="2400" b="1" dirty="0" err="1"/>
              <a:t>Vorlage</a:t>
            </a:r>
            <a:r>
              <a:rPr lang="en-US" sz="2400" b="1" dirty="0"/>
              <a:t> </a:t>
            </a:r>
            <a:r>
              <a:rPr lang="en-US" sz="2400" b="1" dirty="0" err="1"/>
              <a:t>für</a:t>
            </a:r>
            <a:r>
              <a:rPr lang="en-US" sz="2400" b="1" dirty="0"/>
              <a:t> </a:t>
            </a:r>
            <a:r>
              <a:rPr lang="en-US" sz="2400" b="1" dirty="0" err="1"/>
              <a:t>einen</a:t>
            </a:r>
            <a:r>
              <a:rPr lang="en-US" sz="2400" b="1" dirty="0"/>
              <a:t> </a:t>
            </a:r>
            <a:br>
              <a:rPr lang="en-US" sz="2400" b="1" dirty="0"/>
            </a:br>
            <a:r>
              <a:rPr lang="en-US" sz="2400" b="1" dirty="0"/>
              <a:t>3-tägigen </a:t>
            </a:r>
            <a:r>
              <a:rPr lang="en-US" sz="2400" b="1" dirty="0" err="1"/>
              <a:t>Aktionsforschungsworkshop</a:t>
            </a:r>
            <a:r>
              <a:rPr lang="en-US" sz="2400" b="1" dirty="0"/>
              <a:t>: Tag </a:t>
            </a:r>
            <a:r>
              <a:rPr lang="en-US" sz="2400" b="1" dirty="0" smtClean="0"/>
              <a:t>3</a:t>
            </a:r>
            <a:endParaRPr lang="en-GB"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8573475"/>
              </p:ext>
            </p:extLst>
          </p:nvPr>
        </p:nvGraphicFramePr>
        <p:xfrm>
          <a:off x="57153" y="1765300"/>
          <a:ext cx="9001121" cy="4002454"/>
        </p:xfrm>
        <a:graphic>
          <a:graphicData uri="http://schemas.openxmlformats.org/drawingml/2006/table">
            <a:tbl>
              <a:tblPr firstRow="1" firstCol="1" bandRow="1">
                <a:tableStyleId>{BC89EF96-8CEA-46FF-86C4-4CE0E7609802}</a:tableStyleId>
              </a:tblPr>
              <a:tblGrid>
                <a:gridCol w="3138659">
                  <a:extLst>
                    <a:ext uri="{9D8B030D-6E8A-4147-A177-3AD203B41FA5}">
                      <a16:colId xmlns:a16="http://schemas.microsoft.com/office/drawing/2014/main" xmlns="" val="4098190455"/>
                    </a:ext>
                  </a:extLst>
                </a:gridCol>
                <a:gridCol w="2824934">
                  <a:extLst>
                    <a:ext uri="{9D8B030D-6E8A-4147-A177-3AD203B41FA5}">
                      <a16:colId xmlns:a16="http://schemas.microsoft.com/office/drawing/2014/main" xmlns="" val="2748894160"/>
                    </a:ext>
                  </a:extLst>
                </a:gridCol>
                <a:gridCol w="3037528">
                  <a:extLst>
                    <a:ext uri="{9D8B030D-6E8A-4147-A177-3AD203B41FA5}">
                      <a16:colId xmlns:a16="http://schemas.microsoft.com/office/drawing/2014/main" xmlns="" val="3589641461"/>
                    </a:ext>
                  </a:extLst>
                </a:gridCol>
              </a:tblGrid>
              <a:tr h="232485">
                <a:tc>
                  <a:txBody>
                    <a:bodyPr/>
                    <a:lstStyle/>
                    <a:p>
                      <a:r>
                        <a:rPr lang="de-AT" sz="1400" noProof="0" dirty="0" smtClean="0"/>
                        <a:t>Schritte</a:t>
                      </a:r>
                      <a:r>
                        <a:rPr lang="de-AT" sz="1400" baseline="0" noProof="0" dirty="0" smtClean="0"/>
                        <a:t> zur Aktionsforschung</a:t>
                      </a:r>
                      <a:endParaRPr lang="de-AT" sz="1400" noProof="0" dirty="0"/>
                    </a:p>
                  </a:txBody>
                  <a:tcPr marL="44273" marR="44273" marT="0" marB="0"/>
                </a:tc>
                <a:tc>
                  <a:txBody>
                    <a:bodyPr/>
                    <a:lstStyle/>
                    <a:p>
                      <a:r>
                        <a:rPr lang="de-AT" sz="1400" noProof="0" dirty="0" smtClean="0"/>
                        <a:t>Thema/Inhalt</a:t>
                      </a:r>
                      <a:br>
                        <a:rPr lang="de-AT" sz="1400" noProof="0" dirty="0" smtClean="0"/>
                      </a:br>
                      <a:r>
                        <a:rPr lang="de-AT" sz="1400" noProof="0" dirty="0" smtClean="0"/>
                        <a:t>Österreichische Kultur</a:t>
                      </a:r>
                      <a:endParaRPr lang="de-AT" sz="1400" noProof="0" dirty="0"/>
                    </a:p>
                  </a:txBody>
                  <a:tcPr marL="44273" marR="44273" marT="0" marB="0">
                    <a:solidFill>
                      <a:schemeClr val="accent6">
                        <a:lumMod val="60000"/>
                        <a:lumOff val="40000"/>
                      </a:schemeClr>
                    </a:solidFill>
                  </a:tcPr>
                </a:tc>
                <a:tc>
                  <a:txBody>
                    <a:bodyPr/>
                    <a:lstStyle/>
                    <a:p>
                      <a:pPr>
                        <a:spcAft>
                          <a:spcPts val="0"/>
                        </a:spcAft>
                      </a:pPr>
                      <a:r>
                        <a:rPr lang="de-AT" sz="1400" noProof="0" dirty="0" smtClean="0">
                          <a:effectLst/>
                        </a:rPr>
                        <a:t>Unsere Ziele</a:t>
                      </a:r>
                      <a:endParaRPr lang="de-AT" sz="1400" b="1" noProof="0" dirty="0">
                        <a:effectLst/>
                        <a:latin typeface="Cambria" panose="02040503050406030204" pitchFamily="18" charset="0"/>
                        <a:ea typeface="MS Mincho"/>
                        <a:cs typeface="Times New Roman" panose="02020603050405020304" pitchFamily="18" charset="0"/>
                      </a:endParaRPr>
                    </a:p>
                  </a:txBody>
                  <a:tcPr marL="44273" marR="44273" marT="0" marB="0"/>
                </a:tc>
                <a:extLst>
                  <a:ext uri="{0D108BD9-81ED-4DB2-BD59-A6C34878D82A}">
                    <a16:rowId xmlns:a16="http://schemas.microsoft.com/office/drawing/2014/main" xmlns="" val="966898754"/>
                  </a:ext>
                </a:extLst>
              </a:tr>
              <a:tr h="566420">
                <a:tc>
                  <a:txBody>
                    <a:bodyPr/>
                    <a:lstStyle/>
                    <a:p>
                      <a:pPr>
                        <a:spcAft>
                          <a:spcPts val="0"/>
                        </a:spcAft>
                      </a:pPr>
                      <a:r>
                        <a:rPr lang="de-AT" sz="1400" b="0" noProof="0" dirty="0" smtClean="0">
                          <a:effectLst/>
                        </a:rPr>
                        <a:t>Begrüßung und Anmerkungen</a:t>
                      </a:r>
                      <a:r>
                        <a:rPr lang="de-AT" sz="1400" b="0" baseline="0" noProof="0" dirty="0" smtClean="0">
                          <a:effectLst/>
                        </a:rPr>
                        <a:t> zu den Rückmeldungen von Tag 2</a:t>
                      </a:r>
                      <a:endParaRPr lang="de-AT" sz="1400" b="0" noProof="0" dirty="0">
                        <a:effectLst/>
                        <a:latin typeface="Cambria" panose="02040503050406030204" pitchFamily="18" charset="0"/>
                        <a:ea typeface="MS Mincho"/>
                        <a:cs typeface="Times New Roman" panose="02020603050405020304" pitchFamily="18" charset="0"/>
                      </a:endParaRPr>
                    </a:p>
                  </a:txBody>
                  <a:tcPr marL="44273" marR="44273" marT="0" marB="0"/>
                </a:tc>
                <a:tc>
                  <a:txBody>
                    <a:bodyPr/>
                    <a:lstStyle/>
                    <a:p>
                      <a:pPr>
                        <a:spcAft>
                          <a:spcPts val="0"/>
                        </a:spcAft>
                      </a:pPr>
                      <a:r>
                        <a:rPr lang="de-AT" sz="1400" b="0" noProof="0" smtClean="0">
                          <a:effectLst/>
                        </a:rPr>
                        <a:t> </a:t>
                      </a:r>
                      <a:endParaRPr lang="de-AT" sz="1400" b="0" noProof="0">
                        <a:effectLst/>
                        <a:latin typeface="Cambria" panose="02040503050406030204" pitchFamily="18" charset="0"/>
                        <a:ea typeface="MS Mincho"/>
                        <a:cs typeface="Times New Roman" panose="02020603050405020304" pitchFamily="18" charset="0"/>
                      </a:endParaRPr>
                    </a:p>
                  </a:txBody>
                  <a:tcPr marL="44273" marR="44273" marT="0" marB="0">
                    <a:solidFill>
                      <a:schemeClr val="accent6">
                        <a:lumMod val="60000"/>
                        <a:lumOff val="40000"/>
                      </a:schemeClr>
                    </a:solidFill>
                  </a:tcPr>
                </a:tc>
                <a:tc>
                  <a:txBody>
                    <a:bodyPr/>
                    <a:lstStyle/>
                    <a:p>
                      <a:pPr marL="285750" lvl="0" indent="-285750">
                        <a:spcAft>
                          <a:spcPts val="0"/>
                        </a:spcAft>
                        <a:buFont typeface="Arial" panose="020B0604020202020204" pitchFamily="34" charset="0"/>
                        <a:buChar char="•"/>
                      </a:pPr>
                      <a:r>
                        <a:rPr lang="de-AT" sz="1400" b="0" noProof="0" dirty="0" smtClean="0">
                          <a:effectLst/>
                        </a:rPr>
                        <a:t>Umgang mit Feedback zeigen</a:t>
                      </a:r>
                      <a:endParaRPr lang="de-AT" sz="1400" b="0" noProof="0" dirty="0">
                        <a:effectLst/>
                        <a:latin typeface="Cambria" panose="02040503050406030204" pitchFamily="18" charset="0"/>
                        <a:ea typeface="MS Mincho"/>
                        <a:cs typeface="Times New Roman" panose="02020603050405020304" pitchFamily="18" charset="0"/>
                      </a:endParaRPr>
                    </a:p>
                  </a:txBody>
                  <a:tcPr marL="44273" marR="44273" marT="0" marB="0"/>
                </a:tc>
                <a:extLst>
                  <a:ext uri="{0D108BD9-81ED-4DB2-BD59-A6C34878D82A}">
                    <a16:rowId xmlns:a16="http://schemas.microsoft.com/office/drawing/2014/main" xmlns="" val="2365248588"/>
                  </a:ext>
                </a:extLst>
              </a:tr>
              <a:tr h="927100">
                <a:tc>
                  <a:txBody>
                    <a:bodyPr/>
                    <a:lstStyle/>
                    <a:p>
                      <a:pPr>
                        <a:spcAft>
                          <a:spcPts val="0"/>
                        </a:spcAft>
                      </a:pPr>
                      <a:r>
                        <a:rPr lang="de-AT" sz="1400" b="0" noProof="0" dirty="0" smtClean="0">
                          <a:effectLst/>
                        </a:rPr>
                        <a:t>Ideen für die gemeinsame Planung</a:t>
                      </a:r>
                    </a:p>
                    <a:p>
                      <a:pPr marL="285750" lvl="0" indent="-285750">
                        <a:spcAft>
                          <a:spcPts val="0"/>
                        </a:spcAft>
                        <a:buFont typeface="Arial" panose="020B0604020202020204" pitchFamily="34" charset="0"/>
                        <a:buChar char="•"/>
                      </a:pPr>
                      <a:r>
                        <a:rPr lang="de-AT" sz="1400" b="0" noProof="0" dirty="0" smtClean="0">
                          <a:effectLst/>
                        </a:rPr>
                        <a:t>Anmerkungen zu </a:t>
                      </a:r>
                      <a:r>
                        <a:rPr lang="de-AT" sz="1400" b="0" noProof="0" dirty="0" err="1" smtClean="0">
                          <a:effectLst/>
                        </a:rPr>
                        <a:t>lesson</a:t>
                      </a:r>
                      <a:r>
                        <a:rPr lang="de-AT" sz="1400" b="0" noProof="0" dirty="0" smtClean="0">
                          <a:effectLst/>
                        </a:rPr>
                        <a:t> </a:t>
                      </a:r>
                      <a:r>
                        <a:rPr lang="de-AT" sz="1400" b="0" noProof="0" dirty="0" err="1" smtClean="0">
                          <a:effectLst/>
                        </a:rPr>
                        <a:t>study</a:t>
                      </a:r>
                      <a:endParaRPr lang="de-AT" sz="1400" b="0" noProof="0" dirty="0" smtClean="0">
                        <a:effectLst/>
                      </a:endParaRPr>
                    </a:p>
                    <a:p>
                      <a:pPr marL="285750" lvl="0" indent="-285750">
                        <a:spcAft>
                          <a:spcPts val="0"/>
                        </a:spcAft>
                        <a:buFont typeface="Arial" panose="020B0604020202020204" pitchFamily="34" charset="0"/>
                        <a:buChar char="•"/>
                      </a:pPr>
                      <a:r>
                        <a:rPr lang="de-AT" sz="1400" b="0" noProof="0" dirty="0" smtClean="0">
                          <a:effectLst/>
                        </a:rPr>
                        <a:t>Aktivität </a:t>
                      </a:r>
                      <a:r>
                        <a:rPr lang="de-AT" sz="1400" b="0" i="1" noProof="0" dirty="0" smtClean="0">
                          <a:effectLst/>
                        </a:rPr>
                        <a:t>Diamanten</a:t>
                      </a:r>
                      <a:r>
                        <a:rPr lang="de-AT" sz="1400" b="0" noProof="0" dirty="0" smtClean="0">
                          <a:effectLst/>
                        </a:rPr>
                        <a:t>,</a:t>
                      </a:r>
                      <a:r>
                        <a:rPr lang="de-AT" sz="1400" b="0" baseline="0" noProof="0" dirty="0" smtClean="0">
                          <a:effectLst/>
                        </a:rPr>
                        <a:t> um eine gemeinsame Vision zu finden</a:t>
                      </a:r>
                      <a:endParaRPr lang="de-AT" sz="1400" b="0" noProof="0" dirty="0">
                        <a:effectLst/>
                        <a:latin typeface="Cambria" panose="02040503050406030204" pitchFamily="18" charset="0"/>
                        <a:ea typeface="MS Mincho"/>
                        <a:cs typeface="Times New Roman" panose="02020603050405020304" pitchFamily="18" charset="0"/>
                      </a:endParaRPr>
                    </a:p>
                  </a:txBody>
                  <a:tcPr marL="44273" marR="44273" marT="0" marB="0"/>
                </a:tc>
                <a:tc>
                  <a:txBody>
                    <a:bodyPr/>
                    <a:lstStyle/>
                    <a:p>
                      <a:pPr marL="0" algn="l" defTabSz="457200" rtl="0" eaLnBrk="1" latinLnBrk="0" hangingPunct="1">
                        <a:spcAft>
                          <a:spcPts val="0"/>
                        </a:spcAft>
                      </a:pPr>
                      <a:r>
                        <a:rPr lang="de-AT" sz="1400" b="0" kern="1200" noProof="0" dirty="0" smtClean="0">
                          <a:solidFill>
                            <a:schemeClr val="tx1"/>
                          </a:solidFill>
                          <a:effectLst/>
                          <a:latin typeface="+mn-lt"/>
                          <a:ea typeface="+mn-ea"/>
                          <a:cs typeface="+mn-cs"/>
                        </a:rPr>
                        <a:t>Vision: Österreichischer Kulturunterricht</a:t>
                      </a:r>
                      <a:endParaRPr lang="de-AT" sz="1400" b="0" kern="1200" noProof="0" dirty="0">
                        <a:solidFill>
                          <a:schemeClr val="tx1"/>
                        </a:solidFill>
                        <a:effectLst/>
                        <a:latin typeface="+mn-lt"/>
                        <a:ea typeface="+mn-ea"/>
                        <a:cs typeface="+mn-cs"/>
                      </a:endParaRPr>
                    </a:p>
                  </a:txBody>
                  <a:tcPr marL="44273" marR="44273" marT="0" marB="0">
                    <a:solidFill>
                      <a:schemeClr val="accent6">
                        <a:lumMod val="60000"/>
                        <a:lumOff val="40000"/>
                      </a:schemeClr>
                    </a:solidFill>
                  </a:tcPr>
                </a:tc>
                <a:tc>
                  <a:txBody>
                    <a:bodyPr/>
                    <a:lstStyle/>
                    <a:p>
                      <a:pPr marL="285750" lvl="0" indent="-285750">
                        <a:spcAft>
                          <a:spcPts val="0"/>
                        </a:spcAft>
                        <a:buFont typeface="Arial" panose="020B0604020202020204" pitchFamily="34" charset="0"/>
                        <a:buChar char="•"/>
                      </a:pPr>
                      <a:r>
                        <a:rPr lang="de-AT" sz="1400" b="0" noProof="0" dirty="0" smtClean="0">
                          <a:effectLst/>
                        </a:rPr>
                        <a:t>Ideen für die gemeinsame Planung generieren</a:t>
                      </a:r>
                      <a:endParaRPr lang="de-AT" sz="1400" b="0" noProof="0" dirty="0">
                        <a:effectLst/>
                        <a:latin typeface="Cambria" panose="02040503050406030204" pitchFamily="18" charset="0"/>
                        <a:ea typeface="MS Mincho"/>
                        <a:cs typeface="Times New Roman" panose="02020603050405020304" pitchFamily="18" charset="0"/>
                      </a:endParaRPr>
                    </a:p>
                  </a:txBody>
                  <a:tcPr marL="44273" marR="44273" marT="0" marB="0"/>
                </a:tc>
                <a:extLst>
                  <a:ext uri="{0D108BD9-81ED-4DB2-BD59-A6C34878D82A}">
                    <a16:rowId xmlns:a16="http://schemas.microsoft.com/office/drawing/2014/main" xmlns="" val="1908910762"/>
                  </a:ext>
                </a:extLst>
              </a:tr>
              <a:tr h="717648">
                <a:tc>
                  <a:txBody>
                    <a:bodyPr/>
                    <a:lstStyle/>
                    <a:p>
                      <a:pPr>
                        <a:spcAft>
                          <a:spcPts val="0"/>
                        </a:spcAft>
                      </a:pPr>
                      <a:r>
                        <a:rPr lang="de-AT" sz="1400" b="0" noProof="0" dirty="0" smtClean="0">
                          <a:effectLst/>
                        </a:rPr>
                        <a:t>Gemeinsame Planung</a:t>
                      </a:r>
                      <a:endParaRPr lang="de-AT" sz="1400" b="0" noProof="0" dirty="0">
                        <a:effectLst/>
                        <a:latin typeface="Cambria" panose="02040503050406030204" pitchFamily="18" charset="0"/>
                        <a:ea typeface="MS Mincho"/>
                        <a:cs typeface="Times New Roman" panose="02020603050405020304" pitchFamily="18" charset="0"/>
                      </a:endParaRPr>
                    </a:p>
                  </a:txBody>
                  <a:tcPr marL="44273" marR="44273" marT="0" marB="0"/>
                </a:tc>
                <a:tc>
                  <a:txBody>
                    <a:bodyPr/>
                    <a:lstStyle/>
                    <a:p>
                      <a:pPr>
                        <a:spcAft>
                          <a:spcPts val="0"/>
                        </a:spcAft>
                      </a:pPr>
                      <a:r>
                        <a:rPr lang="de-AT" sz="1400" b="0" kern="1200" noProof="0" dirty="0" smtClean="0">
                          <a:solidFill>
                            <a:schemeClr val="tx1"/>
                          </a:solidFill>
                          <a:effectLst/>
                          <a:latin typeface="+mn-lt"/>
                          <a:ea typeface="+mn-ea"/>
                          <a:cs typeface="+mn-cs"/>
                        </a:rPr>
                        <a:t>Österreichischer Kulturunterricht</a:t>
                      </a:r>
                    </a:p>
                    <a:p>
                      <a:pPr>
                        <a:spcAft>
                          <a:spcPts val="0"/>
                        </a:spcAft>
                      </a:pPr>
                      <a:r>
                        <a:rPr lang="de-AT" sz="1400" b="0" noProof="0" dirty="0" smtClean="0">
                          <a:effectLst/>
                        </a:rPr>
                        <a:t>Stundenplanungen</a:t>
                      </a:r>
                      <a:endParaRPr lang="de-AT" sz="1400" b="0" kern="1200" noProof="0" dirty="0">
                        <a:solidFill>
                          <a:schemeClr val="tx1"/>
                        </a:solidFill>
                        <a:effectLst/>
                        <a:latin typeface="+mn-lt"/>
                        <a:ea typeface="+mn-ea"/>
                        <a:cs typeface="+mn-cs"/>
                      </a:endParaRPr>
                    </a:p>
                  </a:txBody>
                  <a:tcPr marL="44273" marR="44273" marT="0" marB="0">
                    <a:solidFill>
                      <a:schemeClr val="accent6">
                        <a:lumMod val="60000"/>
                        <a:lumOff val="40000"/>
                      </a:schemeClr>
                    </a:solidFill>
                  </a:tcPr>
                </a:tc>
                <a:tc>
                  <a:txBody>
                    <a:bodyPr/>
                    <a:lstStyle/>
                    <a:p>
                      <a:pPr marL="285750" indent="-285750">
                        <a:spcAft>
                          <a:spcPts val="0"/>
                        </a:spcAft>
                        <a:buFont typeface="Arial" panose="020B0604020202020204" pitchFamily="34" charset="0"/>
                        <a:buChar char="•"/>
                      </a:pPr>
                      <a:r>
                        <a:rPr lang="de-AT" sz="1400" b="0" noProof="0" dirty="0" smtClean="0">
                          <a:effectLst/>
                        </a:rPr>
                        <a:t>Von Visionen/Vorstellungen zur Praxis</a:t>
                      </a:r>
                      <a:endParaRPr lang="de-AT" sz="1400" b="0" noProof="0" dirty="0">
                        <a:effectLst/>
                        <a:latin typeface="Cambria" panose="02040503050406030204" pitchFamily="18" charset="0"/>
                        <a:ea typeface="MS Mincho"/>
                        <a:cs typeface="Times New Roman" panose="02020603050405020304" pitchFamily="18" charset="0"/>
                      </a:endParaRPr>
                    </a:p>
                  </a:txBody>
                  <a:tcPr marL="44273" marR="44273" marT="0" marB="0"/>
                </a:tc>
                <a:extLst>
                  <a:ext uri="{0D108BD9-81ED-4DB2-BD59-A6C34878D82A}">
                    <a16:rowId xmlns:a16="http://schemas.microsoft.com/office/drawing/2014/main" xmlns="" val="3231575542"/>
                  </a:ext>
                </a:extLst>
              </a:tr>
              <a:tr h="1364566">
                <a:tc>
                  <a:txBody>
                    <a:bodyPr/>
                    <a:lstStyle/>
                    <a:p>
                      <a:pPr>
                        <a:spcAft>
                          <a:spcPts val="0"/>
                        </a:spcAft>
                      </a:pPr>
                      <a:r>
                        <a:rPr lang="de-AT" sz="1400" b="0" noProof="0" dirty="0" smtClean="0">
                          <a:effectLst/>
                        </a:rPr>
                        <a:t>Präsentationen</a:t>
                      </a:r>
                      <a:r>
                        <a:rPr lang="de-AT" sz="1400" b="0" baseline="0" noProof="0" dirty="0" smtClean="0">
                          <a:effectLst/>
                        </a:rPr>
                        <a:t> und Zusammenfassung</a:t>
                      </a:r>
                      <a:endParaRPr lang="de-AT" sz="1400" b="0" noProof="0" dirty="0" smtClean="0">
                        <a:effectLst/>
                      </a:endParaRPr>
                    </a:p>
                    <a:p>
                      <a:pPr marL="285750" lvl="0" indent="-285750">
                        <a:spcAft>
                          <a:spcPts val="0"/>
                        </a:spcAft>
                        <a:buFont typeface="Arial" panose="020B0604020202020204" pitchFamily="34" charset="0"/>
                        <a:buChar char="•"/>
                      </a:pPr>
                      <a:r>
                        <a:rPr lang="de-AT" sz="1400" b="0" noProof="0" dirty="0" smtClean="0">
                          <a:effectLst/>
                        </a:rPr>
                        <a:t>“Was ist</a:t>
                      </a:r>
                      <a:r>
                        <a:rPr lang="de-AT" sz="1400" b="0" baseline="0" noProof="0" dirty="0" smtClean="0">
                          <a:effectLst/>
                        </a:rPr>
                        <a:t> jetzt anders</a:t>
                      </a:r>
                      <a:r>
                        <a:rPr lang="de-AT" sz="1400" b="0" noProof="0" dirty="0" smtClean="0">
                          <a:effectLst/>
                        </a:rPr>
                        <a:t>”?</a:t>
                      </a:r>
                    </a:p>
                    <a:p>
                      <a:pPr marL="285750" lvl="0" indent="-285750">
                        <a:spcAft>
                          <a:spcPts val="0"/>
                        </a:spcAft>
                        <a:buFont typeface="Arial" panose="020B0604020202020204" pitchFamily="34" charset="0"/>
                        <a:buChar char="•"/>
                      </a:pPr>
                      <a:r>
                        <a:rPr lang="de-AT" sz="1400" b="0" noProof="0" dirty="0" smtClean="0">
                          <a:effectLst/>
                        </a:rPr>
                        <a:t>Erwartungen</a:t>
                      </a:r>
                    </a:p>
                    <a:p>
                      <a:pPr marL="285750" lvl="0" indent="-285750">
                        <a:spcAft>
                          <a:spcPts val="0"/>
                        </a:spcAft>
                        <a:buFont typeface="Arial" panose="020B0604020202020204" pitchFamily="34" charset="0"/>
                        <a:buChar char="•"/>
                      </a:pPr>
                      <a:r>
                        <a:rPr lang="de-AT" sz="1400" b="0" noProof="0" dirty="0" smtClean="0">
                          <a:effectLst/>
                        </a:rPr>
                        <a:t>Schriftliche Evaluierung</a:t>
                      </a:r>
                      <a:r>
                        <a:rPr lang="de-AT" sz="1400" b="0" baseline="0" noProof="0" dirty="0" smtClean="0">
                          <a:effectLst/>
                        </a:rPr>
                        <a:t> vom EFSZ</a:t>
                      </a:r>
                    </a:p>
                    <a:p>
                      <a:pPr marL="285750" lvl="0" indent="-285750">
                        <a:spcAft>
                          <a:spcPts val="0"/>
                        </a:spcAft>
                        <a:buFont typeface="Arial" panose="020B0604020202020204" pitchFamily="34" charset="0"/>
                        <a:buChar char="•"/>
                      </a:pPr>
                      <a:r>
                        <a:rPr lang="de-AT" sz="1400" b="0" kern="1200" noProof="0" dirty="0" smtClean="0">
                          <a:solidFill>
                            <a:schemeClr val="tx1"/>
                          </a:solidFill>
                          <a:effectLst/>
                          <a:latin typeface="+mn-lt"/>
                          <a:ea typeface="+mn-ea"/>
                          <a:cs typeface="+mn-cs"/>
                        </a:rPr>
                        <a:t>Knüll-Evaluierung</a:t>
                      </a:r>
                      <a:endParaRPr lang="de-AT" sz="1400" b="0" kern="1200" noProof="0" dirty="0">
                        <a:solidFill>
                          <a:schemeClr val="tx1"/>
                        </a:solidFill>
                        <a:effectLst/>
                        <a:latin typeface="+mn-lt"/>
                        <a:ea typeface="+mn-ea"/>
                        <a:cs typeface="+mn-cs"/>
                      </a:endParaRPr>
                    </a:p>
                  </a:txBody>
                  <a:tcPr marL="44273" marR="44273" marT="0" marB="0"/>
                </a:tc>
                <a:tc>
                  <a:txBody>
                    <a:bodyPr/>
                    <a:lstStyle/>
                    <a:p>
                      <a:pPr>
                        <a:spcAft>
                          <a:spcPts val="0"/>
                        </a:spcAft>
                      </a:pPr>
                      <a:r>
                        <a:rPr lang="de-AT" sz="1400" b="0" noProof="0" dirty="0" smtClean="0">
                          <a:effectLst/>
                        </a:rPr>
                        <a:t> Vorstellung der gemeinsamen Unterrichtsentwürfe</a:t>
                      </a:r>
                    </a:p>
                    <a:p>
                      <a:pPr>
                        <a:spcAft>
                          <a:spcPts val="0"/>
                        </a:spcAft>
                      </a:pPr>
                      <a:r>
                        <a:rPr lang="de-AT" sz="1400" b="0" noProof="0" dirty="0" smtClean="0">
                          <a:effectLst/>
                        </a:rPr>
                        <a:t> </a:t>
                      </a:r>
                    </a:p>
                  </a:txBody>
                  <a:tcPr marL="44273" marR="44273" marT="0" marB="0">
                    <a:solidFill>
                      <a:schemeClr val="accent6">
                        <a:lumMod val="60000"/>
                        <a:lumOff val="40000"/>
                      </a:schemeClr>
                    </a:solidFill>
                  </a:tcPr>
                </a:tc>
                <a:tc>
                  <a:txBody>
                    <a:bodyPr/>
                    <a:lstStyle/>
                    <a:p>
                      <a:pPr marL="285750" lvl="0" indent="-285750">
                        <a:spcAft>
                          <a:spcPts val="0"/>
                        </a:spcAft>
                        <a:buFont typeface="Arial" panose="020B0604020202020204" pitchFamily="34" charset="0"/>
                        <a:buChar char="•"/>
                      </a:pPr>
                      <a:r>
                        <a:rPr lang="de-AT" sz="1400" b="0" noProof="0" dirty="0" smtClean="0">
                          <a:effectLst/>
                        </a:rPr>
                        <a:t>Interesse an der Arbeit</a:t>
                      </a:r>
                      <a:r>
                        <a:rPr lang="de-AT" sz="1400" b="0" baseline="0" noProof="0" dirty="0" smtClean="0">
                          <a:effectLst/>
                        </a:rPr>
                        <a:t> von KollegInnen wecken</a:t>
                      </a:r>
                      <a:endParaRPr lang="de-AT" sz="1400" b="0" noProof="0" dirty="0" smtClean="0">
                        <a:effectLst/>
                      </a:endParaRPr>
                    </a:p>
                    <a:p>
                      <a:pPr marL="285750" lvl="0" indent="-285750">
                        <a:spcAft>
                          <a:spcPts val="0"/>
                        </a:spcAft>
                        <a:buFont typeface="Arial" panose="020B0604020202020204" pitchFamily="34" charset="0"/>
                        <a:buChar char="•"/>
                      </a:pPr>
                      <a:r>
                        <a:rPr lang="de-AT" sz="1400" b="0" noProof="0" dirty="0" smtClean="0">
                          <a:effectLst/>
                        </a:rPr>
                        <a:t>Einen Feedbackzyklus demonstrieren</a:t>
                      </a:r>
                      <a:endParaRPr lang="de-AT" sz="1400" b="0" noProof="0" dirty="0">
                        <a:effectLst/>
                        <a:latin typeface="Cambria" panose="02040503050406030204" pitchFamily="18" charset="0"/>
                        <a:ea typeface="MS Mincho"/>
                        <a:cs typeface="Times New Roman" panose="02020603050405020304" pitchFamily="18" charset="0"/>
                      </a:endParaRPr>
                    </a:p>
                  </a:txBody>
                  <a:tcPr marL="44273" marR="44273" marT="0" marB="0"/>
                </a:tc>
                <a:extLst>
                  <a:ext uri="{0D108BD9-81ED-4DB2-BD59-A6C34878D82A}">
                    <a16:rowId xmlns:a16="http://schemas.microsoft.com/office/drawing/2014/main" xmlns="" val="4121857210"/>
                  </a:ext>
                </a:extLst>
              </a:tr>
            </a:tbl>
          </a:graphicData>
        </a:graphic>
      </p:graphicFrame>
    </p:spTree>
    <p:extLst>
      <p:ext uri="{BB962C8B-B14F-4D97-AF65-F5344CB8AC3E}">
        <p14:creationId xmlns:p14="http://schemas.microsoft.com/office/powerpoint/2010/main" val="210220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7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a:xfrm>
            <a:off x="628650" y="1018294"/>
            <a:ext cx="7886700" cy="597253"/>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en-GB" sz="3200" b="1" dirty="0"/>
              <a:t>Workshop </a:t>
            </a:r>
            <a:r>
              <a:rPr lang="en-GB" sz="3200" b="1" dirty="0" smtClean="0"/>
              <a:t>am EFSZ, Graz</a:t>
            </a:r>
            <a:endParaRPr lang="en-GB" sz="3200" b="1" dirty="0"/>
          </a:p>
        </p:txBody>
      </p:sp>
      <p:sp>
        <p:nvSpPr>
          <p:cNvPr id="3" name="Content Placeholder 2"/>
          <p:cNvSpPr>
            <a:spLocks noGrp="1"/>
          </p:cNvSpPr>
          <p:nvPr>
            <p:ph idx="1"/>
          </p:nvPr>
        </p:nvSpPr>
        <p:spPr/>
        <p:txBody>
          <a:bodyPr/>
          <a:lstStyle/>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56100275"/>
              </p:ext>
            </p:extLst>
          </p:nvPr>
        </p:nvGraphicFramePr>
        <p:xfrm>
          <a:off x="165100" y="1759418"/>
          <a:ext cx="8674100" cy="3878308"/>
        </p:xfrm>
        <a:graphic>
          <a:graphicData uri="http://schemas.openxmlformats.org/drawingml/2006/table">
            <a:tbl>
              <a:tblPr firstRow="1" bandRow="1">
                <a:tableStyleId>{3B4B98B0-60AC-42C2-AFA5-B58CD77FA1E5}</a:tableStyleId>
              </a:tblPr>
              <a:tblGrid>
                <a:gridCol w="8674100">
                  <a:extLst>
                    <a:ext uri="{9D8B030D-6E8A-4147-A177-3AD203B41FA5}">
                      <a16:colId xmlns:a16="http://schemas.microsoft.com/office/drawing/2014/main" xmlns="" val="1652390949"/>
                    </a:ext>
                  </a:extLst>
                </a:gridCol>
              </a:tblGrid>
              <a:tr h="4978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1" dirty="0" smtClean="0"/>
                        <a:t>Donnerstag, </a:t>
                      </a:r>
                      <a:r>
                        <a:rPr lang="de-DE" sz="1800" b="1" dirty="0"/>
                        <a:t>10.11.2016</a:t>
                      </a:r>
                    </a:p>
                  </a:txBody>
                  <a:tcPr marL="68580" marR="68580" marT="34290" marB="34290"/>
                </a:tc>
                <a:extLst>
                  <a:ext uri="{0D108BD9-81ED-4DB2-BD59-A6C34878D82A}">
                    <a16:rowId xmlns:a16="http://schemas.microsoft.com/office/drawing/2014/main" xmlns="" val="3714706960"/>
                  </a:ext>
                </a:extLst>
              </a:tr>
              <a:tr h="395166">
                <a:tc>
                  <a:txBody>
                    <a:bodyPr/>
                    <a:lstStyle/>
                    <a:p>
                      <a:r>
                        <a:rPr lang="de-AT" sz="1800" b="1" baseline="0" noProof="0" dirty="0" smtClean="0"/>
                        <a:t>EFSZ-Präsentation – Vorstellung des Projektes</a:t>
                      </a:r>
                      <a:endParaRPr lang="de-AT" sz="1800" b="1" baseline="0" noProof="0" dirty="0"/>
                    </a:p>
                  </a:txBody>
                  <a:tcPr marL="68580" marR="68580"/>
                </a:tc>
                <a:extLst>
                  <a:ext uri="{0D108BD9-81ED-4DB2-BD59-A6C34878D82A}">
                    <a16:rowId xmlns:a16="http://schemas.microsoft.com/office/drawing/2014/main" xmlns="" val="1579226266"/>
                  </a:ext>
                </a:extLst>
              </a:tr>
              <a:tr h="3955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800" b="1" noProof="0" dirty="0" smtClean="0"/>
                        <a:t>Analysegespräche</a:t>
                      </a:r>
                    </a:p>
                  </a:txBody>
                  <a:tcPr marL="68580" marR="68580"/>
                </a:tc>
                <a:extLst>
                  <a:ext uri="{0D108BD9-81ED-4DB2-BD59-A6C34878D82A}">
                    <a16:rowId xmlns:a16="http://schemas.microsoft.com/office/drawing/2014/main" xmlns="" val="4173459911"/>
                  </a:ext>
                </a:extLst>
              </a:tr>
              <a:tr h="3951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800" b="1" noProof="0" dirty="0" smtClean="0"/>
                        <a:t>Input</a:t>
                      </a:r>
                      <a:r>
                        <a:rPr lang="de-AT" sz="1800" b="1" baseline="0" noProof="0" dirty="0" smtClean="0"/>
                        <a:t> zu Aktionsforschungskonzepten – Ansätze aus Österreich, Großbritannien, Italien, Rumänien, Island</a:t>
                      </a:r>
                    </a:p>
                  </a:txBody>
                  <a:tcPr marL="68580" marR="68580"/>
                </a:tc>
                <a:extLst>
                  <a:ext uri="{0D108BD9-81ED-4DB2-BD59-A6C34878D82A}">
                    <a16:rowId xmlns:a16="http://schemas.microsoft.com/office/drawing/2014/main" xmlns="" val="2583282288"/>
                  </a:ext>
                </a:extLst>
              </a:tr>
              <a:tr h="522369">
                <a:tc>
                  <a:txBody>
                    <a:bodyPr/>
                    <a:lstStyle/>
                    <a:p>
                      <a:r>
                        <a:rPr lang="de-AT" sz="1800" b="1" noProof="0" dirty="0" smtClean="0"/>
                        <a:t>“Stadtspaziergang </a:t>
                      </a:r>
                      <a:r>
                        <a:rPr lang="de-AT" sz="1800" b="1" baseline="0" noProof="0" dirty="0" smtClean="0"/>
                        <a:t>zur Aktionsforschung</a:t>
                      </a:r>
                      <a:r>
                        <a:rPr lang="de-AT" sz="1800" b="1" noProof="0" dirty="0" smtClean="0"/>
                        <a:t>”</a:t>
                      </a:r>
                      <a:r>
                        <a:rPr lang="de-AT" sz="1800" b="1" baseline="0" noProof="0" dirty="0" smtClean="0"/>
                        <a:t> </a:t>
                      </a:r>
                      <a:r>
                        <a:rPr lang="de-AT" sz="1800" b="1" noProof="0" dirty="0" smtClean="0"/>
                        <a:t>anhand von allgemeinen und wissenschaftlichen Statements</a:t>
                      </a:r>
                      <a:endParaRPr lang="de-AT" sz="1800" b="1" noProof="0" dirty="0"/>
                    </a:p>
                  </a:txBody>
                  <a:tcPr marL="68580" marR="68580"/>
                </a:tc>
                <a:extLst>
                  <a:ext uri="{0D108BD9-81ED-4DB2-BD59-A6C34878D82A}">
                    <a16:rowId xmlns:a16="http://schemas.microsoft.com/office/drawing/2014/main" xmlns="" val="3846642744"/>
                  </a:ext>
                </a:extLst>
              </a:tr>
              <a:tr h="395166">
                <a:tc>
                  <a:txBody>
                    <a:bodyPr/>
                    <a:lstStyle/>
                    <a:p>
                      <a:r>
                        <a:rPr lang="de-AT" sz="1800" b="1" noProof="0" dirty="0" smtClean="0"/>
                        <a:t>Aktionsforschungswerkzeuge - Stationenlauf</a:t>
                      </a:r>
                      <a:endParaRPr lang="de-AT" sz="1800" b="1" noProof="0" dirty="0"/>
                    </a:p>
                  </a:txBody>
                  <a:tcPr marL="68580" marR="68580"/>
                </a:tc>
                <a:extLst>
                  <a:ext uri="{0D108BD9-81ED-4DB2-BD59-A6C34878D82A}">
                    <a16:rowId xmlns:a16="http://schemas.microsoft.com/office/drawing/2014/main" xmlns="" val="644157597"/>
                  </a:ext>
                </a:extLst>
              </a:tr>
              <a:tr h="711300">
                <a:tc>
                  <a:txBody>
                    <a:bodyPr/>
                    <a:lstStyle/>
                    <a:p>
                      <a:r>
                        <a:rPr lang="de-AT" sz="1800" b="1" noProof="0" dirty="0" smtClean="0"/>
                        <a:t>Zusammenfassung des Tages</a:t>
                      </a:r>
                    </a:p>
                    <a:p>
                      <a:r>
                        <a:rPr lang="de-AT" sz="1800" b="1" noProof="0" dirty="0" smtClean="0"/>
                        <a:t>Rückmeldungen –</a:t>
                      </a:r>
                      <a:r>
                        <a:rPr lang="de-AT" sz="1800" b="1" baseline="0" noProof="0" dirty="0" smtClean="0"/>
                        <a:t> Memos</a:t>
                      </a:r>
                    </a:p>
                    <a:p>
                      <a:r>
                        <a:rPr lang="de-AT" sz="1800" b="1" noProof="0" dirty="0" smtClean="0"/>
                        <a:t>Vorbereitung</a:t>
                      </a:r>
                      <a:r>
                        <a:rPr lang="de-AT" sz="1800" b="1" baseline="0" noProof="0" dirty="0" smtClean="0"/>
                        <a:t> auf Tag 2</a:t>
                      </a:r>
                      <a:endParaRPr lang="de-AT" sz="1800" b="1" noProof="0" dirty="0"/>
                    </a:p>
                  </a:txBody>
                  <a:tcPr marL="68580" marR="68580"/>
                </a:tc>
                <a:extLst>
                  <a:ext uri="{0D108BD9-81ED-4DB2-BD59-A6C34878D82A}">
                    <a16:rowId xmlns:a16="http://schemas.microsoft.com/office/drawing/2014/main" xmlns="" val="3106803391"/>
                  </a:ext>
                </a:extLst>
              </a:tr>
            </a:tbl>
          </a:graphicData>
        </a:graphic>
      </p:graphicFrame>
    </p:spTree>
    <p:extLst>
      <p:ext uri="{BB962C8B-B14F-4D97-AF65-F5344CB8AC3E}">
        <p14:creationId xmlns:p14="http://schemas.microsoft.com/office/powerpoint/2010/main" val="444667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1233" y="1199975"/>
            <a:ext cx="6172200" cy="597253"/>
          </a:xfrm>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GB" sz="3200" b="1" dirty="0"/>
              <a:t>Workshop </a:t>
            </a:r>
            <a:r>
              <a:rPr lang="en-GB" sz="3200" b="1" dirty="0" smtClean="0"/>
              <a:t>am EFSZ, Graz</a:t>
            </a:r>
            <a:endParaRPr lang="en-GB" sz="3200" dirty="0"/>
          </a:p>
        </p:txBody>
      </p:sp>
      <p:sp>
        <p:nvSpPr>
          <p:cNvPr id="3" name="Content Placeholder 2"/>
          <p:cNvSpPr>
            <a:spLocks noGrp="1"/>
          </p:cNvSpPr>
          <p:nvPr>
            <p:ph idx="1"/>
          </p:nvPr>
        </p:nvSpPr>
        <p:spPr/>
        <p:txBody>
          <a:bodyPr/>
          <a:lstStyle/>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70571379"/>
              </p:ext>
            </p:extLst>
          </p:nvPr>
        </p:nvGraphicFramePr>
        <p:xfrm>
          <a:off x="428978" y="1882417"/>
          <a:ext cx="8489244" cy="4150373"/>
        </p:xfrm>
        <a:graphic>
          <a:graphicData uri="http://schemas.openxmlformats.org/drawingml/2006/table">
            <a:tbl>
              <a:tblPr firstRow="1" bandRow="1">
                <a:tableStyleId>{3B4B98B0-60AC-42C2-AFA5-B58CD77FA1E5}</a:tableStyleId>
              </a:tblPr>
              <a:tblGrid>
                <a:gridCol w="8489244">
                  <a:extLst>
                    <a:ext uri="{9D8B030D-6E8A-4147-A177-3AD203B41FA5}">
                      <a16:colId xmlns:a16="http://schemas.microsoft.com/office/drawing/2014/main" xmlns="" val="1652390949"/>
                    </a:ext>
                  </a:extLst>
                </a:gridCol>
              </a:tblGrid>
              <a:tr h="325007">
                <a:tc>
                  <a:txBody>
                    <a:bodyPr/>
                    <a:lstStyle/>
                    <a:p>
                      <a:r>
                        <a:rPr lang="en-GB" sz="1800" dirty="0" err="1" smtClean="0"/>
                        <a:t>Freitag</a:t>
                      </a:r>
                      <a:r>
                        <a:rPr lang="en-GB" sz="1800" dirty="0" smtClean="0"/>
                        <a:t>, </a:t>
                      </a:r>
                      <a:r>
                        <a:rPr lang="en-GB" sz="1800" dirty="0"/>
                        <a:t>11.11.2016</a:t>
                      </a:r>
                      <a:endParaRPr lang="en-GB" sz="1800" b="1" dirty="0"/>
                    </a:p>
                  </a:txBody>
                  <a:tcPr marL="68580" marR="68580" marT="34290" marB="34290"/>
                </a:tc>
                <a:extLst>
                  <a:ext uri="{0D108BD9-81ED-4DB2-BD59-A6C34878D82A}">
                    <a16:rowId xmlns:a16="http://schemas.microsoft.com/office/drawing/2014/main" xmlns="" val="2991676416"/>
                  </a:ext>
                </a:extLst>
              </a:tr>
              <a:tr h="585014">
                <a:tc>
                  <a:txBody>
                    <a:bodyPr/>
                    <a:lstStyle/>
                    <a:p>
                      <a:r>
                        <a:rPr lang="de-AT" sz="2400" b="1" noProof="0" dirty="0" smtClean="0"/>
                        <a:t>Aktionsforschungsprojektplanung:</a:t>
                      </a:r>
                      <a:r>
                        <a:rPr lang="de-AT" sz="2400" b="1" baseline="0" noProof="0" dirty="0" smtClean="0"/>
                        <a:t> Input</a:t>
                      </a:r>
                      <a:endParaRPr lang="de-AT" sz="2400" b="1" noProof="0" dirty="0"/>
                    </a:p>
                  </a:txBody>
                  <a:tcPr marL="68580" marR="68580"/>
                </a:tc>
                <a:extLst>
                  <a:ext uri="{0D108BD9-81ED-4DB2-BD59-A6C34878D82A}">
                    <a16:rowId xmlns:a16="http://schemas.microsoft.com/office/drawing/2014/main" xmlns="" val="1579226266"/>
                  </a:ext>
                </a:extLst>
              </a:tr>
              <a:tr h="961569">
                <a:tc>
                  <a:txBody>
                    <a:bodyPr/>
                    <a:lstStyle/>
                    <a:p>
                      <a:r>
                        <a:rPr lang="de-AT" sz="2400" b="1" noProof="0" dirty="0" smtClean="0"/>
                        <a:t>Input</a:t>
                      </a:r>
                      <a:r>
                        <a:rPr lang="de-AT" sz="2400" b="1" baseline="0" noProof="0" dirty="0" smtClean="0"/>
                        <a:t> zu: Online-Sprachenlernen</a:t>
                      </a:r>
                      <a:r>
                        <a:rPr lang="de-AT" sz="2400" b="1" noProof="0" dirty="0" smtClean="0"/>
                        <a:t>– Didaktische und sprachliche Herausforderungen</a:t>
                      </a:r>
                    </a:p>
                    <a:p>
                      <a:r>
                        <a:rPr lang="de-AT" sz="2400" b="1" noProof="0" dirty="0" smtClean="0"/>
                        <a:t> </a:t>
                      </a:r>
                      <a:endParaRPr lang="de-AT" sz="2400" b="1" noProof="0" dirty="0"/>
                    </a:p>
                  </a:txBody>
                  <a:tcPr marL="68580" marR="68580"/>
                </a:tc>
                <a:extLst>
                  <a:ext uri="{0D108BD9-81ED-4DB2-BD59-A6C34878D82A}">
                    <a16:rowId xmlns:a16="http://schemas.microsoft.com/office/drawing/2014/main" xmlns="" val="2583282288"/>
                  </a:ext>
                </a:extLst>
              </a:tr>
              <a:tr h="845019">
                <a:tc>
                  <a:txBody>
                    <a:bodyPr/>
                    <a:lstStyle/>
                    <a:p>
                      <a:r>
                        <a:rPr lang="de-AT" sz="2400" b="1" noProof="0" dirty="0" smtClean="0"/>
                        <a:t>Gemeinsame Planung</a:t>
                      </a:r>
                    </a:p>
                    <a:p>
                      <a:r>
                        <a:rPr lang="de-AT" sz="2400" b="1" noProof="0" dirty="0" smtClean="0"/>
                        <a:t>Vorstellung der Aktionsforschungsprojekte</a:t>
                      </a:r>
                    </a:p>
                    <a:p>
                      <a:r>
                        <a:rPr lang="de-AT" sz="2400" b="1" noProof="0" dirty="0" smtClean="0"/>
                        <a:t>Evaluation und Verabschiedung</a:t>
                      </a:r>
                    </a:p>
                  </a:txBody>
                  <a:tcPr marL="68580" marR="68580"/>
                </a:tc>
                <a:extLst>
                  <a:ext uri="{0D108BD9-81ED-4DB2-BD59-A6C34878D82A}">
                    <a16:rowId xmlns:a16="http://schemas.microsoft.com/office/drawing/2014/main" xmlns="" val="3846642744"/>
                  </a:ext>
                </a:extLst>
              </a:tr>
              <a:tr h="845019">
                <a:tc>
                  <a:txBody>
                    <a:bodyPr/>
                    <a:lstStyle/>
                    <a:p>
                      <a:r>
                        <a:rPr lang="de-AT" sz="2400" b="1" noProof="0" dirty="0" smtClean="0"/>
                        <a:t>Stadtführung – gesponsert vom EFSZ-Verein</a:t>
                      </a:r>
                    </a:p>
                    <a:p>
                      <a:r>
                        <a:rPr lang="de-AT" sz="2400" b="1" noProof="0" dirty="0" smtClean="0"/>
                        <a:t>  </a:t>
                      </a:r>
                      <a:endParaRPr lang="de-AT" sz="2400" b="1" noProof="0" dirty="0"/>
                    </a:p>
                  </a:txBody>
                  <a:tcPr marL="68580" marR="68580"/>
                </a:tc>
                <a:extLst>
                  <a:ext uri="{0D108BD9-81ED-4DB2-BD59-A6C34878D82A}">
                    <a16:rowId xmlns:a16="http://schemas.microsoft.com/office/drawing/2014/main" xmlns="" val="644157597"/>
                  </a:ext>
                </a:extLst>
              </a:tr>
            </a:tbl>
          </a:graphicData>
        </a:graphic>
      </p:graphicFrame>
    </p:spTree>
    <p:extLst>
      <p:ext uri="{BB962C8B-B14F-4D97-AF65-F5344CB8AC3E}">
        <p14:creationId xmlns:p14="http://schemas.microsoft.com/office/powerpoint/2010/main" val="2464051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09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857250"/>
            <a:ext cx="9144000" cy="5143500"/>
          </a:xfrm>
          <a:prstGeom prst="rect">
            <a:avLst/>
          </a:prstGeom>
          <a:noFill/>
          <a:ln>
            <a:noFill/>
          </a:ln>
          <a:effectLst/>
        </p:spPr>
      </p:sp>
      <p:sp>
        <p:nvSpPr>
          <p:cNvPr id="2" name="Title 1"/>
          <p:cNvSpPr>
            <a:spLocks noGrp="1"/>
          </p:cNvSpPr>
          <p:nvPr>
            <p:ph type="title"/>
          </p:nvPr>
        </p:nvSpPr>
        <p:spPr>
          <a:xfrm>
            <a:off x="469253" y="1544948"/>
            <a:ext cx="3320131" cy="1257452"/>
          </a:xfrm>
          <a:noFill/>
          <a:ln>
            <a:noFill/>
          </a:ln>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Autofit/>
          </a:bodyPr>
          <a:lstStyle/>
          <a:p>
            <a:pPr algn="ctr">
              <a:lnSpc>
                <a:spcPct val="150000"/>
              </a:lnSpc>
            </a:pPr>
            <a:r>
              <a:rPr lang="en-US" sz="2700" b="1" dirty="0" smtClean="0">
                <a:solidFill>
                  <a:schemeClr val="tx1"/>
                </a:solidFill>
                <a:ea typeface="+mj-ea"/>
                <a:cs typeface="+mj-cs"/>
              </a:rPr>
              <a:t>Workshop in Graz: </a:t>
            </a:r>
            <a:br>
              <a:rPr lang="en-US" sz="2700" b="1" dirty="0" smtClean="0">
                <a:solidFill>
                  <a:schemeClr val="tx1"/>
                </a:solidFill>
                <a:ea typeface="+mj-ea"/>
                <a:cs typeface="+mj-cs"/>
              </a:rPr>
            </a:br>
            <a:r>
              <a:rPr lang="en-US" sz="2700" b="1" dirty="0" smtClean="0">
                <a:solidFill>
                  <a:schemeClr val="tx1"/>
                </a:solidFill>
                <a:ea typeface="+mj-ea"/>
                <a:cs typeface="+mj-cs"/>
              </a:rPr>
              <a:t>Unser </a:t>
            </a:r>
            <a:r>
              <a:rPr lang="en-US" sz="2700" b="1" dirty="0" err="1" smtClean="0">
                <a:solidFill>
                  <a:schemeClr val="tx1"/>
                </a:solidFill>
                <a:ea typeface="+mj-ea"/>
                <a:cs typeface="+mj-cs"/>
              </a:rPr>
              <a:t>Sprachenbaum</a:t>
            </a:r>
            <a:endParaRPr lang="en-US" sz="2700" b="1" dirty="0">
              <a:solidFill>
                <a:schemeClr val="tx1"/>
              </a:solidFill>
              <a:ea typeface="+mj-ea"/>
              <a:cs typeface="+mj-cs"/>
            </a:endParaRPr>
          </a:p>
        </p:txBody>
      </p:sp>
      <p:pic>
        <p:nvPicPr>
          <p:cNvPr id="4098" name="Picture 2" descr="https://pbs.twimg.com/media/Cw6GUfuXgAAHHt_.jpg"/>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a:stretch/>
        </p:blipFill>
        <p:spPr bwMode="auto">
          <a:xfrm>
            <a:off x="4069291" y="1127125"/>
            <a:ext cx="4629150" cy="4873625"/>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740692" y="3083642"/>
            <a:ext cx="3018507" cy="2839064"/>
          </a:xfrm>
        </p:spPr>
        <p:txBody>
          <a:bodyPr vert="horz" lIns="68580" tIns="34290" rIns="68580" bIns="34290" rtlCol="0">
            <a:normAutofit/>
          </a:bodyPr>
          <a:lstStyle/>
          <a:p>
            <a:pPr marL="257175" indent="-171450">
              <a:lnSpc>
                <a:spcPct val="100000"/>
              </a:lnSpc>
              <a:buFont typeface="Arial" panose="020B0604020202020204" pitchFamily="34" charset="0"/>
              <a:buChar char="•"/>
            </a:pPr>
            <a:r>
              <a:rPr lang="en-US" sz="1800" b="1" dirty="0" smtClean="0"/>
              <a:t>Der Baum </a:t>
            </a:r>
            <a:r>
              <a:rPr lang="en-US" sz="1800" b="1" dirty="0" err="1" smtClean="0"/>
              <a:t>zeigt</a:t>
            </a:r>
            <a:r>
              <a:rPr lang="en-US" sz="1800" b="1" dirty="0"/>
              <a:t> </a:t>
            </a:r>
            <a:r>
              <a:rPr lang="en-US" sz="1800" b="1" dirty="0" err="1" smtClean="0"/>
              <a:t>alle</a:t>
            </a:r>
            <a:r>
              <a:rPr lang="en-US" sz="1800" b="1" dirty="0" smtClean="0"/>
              <a:t> </a:t>
            </a:r>
            <a:r>
              <a:rPr lang="en-US" sz="1800" b="1" dirty="0" err="1" smtClean="0"/>
              <a:t>Sprachen</a:t>
            </a:r>
            <a:r>
              <a:rPr lang="en-US" sz="1800" b="1" dirty="0" smtClean="0"/>
              <a:t> der TeilnehmerInnen</a:t>
            </a:r>
            <a:endParaRPr lang="en-US" sz="1800" b="1" dirty="0"/>
          </a:p>
        </p:txBody>
      </p:sp>
      <p:sp>
        <p:nvSpPr>
          <p:cNvPr id="5" name="Rectangle 4"/>
          <p:cNvSpPr/>
          <p:nvPr/>
        </p:nvSpPr>
        <p:spPr>
          <a:xfrm>
            <a:off x="0" y="857250"/>
            <a:ext cx="3479292"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endParaRPr lang="de-AT" sz="1350"/>
          </a:p>
        </p:txBody>
      </p:sp>
    </p:spTree>
    <p:extLst>
      <p:ext uri="{BB962C8B-B14F-4D97-AF65-F5344CB8AC3E}">
        <p14:creationId xmlns:p14="http://schemas.microsoft.com/office/powerpoint/2010/main" val="2674998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09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857250"/>
            <a:ext cx="9144000" cy="5143500"/>
          </a:xfrm>
          <a:prstGeom prst="rect">
            <a:avLst/>
          </a:prstGeom>
          <a:noFill/>
          <a:ln>
            <a:noFill/>
          </a:ln>
          <a:effectLst/>
        </p:spPr>
      </p:sp>
      <p:sp>
        <p:nvSpPr>
          <p:cNvPr id="2" name="Title 1"/>
          <p:cNvSpPr>
            <a:spLocks noGrp="1"/>
          </p:cNvSpPr>
          <p:nvPr>
            <p:ph type="title"/>
          </p:nvPr>
        </p:nvSpPr>
        <p:spPr>
          <a:xfrm>
            <a:off x="-353082" y="1337287"/>
            <a:ext cx="4939868" cy="936013"/>
          </a:xfrm>
          <a:noFill/>
          <a:ln>
            <a:noFill/>
          </a:ln>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rmAutofit fontScale="90000"/>
          </a:bodyPr>
          <a:lstStyle/>
          <a:p>
            <a:pPr algn="ctr">
              <a:lnSpc>
                <a:spcPct val="100000"/>
              </a:lnSpc>
            </a:pPr>
            <a:r>
              <a:rPr lang="en-US" b="1" dirty="0" smtClean="0">
                <a:solidFill>
                  <a:schemeClr val="tx1"/>
                </a:solidFill>
                <a:ea typeface="+mj-ea"/>
                <a:cs typeface="+mj-cs"/>
              </a:rPr>
              <a:t>Mini</a:t>
            </a:r>
            <a:r>
              <a:rPr lang="en-US" b="1" dirty="0">
                <a:solidFill>
                  <a:schemeClr val="tx1"/>
                </a:solidFill>
                <a:ea typeface="+mj-ea"/>
                <a:cs typeface="+mj-cs"/>
              </a:rPr>
              <a:t>-</a:t>
            </a:r>
            <a:r>
              <a:rPr lang="en-US" b="1" dirty="0" err="1" smtClean="0">
                <a:solidFill>
                  <a:schemeClr val="tx1"/>
                </a:solidFill>
                <a:ea typeface="+mj-ea"/>
                <a:cs typeface="+mj-cs"/>
              </a:rPr>
              <a:t>Projekte</a:t>
            </a:r>
            <a:r>
              <a:rPr lang="en-US" b="1" dirty="0" smtClean="0">
                <a:solidFill>
                  <a:schemeClr val="tx1"/>
                </a:solidFill>
                <a:ea typeface="+mj-ea"/>
                <a:cs typeface="+mj-cs"/>
              </a:rPr>
              <a:t>, die </a:t>
            </a:r>
            <a:r>
              <a:rPr lang="en-US" b="1" dirty="0" err="1" smtClean="0">
                <a:solidFill>
                  <a:schemeClr val="tx1"/>
                </a:solidFill>
                <a:ea typeface="+mj-ea"/>
                <a:cs typeface="+mj-cs"/>
              </a:rPr>
              <a:t>im</a:t>
            </a:r>
            <a:r>
              <a:rPr lang="en-US" b="1" dirty="0" smtClean="0">
                <a:solidFill>
                  <a:schemeClr val="tx1"/>
                </a:solidFill>
                <a:ea typeface="+mj-ea"/>
                <a:cs typeface="+mj-cs"/>
              </a:rPr>
              <a:t> Workshop </a:t>
            </a:r>
            <a:r>
              <a:rPr lang="en-US" b="1" dirty="0" err="1" smtClean="0">
                <a:solidFill>
                  <a:schemeClr val="tx1"/>
                </a:solidFill>
                <a:ea typeface="+mj-ea"/>
                <a:cs typeface="+mj-cs"/>
              </a:rPr>
              <a:t>entstanden</a:t>
            </a:r>
            <a:endParaRPr lang="en-US" b="1" dirty="0">
              <a:solidFill>
                <a:schemeClr val="tx1"/>
              </a:solidFill>
              <a:ea typeface="+mj-ea"/>
              <a:cs typeface="+mj-cs"/>
            </a:endParaRPr>
          </a:p>
        </p:txBody>
      </p:sp>
      <p:pic>
        <p:nvPicPr>
          <p:cNvPr id="4098" name="Picture 2" descr="https://pbs.twimg.com/media/Cw6GUfuXgAAHHt_.jpg"/>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a:stretch/>
        </p:blipFill>
        <p:spPr bwMode="auto">
          <a:xfrm>
            <a:off x="4514850" y="1127125"/>
            <a:ext cx="4629150" cy="4873625"/>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77645" y="2494867"/>
            <a:ext cx="4939867" cy="3067363"/>
          </a:xfrm>
        </p:spPr>
        <p:txBody>
          <a:bodyPr vert="horz" lIns="68580" tIns="34290" rIns="68580" bIns="34290" rtlCol="0">
            <a:normAutofit/>
          </a:bodyPr>
          <a:lstStyle/>
          <a:p>
            <a:pPr lvl="1" indent="-171450">
              <a:buFont typeface="Arial" panose="020B0604020202020204" pitchFamily="34" charset="0"/>
              <a:buChar char="•"/>
            </a:pPr>
            <a:r>
              <a:rPr lang="en-US" sz="1650" dirty="0" smtClean="0"/>
              <a:t>Eine </a:t>
            </a:r>
            <a:r>
              <a:rPr lang="en-US" sz="1650" dirty="0" err="1" smtClean="0"/>
              <a:t>Forschungsfrage</a:t>
            </a:r>
            <a:endParaRPr lang="en-US" sz="1650" dirty="0"/>
          </a:p>
          <a:p>
            <a:pPr lvl="1" indent="-171450">
              <a:buFont typeface="Arial" panose="020B0604020202020204" pitchFamily="34" charset="0"/>
              <a:buChar char="•"/>
            </a:pPr>
            <a:r>
              <a:rPr lang="en-US" sz="1650" dirty="0" err="1" smtClean="0"/>
              <a:t>Grundgedanke</a:t>
            </a:r>
            <a:r>
              <a:rPr lang="en-US" sz="1650" dirty="0" smtClean="0"/>
              <a:t> und </a:t>
            </a:r>
            <a:r>
              <a:rPr lang="en-US" sz="1650" dirty="0" err="1" smtClean="0"/>
              <a:t>Theorie</a:t>
            </a:r>
            <a:endParaRPr lang="en-US" sz="1650" dirty="0"/>
          </a:p>
          <a:p>
            <a:pPr lvl="1" indent="-171450">
              <a:buFont typeface="Arial" panose="020B0604020202020204" pitchFamily="34" charset="0"/>
              <a:buChar char="•"/>
            </a:pPr>
            <a:r>
              <a:rPr lang="en-US" sz="1650" dirty="0" err="1" smtClean="0"/>
              <a:t>Projektschritte</a:t>
            </a:r>
            <a:endParaRPr lang="en-US" sz="1650" dirty="0" smtClean="0"/>
          </a:p>
          <a:p>
            <a:pPr lvl="1" indent="-171450">
              <a:buFont typeface="Arial" panose="020B0604020202020204" pitchFamily="34" charset="0"/>
              <a:buChar char="•"/>
            </a:pPr>
            <a:r>
              <a:rPr lang="en-US" sz="1650" dirty="0" err="1" smtClean="0"/>
              <a:t>Ausführung</a:t>
            </a:r>
            <a:r>
              <a:rPr lang="en-US" sz="1650" dirty="0" smtClean="0"/>
              <a:t> </a:t>
            </a:r>
            <a:r>
              <a:rPr lang="en-US" sz="1650" dirty="0" err="1" smtClean="0"/>
              <a:t>im</a:t>
            </a:r>
            <a:r>
              <a:rPr lang="en-US" sz="1650" dirty="0" smtClean="0"/>
              <a:t> </a:t>
            </a:r>
            <a:r>
              <a:rPr lang="en-US" sz="1650" dirty="0" err="1" smtClean="0"/>
              <a:t>Unterricht</a:t>
            </a:r>
            <a:endParaRPr lang="en-US" sz="1650" dirty="0"/>
          </a:p>
          <a:p>
            <a:pPr lvl="1" indent="-171450">
              <a:buFont typeface="Arial" panose="020B0604020202020204" pitchFamily="34" charset="0"/>
              <a:buChar char="•"/>
            </a:pPr>
            <a:r>
              <a:rPr lang="en-US" sz="1650" dirty="0"/>
              <a:t>2-3 </a:t>
            </a:r>
            <a:r>
              <a:rPr lang="en-US" sz="1650" dirty="0" err="1" smtClean="0"/>
              <a:t>Aktionsforschungsinstrumente</a:t>
            </a:r>
            <a:endParaRPr lang="en-US" sz="1650" dirty="0"/>
          </a:p>
          <a:p>
            <a:pPr lvl="1" indent="-171450">
              <a:buFont typeface="Arial" panose="020B0604020202020204" pitchFamily="34" charset="0"/>
              <a:buChar char="•"/>
            </a:pPr>
            <a:r>
              <a:rPr lang="en-US" sz="1650" dirty="0" err="1" smtClean="0"/>
              <a:t>Reflexion</a:t>
            </a:r>
            <a:r>
              <a:rPr lang="en-US" sz="1650" dirty="0" smtClean="0"/>
              <a:t> und </a:t>
            </a:r>
            <a:r>
              <a:rPr lang="en-US" sz="1650" dirty="0" err="1" smtClean="0"/>
              <a:t>Handlung</a:t>
            </a:r>
            <a:endParaRPr lang="en-US" sz="1650" dirty="0"/>
          </a:p>
          <a:p>
            <a:pPr lvl="1" indent="-171450">
              <a:buFont typeface="Arial" panose="020B0604020202020204" pitchFamily="34" charset="0"/>
              <a:buChar char="•"/>
            </a:pPr>
            <a:r>
              <a:rPr lang="en-US" sz="1650" dirty="0" err="1" smtClean="0"/>
              <a:t>Rückschlüsse</a:t>
            </a:r>
            <a:r>
              <a:rPr lang="en-US" sz="1650" dirty="0" smtClean="0"/>
              <a:t> und </a:t>
            </a:r>
            <a:r>
              <a:rPr lang="en-US" sz="1650" dirty="0" err="1" smtClean="0"/>
              <a:t>Ausblicke</a:t>
            </a:r>
            <a:endParaRPr lang="en-US" sz="1650" dirty="0"/>
          </a:p>
          <a:p>
            <a:pPr lvl="1" indent="-171450">
              <a:buFont typeface="Arial" panose="020B0604020202020204" pitchFamily="34" charset="0"/>
              <a:buChar char="•"/>
            </a:pPr>
            <a:r>
              <a:rPr lang="en-US" sz="1650" dirty="0" err="1" smtClean="0"/>
              <a:t>Bericht</a:t>
            </a:r>
            <a:r>
              <a:rPr lang="en-US" sz="1650" dirty="0" smtClean="0"/>
              <a:t> </a:t>
            </a:r>
            <a:r>
              <a:rPr lang="en-US" sz="1650" dirty="0" err="1" smtClean="0"/>
              <a:t>für</a:t>
            </a:r>
            <a:r>
              <a:rPr lang="en-US" sz="1650" dirty="0" smtClean="0"/>
              <a:t> TN-</a:t>
            </a:r>
            <a:r>
              <a:rPr lang="en-US" sz="1650" dirty="0" err="1" smtClean="0"/>
              <a:t>Gruppe</a:t>
            </a:r>
            <a:r>
              <a:rPr lang="en-US" sz="1650" dirty="0" smtClean="0"/>
              <a:t> </a:t>
            </a:r>
            <a:r>
              <a:rPr lang="en-US" sz="1650" dirty="0" err="1" smtClean="0"/>
              <a:t>bis</a:t>
            </a:r>
            <a:r>
              <a:rPr lang="en-US" sz="1650" dirty="0" smtClean="0"/>
              <a:t> </a:t>
            </a:r>
            <a:r>
              <a:rPr lang="en-US" sz="1650" dirty="0" err="1" smtClean="0"/>
              <a:t>Mitte</a:t>
            </a:r>
            <a:r>
              <a:rPr lang="en-US" sz="1650" dirty="0" smtClean="0"/>
              <a:t> </a:t>
            </a:r>
            <a:r>
              <a:rPr lang="en-US" sz="1650" dirty="0" err="1" smtClean="0"/>
              <a:t>März</a:t>
            </a:r>
            <a:endParaRPr lang="en-US" sz="1650" dirty="0"/>
          </a:p>
          <a:p>
            <a:pPr lvl="1" indent="-171450">
              <a:buFont typeface="Arial" panose="020B0604020202020204" pitchFamily="34" charset="0"/>
              <a:buChar char="•"/>
            </a:pPr>
            <a:r>
              <a:rPr lang="en-US" sz="1650" dirty="0" err="1" smtClean="0"/>
              <a:t>Veröffentlichung</a:t>
            </a:r>
            <a:r>
              <a:rPr lang="en-US" sz="1650" dirty="0" smtClean="0"/>
              <a:t> am </a:t>
            </a:r>
            <a:r>
              <a:rPr lang="en-US" sz="1650" dirty="0" err="1" smtClean="0"/>
              <a:t>Padlet</a:t>
            </a:r>
            <a:r>
              <a:rPr lang="en-US" sz="1650" dirty="0" smtClean="0"/>
              <a:t>: </a:t>
            </a:r>
            <a:r>
              <a:rPr lang="en-US" sz="1650" dirty="0" err="1" smtClean="0"/>
              <a:t>Bericht</a:t>
            </a:r>
            <a:r>
              <a:rPr lang="en-US" sz="1650" dirty="0" smtClean="0"/>
              <a:t>, </a:t>
            </a:r>
            <a:r>
              <a:rPr lang="en-US" sz="1650" dirty="0"/>
              <a:t/>
            </a:r>
            <a:br>
              <a:rPr lang="en-US" sz="1650" dirty="0"/>
            </a:br>
            <a:r>
              <a:rPr lang="en-US" sz="1650" dirty="0" err="1" smtClean="0"/>
              <a:t>Präsentation</a:t>
            </a:r>
            <a:r>
              <a:rPr lang="en-US" sz="1650" dirty="0" smtClean="0"/>
              <a:t>, </a:t>
            </a:r>
            <a:r>
              <a:rPr lang="en-US" sz="1650" dirty="0" err="1" smtClean="0"/>
              <a:t>Forschungspapier</a:t>
            </a:r>
            <a:endParaRPr lang="en-US" sz="1650" dirty="0"/>
          </a:p>
        </p:txBody>
      </p:sp>
      <p:sp>
        <p:nvSpPr>
          <p:cNvPr id="3" name="Rectangle 2"/>
          <p:cNvSpPr/>
          <p:nvPr/>
        </p:nvSpPr>
        <p:spPr>
          <a:xfrm>
            <a:off x="0" y="857258"/>
            <a:ext cx="5667306"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endParaRPr lang="de-AT" sz="1350"/>
          </a:p>
        </p:txBody>
      </p:sp>
    </p:spTree>
    <p:extLst>
      <p:ext uri="{BB962C8B-B14F-4D97-AF65-F5344CB8AC3E}">
        <p14:creationId xmlns:p14="http://schemas.microsoft.com/office/powerpoint/2010/main" val="2187693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66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3" y="1098133"/>
            <a:ext cx="4301693" cy="4422557"/>
          </a:xfrm>
          <a:prstGeom prst="rect">
            <a:avLst/>
          </a:prstGeom>
          <a:no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el 1"/>
          <p:cNvSpPr>
            <a:spLocks noGrp="1"/>
          </p:cNvSpPr>
          <p:nvPr>
            <p:ph type="title"/>
          </p:nvPr>
        </p:nvSpPr>
        <p:spPr>
          <a:xfrm>
            <a:off x="93113" y="2500654"/>
            <a:ext cx="3609643" cy="1414121"/>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lnSpc>
                <a:spcPct val="150000"/>
              </a:lnSpc>
            </a:pPr>
            <a:r>
              <a:rPr lang="de-DE" sz="3200" b="1" dirty="0"/>
              <a:t>Graz </a:t>
            </a:r>
            <a:r>
              <a:rPr lang="de-DE" sz="3200" b="1" dirty="0" smtClean="0"/>
              <a:t>Workshop </a:t>
            </a:r>
            <a:r>
              <a:rPr lang="de-DE" sz="3200" b="1" dirty="0"/>
              <a:t/>
            </a:r>
            <a:br>
              <a:rPr lang="de-DE" sz="3200" b="1" dirty="0"/>
            </a:br>
            <a:r>
              <a:rPr lang="de-DE" sz="3200" b="1" dirty="0" smtClean="0"/>
              <a:t>Mini-Projekte: </a:t>
            </a:r>
            <a:r>
              <a:rPr lang="de-DE" sz="3200" b="1" dirty="0" smtClean="0">
                <a:solidFill>
                  <a:schemeClr val="tx1"/>
                </a:solidFill>
              </a:rPr>
              <a:t>Forschungsthemen</a:t>
            </a:r>
            <a:endParaRPr lang="de-DE" sz="3200" b="1" dirty="0">
              <a:solidFill>
                <a:schemeClr val="tx1"/>
              </a:solidFill>
            </a:endParaRPr>
          </a:p>
        </p:txBody>
      </p:sp>
      <p:sp>
        <p:nvSpPr>
          <p:cNvPr id="3" name="Inhaltsplatzhalter 2"/>
          <p:cNvSpPr>
            <a:spLocks noGrp="1"/>
          </p:cNvSpPr>
          <p:nvPr>
            <p:ph idx="1"/>
          </p:nvPr>
        </p:nvSpPr>
        <p:spPr>
          <a:xfrm>
            <a:off x="3702756" y="956603"/>
            <a:ext cx="5294488" cy="5134708"/>
          </a:xfrm>
          <a:solidFill>
            <a:srgbClr val="ED7D31"/>
          </a:solidFill>
          <a:ln>
            <a:noFill/>
          </a:ln>
        </p:spPr>
        <p:style>
          <a:lnRef idx="2">
            <a:schemeClr val="accent2"/>
          </a:lnRef>
          <a:fillRef idx="1">
            <a:schemeClr val="lt1"/>
          </a:fillRef>
          <a:effectRef idx="0">
            <a:schemeClr val="accent2"/>
          </a:effectRef>
          <a:fontRef idx="minor">
            <a:schemeClr val="dk1"/>
          </a:fontRef>
        </p:style>
        <p:txBody>
          <a:bodyPr>
            <a:noAutofit/>
          </a:bodyPr>
          <a:lstStyle/>
          <a:p>
            <a:pPr>
              <a:lnSpc>
                <a:spcPct val="100000"/>
              </a:lnSpc>
              <a:spcBef>
                <a:spcPts val="0"/>
              </a:spcBef>
            </a:pPr>
            <a:r>
              <a:rPr lang="de-DE" sz="1500" dirty="0" smtClean="0"/>
              <a:t>Werden Lernende durch einen </a:t>
            </a:r>
            <a:r>
              <a:rPr lang="de-DE" sz="1500" dirty="0"/>
              <a:t>ausdrücklicher Fokus auf kritische Denkfähigkeiten </a:t>
            </a:r>
            <a:r>
              <a:rPr lang="de-DE" sz="1500" dirty="0" smtClean="0"/>
              <a:t>sowohl in der Unterrichtsplanung als auch im Unterricht befähigt, </a:t>
            </a:r>
            <a:r>
              <a:rPr lang="de-DE" sz="1500" dirty="0"/>
              <a:t>sich </a:t>
            </a:r>
            <a:r>
              <a:rPr lang="de-DE" sz="1500" dirty="0" smtClean="0"/>
              <a:t>im kritischen </a:t>
            </a:r>
            <a:r>
              <a:rPr lang="de-DE" sz="1500" dirty="0"/>
              <a:t>Denken zu engagieren? </a:t>
            </a:r>
            <a:r>
              <a:rPr lang="de-DE" sz="1500" dirty="0" smtClean="0"/>
              <a:t>Teilnehmende Länder: </a:t>
            </a:r>
            <a:r>
              <a:rPr lang="de-DE" sz="1500" dirty="0" smtClean="0">
                <a:solidFill>
                  <a:srgbClr val="3366FF"/>
                </a:solidFill>
              </a:rPr>
              <a:t>Albanien</a:t>
            </a:r>
            <a:r>
              <a:rPr lang="de-DE" sz="1500" dirty="0">
                <a:solidFill>
                  <a:srgbClr val="3366FF"/>
                </a:solidFill>
              </a:rPr>
              <a:t>, Niederlande, </a:t>
            </a:r>
            <a:r>
              <a:rPr lang="de-DE" sz="1500" dirty="0" smtClean="0">
                <a:solidFill>
                  <a:srgbClr val="3366FF"/>
                </a:solidFill>
              </a:rPr>
              <a:t>Malta</a:t>
            </a:r>
            <a:r>
              <a:rPr lang="de-DE" sz="1500" dirty="0">
                <a:solidFill>
                  <a:srgbClr val="3366FF"/>
                </a:solidFill>
              </a:rPr>
              <a:t>, Lettland </a:t>
            </a:r>
          </a:p>
          <a:p>
            <a:pPr indent="-230400">
              <a:lnSpc>
                <a:spcPct val="100000"/>
              </a:lnSpc>
              <a:spcBef>
                <a:spcPts val="0"/>
              </a:spcBef>
            </a:pPr>
            <a:r>
              <a:rPr lang="de-DE" sz="1500" dirty="0"/>
              <a:t>Wie können die Sprachkenntnisse der </a:t>
            </a:r>
            <a:r>
              <a:rPr lang="de-DE" sz="1500" dirty="0" smtClean="0"/>
              <a:t>SchülerInnen </a:t>
            </a:r>
            <a:r>
              <a:rPr lang="de-DE" sz="1500" dirty="0"/>
              <a:t>durch die Verwendung von Nachrichtenmedien und Facebook-Sharing im Sprachunterricht erweitert werden?</a:t>
            </a:r>
            <a:r>
              <a:rPr lang="de-DE" sz="1500" dirty="0" smtClean="0"/>
              <a:t> </a:t>
            </a:r>
            <a:r>
              <a:rPr lang="de-DE" sz="1500" dirty="0"/>
              <a:t>Teilnehmende Länder: </a:t>
            </a:r>
            <a:r>
              <a:rPr lang="de-DE" sz="1500" dirty="0" smtClean="0">
                <a:solidFill>
                  <a:srgbClr val="3366FF"/>
                </a:solidFill>
              </a:rPr>
              <a:t>Kroatien</a:t>
            </a:r>
            <a:r>
              <a:rPr lang="de-DE" sz="1500" dirty="0">
                <a:solidFill>
                  <a:srgbClr val="3366FF"/>
                </a:solidFill>
              </a:rPr>
              <a:t>, </a:t>
            </a:r>
            <a:r>
              <a:rPr lang="de-DE" sz="1500" dirty="0" smtClean="0">
                <a:solidFill>
                  <a:srgbClr val="3366FF"/>
                </a:solidFill>
              </a:rPr>
              <a:t>Island </a:t>
            </a:r>
            <a:endParaRPr lang="de-DE" sz="1500" dirty="0">
              <a:solidFill>
                <a:srgbClr val="3366FF"/>
              </a:solidFill>
            </a:endParaRPr>
          </a:p>
          <a:p>
            <a:pPr indent="-230400">
              <a:lnSpc>
                <a:spcPct val="100000"/>
              </a:lnSpc>
              <a:spcBef>
                <a:spcPts val="0"/>
              </a:spcBef>
            </a:pPr>
            <a:r>
              <a:rPr lang="de-DE" sz="1500" dirty="0" smtClean="0"/>
              <a:t>Hürden entfernen: </a:t>
            </a:r>
            <a:r>
              <a:rPr lang="de-DE" sz="1500" dirty="0"/>
              <a:t>Können wir </a:t>
            </a:r>
            <a:r>
              <a:rPr lang="de-DE" sz="1500" dirty="0" smtClean="0"/>
              <a:t>Hindernisse für </a:t>
            </a:r>
            <a:r>
              <a:rPr lang="de-DE" sz="1500" dirty="0"/>
              <a:t>das professionelle Lernen </a:t>
            </a:r>
            <a:r>
              <a:rPr lang="de-DE" sz="1500" dirty="0" smtClean="0"/>
              <a:t>von Englisch </a:t>
            </a:r>
            <a:r>
              <a:rPr lang="de-DE" sz="1500" dirty="0"/>
              <a:t>als Zweitsprache auf Hochschulniveau identifizieren? Teilnehmende Länder: </a:t>
            </a:r>
            <a:r>
              <a:rPr lang="de-DE" sz="1500" dirty="0" smtClean="0">
                <a:solidFill>
                  <a:srgbClr val="3366FF"/>
                </a:solidFill>
              </a:rPr>
              <a:t>Armenien</a:t>
            </a:r>
            <a:r>
              <a:rPr lang="de-DE" sz="1500" dirty="0">
                <a:solidFill>
                  <a:srgbClr val="3366FF"/>
                </a:solidFill>
              </a:rPr>
              <a:t>, </a:t>
            </a:r>
            <a:r>
              <a:rPr lang="de-DE" sz="1500" dirty="0" smtClean="0">
                <a:solidFill>
                  <a:srgbClr val="3366FF"/>
                </a:solidFill>
              </a:rPr>
              <a:t>Frankreich </a:t>
            </a:r>
            <a:endParaRPr lang="de-DE" sz="1500" dirty="0">
              <a:solidFill>
                <a:srgbClr val="3366FF"/>
              </a:solidFill>
            </a:endParaRPr>
          </a:p>
          <a:p>
            <a:pPr indent="-230400">
              <a:lnSpc>
                <a:spcPct val="100000"/>
              </a:lnSpc>
              <a:spcBef>
                <a:spcPts val="0"/>
              </a:spcBef>
            </a:pPr>
            <a:r>
              <a:rPr lang="de-DE" sz="1500" dirty="0" smtClean="0"/>
              <a:t>Welches </a:t>
            </a:r>
            <a:r>
              <a:rPr lang="de-DE" sz="1500" dirty="0"/>
              <a:t>ist die Rolle </a:t>
            </a:r>
            <a:r>
              <a:rPr lang="de-DE" sz="1500" dirty="0" smtClean="0"/>
              <a:t>der Lehrperson </a:t>
            </a:r>
            <a:r>
              <a:rPr lang="de-DE" sz="1500" dirty="0"/>
              <a:t>in </a:t>
            </a:r>
            <a:r>
              <a:rPr lang="de-DE" sz="1500" dirty="0" smtClean="0"/>
              <a:t>schülerInnenzentrierten </a:t>
            </a:r>
            <a:r>
              <a:rPr lang="de-DE" sz="1500" dirty="0"/>
              <a:t>Aktivitäten? Teilnehmende Länder: </a:t>
            </a:r>
            <a:r>
              <a:rPr lang="de-DE" sz="1500" dirty="0">
                <a:solidFill>
                  <a:srgbClr val="3366FF"/>
                </a:solidFill>
              </a:rPr>
              <a:t>Finnland, Frankreich </a:t>
            </a:r>
          </a:p>
          <a:p>
            <a:pPr indent="-230400">
              <a:lnSpc>
                <a:spcPct val="100000"/>
              </a:lnSpc>
              <a:spcBef>
                <a:spcPts val="0"/>
              </a:spcBef>
            </a:pPr>
            <a:r>
              <a:rPr lang="de-DE" sz="1500" dirty="0" smtClean="0"/>
              <a:t>Wie beeinflussen die Strategien zum Wortschatzlernen die Lernerautonomie im CLIL- und Fremdsprachenunterricht? </a:t>
            </a:r>
            <a:r>
              <a:rPr lang="de-DE" sz="1500" dirty="0">
                <a:solidFill>
                  <a:srgbClr val="3366FF"/>
                </a:solidFill>
              </a:rPr>
              <a:t>Irland</a:t>
            </a:r>
            <a:r>
              <a:rPr lang="de-DE" sz="1500" dirty="0" smtClean="0"/>
              <a:t> </a:t>
            </a:r>
            <a:endParaRPr lang="de-DE" sz="1500" dirty="0"/>
          </a:p>
          <a:p>
            <a:pPr indent="-230400">
              <a:lnSpc>
                <a:spcPct val="100000"/>
              </a:lnSpc>
              <a:spcBef>
                <a:spcPts val="0"/>
              </a:spcBef>
            </a:pPr>
            <a:r>
              <a:rPr lang="de-DE" sz="1500" dirty="0"/>
              <a:t>Wie kann erreicht werden, dass die Kinder im Unterricht in der Zielsprache Deutsch sprechen</a:t>
            </a:r>
            <a:r>
              <a:rPr lang="de-DE" sz="1500" dirty="0">
                <a:solidFill>
                  <a:schemeClr val="tx1"/>
                </a:solidFill>
              </a:rPr>
              <a:t>?</a:t>
            </a:r>
            <a:r>
              <a:rPr lang="de-DE" sz="1500" dirty="0">
                <a:solidFill>
                  <a:srgbClr val="3366FF"/>
                </a:solidFill>
              </a:rPr>
              <a:t> </a:t>
            </a:r>
            <a:r>
              <a:rPr lang="de-DE" sz="1500" dirty="0"/>
              <a:t>Teilnehmende Länder: </a:t>
            </a:r>
            <a:r>
              <a:rPr lang="de-DE" sz="1500" dirty="0" smtClean="0">
                <a:solidFill>
                  <a:srgbClr val="3366FF"/>
                </a:solidFill>
              </a:rPr>
              <a:t>Liechtenstein, Litauen</a:t>
            </a:r>
            <a:r>
              <a:rPr lang="de-DE" sz="1500" dirty="0">
                <a:solidFill>
                  <a:srgbClr val="3366FF"/>
                </a:solidFill>
              </a:rPr>
              <a:t>, Rumänien </a:t>
            </a:r>
          </a:p>
          <a:p>
            <a:pPr marL="0" indent="-230400">
              <a:lnSpc>
                <a:spcPct val="100000"/>
              </a:lnSpc>
              <a:buNone/>
            </a:pPr>
            <a:endParaRPr lang="en-GB" sz="1800" dirty="0"/>
          </a:p>
          <a:p>
            <a:pPr marL="0" indent="0">
              <a:lnSpc>
                <a:spcPct val="70000"/>
              </a:lnSpc>
              <a:buNone/>
            </a:pPr>
            <a:endParaRPr lang="en-GB" sz="1800" dirty="0"/>
          </a:p>
          <a:p>
            <a:pPr marL="0" indent="0">
              <a:lnSpc>
                <a:spcPct val="70000"/>
              </a:lnSpc>
              <a:buNone/>
            </a:pPr>
            <a:endParaRPr lang="en-GB" sz="1800" dirty="0"/>
          </a:p>
        </p:txBody>
      </p:sp>
    </p:spTree>
    <p:extLst>
      <p:ext uri="{BB962C8B-B14F-4D97-AF65-F5344CB8AC3E}">
        <p14:creationId xmlns:p14="http://schemas.microsoft.com/office/powerpoint/2010/main" val="58112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66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3" y="1098133"/>
            <a:ext cx="4301693" cy="4422557"/>
          </a:xfrm>
          <a:prstGeom prst="rect">
            <a:avLst/>
          </a:prstGeom>
          <a:no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el 1"/>
          <p:cNvSpPr>
            <a:spLocks noGrp="1"/>
          </p:cNvSpPr>
          <p:nvPr>
            <p:ph type="title"/>
          </p:nvPr>
        </p:nvSpPr>
        <p:spPr>
          <a:xfrm>
            <a:off x="181918" y="2628900"/>
            <a:ext cx="3915950" cy="1581149"/>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lnSpc>
                <a:spcPct val="70000"/>
              </a:lnSpc>
            </a:pPr>
            <a:r>
              <a:rPr lang="de-DE" sz="3200" b="1" dirty="0"/>
              <a:t>Graz Workshop </a:t>
            </a:r>
            <a:br>
              <a:rPr lang="de-DE" sz="3200" b="1" dirty="0"/>
            </a:br>
            <a:r>
              <a:rPr lang="de-DE" sz="3200" b="1" dirty="0"/>
              <a:t/>
            </a:r>
            <a:br>
              <a:rPr lang="de-DE" sz="3200" b="1" dirty="0"/>
            </a:br>
            <a:r>
              <a:rPr lang="de-DE" sz="3200" b="1" dirty="0"/>
              <a:t>Mini-Projekte: </a:t>
            </a:r>
            <a:r>
              <a:rPr lang="de-DE" sz="3200" b="1" dirty="0">
                <a:solidFill>
                  <a:schemeClr val="tx1"/>
                </a:solidFill>
              </a:rPr>
              <a:t>Forschungsthemen</a:t>
            </a:r>
            <a:endParaRPr lang="de-DE" sz="3200" b="1" dirty="0"/>
          </a:p>
        </p:txBody>
      </p:sp>
      <p:sp>
        <p:nvSpPr>
          <p:cNvPr id="3" name="Inhaltsplatzhalter 2"/>
          <p:cNvSpPr>
            <a:spLocks noGrp="1"/>
          </p:cNvSpPr>
          <p:nvPr>
            <p:ph idx="1"/>
          </p:nvPr>
        </p:nvSpPr>
        <p:spPr>
          <a:xfrm>
            <a:off x="4097868" y="1204993"/>
            <a:ext cx="5046132" cy="4900385"/>
          </a:xfrm>
          <a:solidFill>
            <a:srgbClr val="ED7D31"/>
          </a:solidFill>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70000"/>
              </a:lnSpc>
              <a:buNone/>
            </a:pPr>
            <a:endParaRPr lang="en-GB" sz="1425" dirty="0"/>
          </a:p>
          <a:p>
            <a:pPr marL="0" indent="0">
              <a:lnSpc>
                <a:spcPct val="70000"/>
              </a:lnSpc>
              <a:buNone/>
            </a:pPr>
            <a:endParaRPr lang="en-GB" sz="1425" dirty="0"/>
          </a:p>
        </p:txBody>
      </p:sp>
      <p:sp>
        <p:nvSpPr>
          <p:cNvPr id="5" name="Inhaltsplatzhalter 2"/>
          <p:cNvSpPr txBox="1">
            <a:spLocks/>
          </p:cNvSpPr>
          <p:nvPr/>
        </p:nvSpPr>
        <p:spPr>
          <a:xfrm>
            <a:off x="4446751" y="1353042"/>
            <a:ext cx="4511678" cy="460428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smtClean="0"/>
              <a:t>Das europäische Portfolio für Sprachenlehrende in Ausbildung (</a:t>
            </a:r>
            <a:r>
              <a:rPr lang="de-DE" sz="1600" dirty="0" smtClean="0">
                <a:hlinkClick r:id="rId4"/>
              </a:rPr>
              <a:t>EPOSTL</a:t>
            </a:r>
            <a:r>
              <a:rPr lang="de-DE" sz="1600" dirty="0" smtClean="0"/>
              <a:t>) als Reflexionsinstrument verwenden um auszubildende und erfahrene LehrerInnen zu stärken. </a:t>
            </a:r>
            <a:r>
              <a:rPr lang="de-DE" sz="1600" dirty="0"/>
              <a:t>Teilnehmende Länder:  </a:t>
            </a:r>
            <a:r>
              <a:rPr lang="de-DE" sz="1600" dirty="0" smtClean="0">
                <a:solidFill>
                  <a:srgbClr val="3366FF"/>
                </a:solidFill>
              </a:rPr>
              <a:t>Bosnien </a:t>
            </a:r>
            <a:r>
              <a:rPr lang="de-DE" sz="1600" dirty="0">
                <a:solidFill>
                  <a:srgbClr val="3366FF"/>
                </a:solidFill>
              </a:rPr>
              <a:t>und </a:t>
            </a:r>
            <a:r>
              <a:rPr lang="de-DE" sz="1600" dirty="0" smtClean="0">
                <a:solidFill>
                  <a:srgbClr val="3366FF"/>
                </a:solidFill>
              </a:rPr>
              <a:t>Herzegowina</a:t>
            </a:r>
            <a:r>
              <a:rPr lang="de-DE" sz="1600" dirty="0">
                <a:solidFill>
                  <a:srgbClr val="3366FF"/>
                </a:solidFill>
              </a:rPr>
              <a:t>, </a:t>
            </a:r>
            <a:r>
              <a:rPr lang="de-DE" sz="1600" dirty="0" smtClean="0">
                <a:solidFill>
                  <a:srgbClr val="3366FF"/>
                </a:solidFill>
              </a:rPr>
              <a:t>Estland</a:t>
            </a:r>
            <a:r>
              <a:rPr lang="de-DE" sz="1600" dirty="0">
                <a:solidFill>
                  <a:srgbClr val="3366FF"/>
                </a:solidFill>
              </a:rPr>
              <a:t>, </a:t>
            </a:r>
            <a:r>
              <a:rPr lang="de-DE" sz="1600" dirty="0" smtClean="0">
                <a:solidFill>
                  <a:srgbClr val="3366FF"/>
                </a:solidFill>
              </a:rPr>
              <a:t>Griechenland </a:t>
            </a:r>
            <a:endParaRPr lang="de-DE" sz="1600" dirty="0">
              <a:solidFill>
                <a:srgbClr val="3366FF"/>
              </a:solidFill>
            </a:endParaRPr>
          </a:p>
          <a:p>
            <a:r>
              <a:rPr lang="de-DE" sz="1600" dirty="0" smtClean="0"/>
              <a:t>Herausforderungen an die interkulturellen  </a:t>
            </a:r>
            <a:r>
              <a:rPr lang="de-DE" sz="1600" dirty="0"/>
              <a:t>Kompetenzen </a:t>
            </a:r>
            <a:r>
              <a:rPr lang="de-DE" sz="1600" dirty="0" smtClean="0"/>
              <a:t>von CLIL-Unterrichtenden im Rahmen eines lernerzentrierten Projekts. </a:t>
            </a:r>
            <a:r>
              <a:rPr lang="de-DE" sz="1600" dirty="0"/>
              <a:t>Teilnehmende Länder: </a:t>
            </a:r>
            <a:r>
              <a:rPr lang="de-DE" sz="1600" dirty="0" smtClean="0">
                <a:solidFill>
                  <a:srgbClr val="3366FF"/>
                </a:solidFill>
              </a:rPr>
              <a:t>Tschechien</a:t>
            </a:r>
            <a:r>
              <a:rPr lang="de-DE" sz="1600" dirty="0">
                <a:solidFill>
                  <a:srgbClr val="3366FF"/>
                </a:solidFill>
              </a:rPr>
              <a:t>, </a:t>
            </a:r>
            <a:r>
              <a:rPr lang="de-DE" sz="1600" dirty="0" smtClean="0">
                <a:solidFill>
                  <a:srgbClr val="3366FF"/>
                </a:solidFill>
              </a:rPr>
              <a:t>Polen</a:t>
            </a:r>
          </a:p>
          <a:p>
            <a:r>
              <a:rPr lang="de-DE" sz="1600" dirty="0" smtClean="0"/>
              <a:t>CLIL in Berufsschulen gesehen aus der Perspektive der SchülerInnen. </a:t>
            </a:r>
            <a:r>
              <a:rPr lang="de-DE" sz="1600" dirty="0"/>
              <a:t>Teilnehmende Länder: </a:t>
            </a:r>
            <a:r>
              <a:rPr lang="de-DE" sz="1600" dirty="0">
                <a:solidFill>
                  <a:srgbClr val="3366FF"/>
                </a:solidFill>
              </a:rPr>
              <a:t>„Ehemalige Jugoslawische Republik </a:t>
            </a:r>
            <a:r>
              <a:rPr lang="de-DE" sz="1600" dirty="0" smtClean="0">
                <a:solidFill>
                  <a:srgbClr val="3366FF"/>
                </a:solidFill>
              </a:rPr>
              <a:t>Mazedonien“, </a:t>
            </a:r>
            <a:r>
              <a:rPr lang="de-DE" sz="1600" dirty="0">
                <a:solidFill>
                  <a:srgbClr val="3366FF"/>
                </a:solidFill>
              </a:rPr>
              <a:t>Serbien</a:t>
            </a:r>
            <a:r>
              <a:rPr lang="de-DE" sz="1600" dirty="0" smtClean="0">
                <a:solidFill>
                  <a:srgbClr val="3366FF"/>
                </a:solidFill>
              </a:rPr>
              <a:t> </a:t>
            </a:r>
          </a:p>
          <a:p>
            <a:r>
              <a:rPr lang="de-DE" sz="1600" dirty="0" smtClean="0"/>
              <a:t>Interkulturelle </a:t>
            </a:r>
            <a:r>
              <a:rPr lang="de-DE" sz="1600" dirty="0"/>
              <a:t>Kompetenzen </a:t>
            </a:r>
            <a:r>
              <a:rPr lang="de-DE" sz="1600" dirty="0" smtClean="0"/>
              <a:t>in einem lernerzentrierten Projekt. </a:t>
            </a:r>
            <a:r>
              <a:rPr lang="de-DE" sz="1600" dirty="0"/>
              <a:t>Teilnehmende Länder: </a:t>
            </a:r>
            <a:r>
              <a:rPr lang="de-DE" sz="1600" dirty="0" smtClean="0">
                <a:solidFill>
                  <a:srgbClr val="3366FF"/>
                </a:solidFill>
              </a:rPr>
              <a:t>Österreich</a:t>
            </a:r>
            <a:r>
              <a:rPr lang="de-DE" sz="1600" dirty="0">
                <a:solidFill>
                  <a:srgbClr val="3366FF"/>
                </a:solidFill>
              </a:rPr>
              <a:t>, </a:t>
            </a:r>
            <a:r>
              <a:rPr lang="de-DE" sz="1600" dirty="0" smtClean="0">
                <a:solidFill>
                  <a:srgbClr val="3366FF"/>
                </a:solidFill>
              </a:rPr>
              <a:t>Dänemark</a:t>
            </a:r>
            <a:r>
              <a:rPr lang="de-DE" sz="1600" dirty="0">
                <a:solidFill>
                  <a:srgbClr val="3366FF"/>
                </a:solidFill>
              </a:rPr>
              <a:t>, </a:t>
            </a:r>
            <a:r>
              <a:rPr lang="de-DE" sz="1600" dirty="0" smtClean="0">
                <a:solidFill>
                  <a:srgbClr val="3366FF"/>
                </a:solidFill>
              </a:rPr>
              <a:t>Montenegro </a:t>
            </a:r>
            <a:endParaRPr lang="de-DE" sz="1600" dirty="0">
              <a:solidFill>
                <a:srgbClr val="3366FF"/>
              </a:solidFill>
            </a:endParaRPr>
          </a:p>
          <a:p>
            <a:r>
              <a:rPr lang="de-DE" sz="1600" dirty="0" smtClean="0"/>
              <a:t>Die Rolle der Lehrperson </a:t>
            </a:r>
            <a:r>
              <a:rPr lang="de-DE" sz="1600" dirty="0"/>
              <a:t>als Ko-Konstrukteur von Wissen. Teilnehmende Länder: </a:t>
            </a:r>
            <a:r>
              <a:rPr lang="de-DE" sz="1600" dirty="0" smtClean="0">
                <a:solidFill>
                  <a:srgbClr val="3366FF"/>
                </a:solidFill>
              </a:rPr>
              <a:t>Bulgarien</a:t>
            </a:r>
            <a:r>
              <a:rPr lang="de-DE" sz="1600" dirty="0">
                <a:solidFill>
                  <a:srgbClr val="3366FF"/>
                </a:solidFill>
              </a:rPr>
              <a:t>, </a:t>
            </a:r>
            <a:r>
              <a:rPr lang="de-DE" sz="1600" dirty="0" smtClean="0">
                <a:solidFill>
                  <a:srgbClr val="3366FF"/>
                </a:solidFill>
              </a:rPr>
              <a:t>Schweiz</a:t>
            </a:r>
            <a:r>
              <a:rPr lang="de-DE" sz="1600" dirty="0">
                <a:solidFill>
                  <a:srgbClr val="3366FF"/>
                </a:solidFill>
              </a:rPr>
              <a:t>, </a:t>
            </a:r>
            <a:r>
              <a:rPr lang="de-DE" sz="1600" dirty="0" smtClean="0">
                <a:solidFill>
                  <a:srgbClr val="3366FF"/>
                </a:solidFill>
              </a:rPr>
              <a:t>Deutschland</a:t>
            </a:r>
            <a:r>
              <a:rPr lang="de-DE" sz="1600" dirty="0">
                <a:solidFill>
                  <a:srgbClr val="3366FF"/>
                </a:solidFill>
              </a:rPr>
              <a:t>, </a:t>
            </a:r>
            <a:r>
              <a:rPr lang="de-DE" sz="1600" dirty="0" smtClean="0">
                <a:solidFill>
                  <a:srgbClr val="3366FF"/>
                </a:solidFill>
              </a:rPr>
              <a:t>Norwegen</a:t>
            </a:r>
            <a:r>
              <a:rPr lang="de-DE" sz="1600" dirty="0">
                <a:solidFill>
                  <a:srgbClr val="3366FF"/>
                </a:solidFill>
              </a:rPr>
              <a:t>, Slowenien </a:t>
            </a:r>
          </a:p>
          <a:p>
            <a:pPr marL="0" indent="0">
              <a:lnSpc>
                <a:spcPct val="70000"/>
              </a:lnSpc>
              <a:buNone/>
            </a:pPr>
            <a:endParaRPr lang="en-GB" sz="1800" dirty="0"/>
          </a:p>
          <a:p>
            <a:pPr marL="0" indent="0">
              <a:lnSpc>
                <a:spcPct val="70000"/>
              </a:lnSpc>
              <a:buNone/>
            </a:pPr>
            <a:endParaRPr lang="en-GB" sz="1800" dirty="0"/>
          </a:p>
          <a:p>
            <a:pPr marL="0" indent="0">
              <a:lnSpc>
                <a:spcPct val="70000"/>
              </a:lnSpc>
              <a:buNone/>
            </a:pPr>
            <a:endParaRPr lang="en-GB" sz="1800" dirty="0"/>
          </a:p>
        </p:txBody>
      </p:sp>
    </p:spTree>
    <p:extLst>
      <p:ext uri="{BB962C8B-B14F-4D97-AF65-F5344CB8AC3E}">
        <p14:creationId xmlns:p14="http://schemas.microsoft.com/office/powerpoint/2010/main" val="2075138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 y="1165629"/>
            <a:ext cx="9143985" cy="4046927"/>
          </a:xfrm>
          <a:prstGeom prst="rect">
            <a:avLst/>
          </a:prstGeom>
        </p:spPr>
      </p:pic>
      <p:sp>
        <p:nvSpPr>
          <p:cNvPr id="3" name="Title 2"/>
          <p:cNvSpPr>
            <a:spLocks noGrp="1"/>
          </p:cNvSpPr>
          <p:nvPr>
            <p:ph type="title"/>
          </p:nvPr>
        </p:nvSpPr>
        <p:spPr>
          <a:xfrm>
            <a:off x="628658" y="5336734"/>
            <a:ext cx="7886700" cy="616745"/>
          </a:xfrm>
        </p:spPr>
        <p:txBody>
          <a:bodyPr>
            <a:normAutofit fontScale="90000"/>
          </a:bodyPr>
          <a:lstStyle/>
          <a:p>
            <a:pPr algn="ctr"/>
            <a:r>
              <a:rPr lang="en-GB" b="1" dirty="0" smtClean="0">
                <a:latin typeface="+mn-lt"/>
              </a:rPr>
              <a:t>Graz: TeilnehmerInnen </a:t>
            </a:r>
            <a:endParaRPr lang="en-GB" b="1" dirty="0">
              <a:latin typeface="+mn-lt"/>
            </a:endParaRPr>
          </a:p>
        </p:txBody>
      </p:sp>
    </p:spTree>
    <p:extLst>
      <p:ext uri="{BB962C8B-B14F-4D97-AF65-F5344CB8AC3E}">
        <p14:creationId xmlns:p14="http://schemas.microsoft.com/office/powerpoint/2010/main" val="3614384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mt="66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01008" y="1084944"/>
            <a:ext cx="4301693" cy="4422557"/>
          </a:xfrm>
          <a:prstGeom prst="rect">
            <a:avLst/>
          </a:prstGeom>
          <a:no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332849" y="1112880"/>
            <a:ext cx="3915950" cy="1008731"/>
          </a:xfrm>
        </p:spPr>
        <p:txBody>
          <a:bodyPr>
            <a:normAutofit/>
          </a:bodyPr>
          <a:lstStyle/>
          <a:p>
            <a:pPr algn="ctr"/>
            <a:r>
              <a:rPr lang="en-GB" sz="4000" b="1" dirty="0" err="1" smtClean="0">
                <a:latin typeface="+mn-lt"/>
              </a:rPr>
              <a:t>Nächste</a:t>
            </a:r>
            <a:r>
              <a:rPr lang="en-GB" sz="4000" b="1" dirty="0" smtClean="0">
                <a:latin typeface="+mn-lt"/>
              </a:rPr>
              <a:t> </a:t>
            </a:r>
            <a:r>
              <a:rPr lang="en-GB" sz="4000" b="1" dirty="0" err="1" smtClean="0">
                <a:latin typeface="+mn-lt"/>
              </a:rPr>
              <a:t>Schritte</a:t>
            </a:r>
            <a:endParaRPr lang="en-GB" sz="4000" b="1" dirty="0">
              <a:latin typeface="+mn-lt"/>
            </a:endParaRPr>
          </a:p>
        </p:txBody>
      </p:sp>
      <p:sp>
        <p:nvSpPr>
          <p:cNvPr id="3" name="Content Placeholder 2"/>
          <p:cNvSpPr>
            <a:spLocks noGrp="1"/>
          </p:cNvSpPr>
          <p:nvPr>
            <p:ph idx="1"/>
          </p:nvPr>
        </p:nvSpPr>
        <p:spPr>
          <a:xfrm>
            <a:off x="1168400" y="2121611"/>
            <a:ext cx="7185378" cy="3555289"/>
          </a:xfrm>
        </p:spPr>
        <p:txBody>
          <a:bodyPr>
            <a:noAutofit/>
          </a:bodyPr>
          <a:lstStyle/>
          <a:p>
            <a:pPr marL="0" indent="0">
              <a:buNone/>
            </a:pPr>
            <a:endParaRPr lang="en-GB" sz="1000" dirty="0"/>
          </a:p>
          <a:p>
            <a:pPr>
              <a:lnSpc>
                <a:spcPct val="100000"/>
              </a:lnSpc>
            </a:pPr>
            <a:r>
              <a:rPr lang="en-GB" sz="1800" dirty="0" smtClean="0"/>
              <a:t>TeilnehmerInnen </a:t>
            </a:r>
            <a:r>
              <a:rPr lang="en-GB" sz="1800" dirty="0" err="1" smtClean="0"/>
              <a:t>entwickeln</a:t>
            </a:r>
            <a:r>
              <a:rPr lang="en-GB" sz="1800" dirty="0" smtClean="0"/>
              <a:t> </a:t>
            </a:r>
            <a:r>
              <a:rPr lang="en-GB" sz="1800" dirty="0" err="1" smtClean="0"/>
              <a:t>ihre</a:t>
            </a:r>
            <a:r>
              <a:rPr lang="en-GB" sz="1800" dirty="0" smtClean="0"/>
              <a:t> </a:t>
            </a:r>
            <a:r>
              <a:rPr lang="en-GB" sz="1800" dirty="0" err="1" smtClean="0"/>
              <a:t>kollaborativen</a:t>
            </a:r>
            <a:r>
              <a:rPr lang="en-GB" sz="1800" dirty="0" smtClean="0"/>
              <a:t> </a:t>
            </a:r>
            <a:r>
              <a:rPr lang="en-GB" sz="1800" dirty="0" err="1" smtClean="0"/>
              <a:t>Aktionsforschungsprojekte</a:t>
            </a:r>
            <a:r>
              <a:rPr lang="en-GB" sz="1800" dirty="0" smtClean="0"/>
              <a:t> und </a:t>
            </a:r>
            <a:r>
              <a:rPr lang="en-GB" sz="1800" dirty="0" err="1" smtClean="0"/>
              <a:t>führen</a:t>
            </a:r>
            <a:r>
              <a:rPr lang="en-GB" sz="1800" dirty="0" smtClean="0"/>
              <a:t> </a:t>
            </a:r>
            <a:r>
              <a:rPr lang="en-GB" sz="1800" dirty="0" err="1" smtClean="0"/>
              <a:t>ihre</a:t>
            </a:r>
            <a:r>
              <a:rPr lang="en-GB" sz="1800" dirty="0" smtClean="0"/>
              <a:t> </a:t>
            </a:r>
            <a:r>
              <a:rPr lang="en-GB" sz="1800" dirty="0" err="1" smtClean="0"/>
              <a:t>Unterrichtsforschung</a:t>
            </a:r>
            <a:r>
              <a:rPr lang="en-GB" sz="1800" dirty="0" smtClean="0"/>
              <a:t> </a:t>
            </a:r>
            <a:r>
              <a:rPr lang="en-GB" sz="1800" dirty="0" err="1" smtClean="0"/>
              <a:t>durch</a:t>
            </a:r>
            <a:r>
              <a:rPr lang="en-GB" sz="1800" dirty="0" smtClean="0"/>
              <a:t>.</a:t>
            </a:r>
            <a:endParaRPr lang="en-GB" sz="1800" dirty="0"/>
          </a:p>
          <a:p>
            <a:pPr>
              <a:lnSpc>
                <a:spcPct val="100000"/>
              </a:lnSpc>
            </a:pPr>
            <a:r>
              <a:rPr lang="en-GB" sz="1800" dirty="0" smtClean="0"/>
              <a:t>TeilnehmerInnen </a:t>
            </a:r>
            <a:r>
              <a:rPr lang="en-GB" sz="1800" dirty="0" err="1" smtClean="0"/>
              <a:t>berichten</a:t>
            </a:r>
            <a:r>
              <a:rPr lang="en-GB" sz="1800" dirty="0" smtClean="0"/>
              <a:t> </a:t>
            </a:r>
            <a:r>
              <a:rPr lang="en-GB" sz="1800" dirty="0" err="1" smtClean="0"/>
              <a:t>dem</a:t>
            </a:r>
            <a:r>
              <a:rPr lang="en-GB" sz="1800" dirty="0" smtClean="0"/>
              <a:t> </a:t>
            </a:r>
            <a:r>
              <a:rPr lang="en-GB" sz="1800" dirty="0" err="1" smtClean="0"/>
              <a:t>Projektteam</a:t>
            </a:r>
            <a:r>
              <a:rPr lang="en-GB" sz="1800" dirty="0" smtClean="0"/>
              <a:t> </a:t>
            </a:r>
            <a:r>
              <a:rPr lang="en-GB" sz="1800" dirty="0" err="1" smtClean="0"/>
              <a:t>bis</a:t>
            </a:r>
            <a:r>
              <a:rPr lang="en-GB" sz="1800" dirty="0" smtClean="0"/>
              <a:t> </a:t>
            </a:r>
            <a:r>
              <a:rPr lang="en-GB" sz="1800" dirty="0" err="1" smtClean="0"/>
              <a:t>Mitte</a:t>
            </a:r>
            <a:r>
              <a:rPr lang="en-GB" sz="1800" dirty="0" smtClean="0"/>
              <a:t> </a:t>
            </a:r>
            <a:r>
              <a:rPr lang="en-GB" sz="1800" dirty="0" err="1" smtClean="0"/>
              <a:t>März</a:t>
            </a:r>
            <a:r>
              <a:rPr lang="en-GB" sz="1800" dirty="0" smtClean="0"/>
              <a:t> 2017. </a:t>
            </a:r>
          </a:p>
          <a:p>
            <a:pPr>
              <a:lnSpc>
                <a:spcPct val="100000"/>
              </a:lnSpc>
            </a:pPr>
            <a:r>
              <a:rPr lang="en-GB" sz="1800" dirty="0" smtClean="0"/>
              <a:t>Die </a:t>
            </a:r>
            <a:r>
              <a:rPr lang="en-GB" sz="1800" dirty="0" err="1" smtClean="0"/>
              <a:t>Erfolgsgeschichten</a:t>
            </a:r>
            <a:r>
              <a:rPr lang="en-GB" sz="1800" dirty="0" smtClean="0"/>
              <a:t> </a:t>
            </a:r>
            <a:r>
              <a:rPr lang="en-GB" sz="1800" dirty="0" err="1" smtClean="0"/>
              <a:t>werden</a:t>
            </a:r>
            <a:r>
              <a:rPr lang="en-GB" sz="1800" dirty="0" smtClean="0"/>
              <a:t> </a:t>
            </a:r>
            <a:r>
              <a:rPr lang="en-GB" sz="1800" dirty="0" err="1" smtClean="0"/>
              <a:t>disseminiert</a:t>
            </a:r>
            <a:r>
              <a:rPr lang="en-GB" sz="1800" dirty="0" smtClean="0"/>
              <a:t>.</a:t>
            </a:r>
          </a:p>
          <a:p>
            <a:pPr>
              <a:lnSpc>
                <a:spcPct val="100000"/>
              </a:lnSpc>
            </a:pPr>
            <a:r>
              <a:rPr lang="en-GB" sz="1800" dirty="0" smtClean="0"/>
              <a:t>Das </a:t>
            </a:r>
            <a:r>
              <a:rPr lang="en-GB" sz="1800" dirty="0" err="1" smtClean="0"/>
              <a:t>Projektteam</a:t>
            </a:r>
            <a:r>
              <a:rPr lang="en-GB" sz="1800" dirty="0" smtClean="0"/>
              <a:t> </a:t>
            </a:r>
            <a:r>
              <a:rPr lang="en-GB" sz="1800" dirty="0" err="1" smtClean="0"/>
              <a:t>erkundet</a:t>
            </a:r>
            <a:r>
              <a:rPr lang="en-GB" sz="1800" dirty="0" smtClean="0"/>
              <a:t> </a:t>
            </a:r>
            <a:r>
              <a:rPr lang="en-GB" sz="1800" dirty="0" err="1" smtClean="0"/>
              <a:t>Vernetzungsmöglichkeiten</a:t>
            </a:r>
            <a:r>
              <a:rPr lang="en-GB" sz="1800" dirty="0" smtClean="0"/>
              <a:t> </a:t>
            </a:r>
            <a:r>
              <a:rPr lang="en-GB" sz="1800" dirty="0" err="1" smtClean="0"/>
              <a:t>zu</a:t>
            </a:r>
            <a:r>
              <a:rPr lang="en-GB" sz="1800" dirty="0" smtClean="0"/>
              <a:t> </a:t>
            </a:r>
            <a:r>
              <a:rPr lang="en-GB" sz="1800" dirty="0" err="1" smtClean="0"/>
              <a:t>anderen</a:t>
            </a:r>
            <a:r>
              <a:rPr lang="en-GB" sz="1800" dirty="0" smtClean="0"/>
              <a:t> </a:t>
            </a:r>
            <a:r>
              <a:rPr lang="en-GB" sz="1800" dirty="0" err="1" smtClean="0"/>
              <a:t>Projekten</a:t>
            </a:r>
            <a:r>
              <a:rPr lang="en-GB" sz="1800" dirty="0" smtClean="0"/>
              <a:t>. </a:t>
            </a:r>
          </a:p>
          <a:p>
            <a:pPr>
              <a:lnSpc>
                <a:spcPct val="100000"/>
              </a:lnSpc>
            </a:pPr>
            <a:r>
              <a:rPr lang="en-GB" sz="1800" dirty="0" smtClean="0"/>
              <a:t>Das </a:t>
            </a:r>
            <a:r>
              <a:rPr lang="en-GB" sz="1800" dirty="0" err="1" smtClean="0"/>
              <a:t>Projektteam</a:t>
            </a:r>
            <a:r>
              <a:rPr lang="en-GB" sz="1800" dirty="0" smtClean="0"/>
              <a:t> </a:t>
            </a:r>
            <a:r>
              <a:rPr lang="en-GB" sz="1800" dirty="0" err="1" smtClean="0"/>
              <a:t>entwickelt</a:t>
            </a:r>
            <a:r>
              <a:rPr lang="en-GB" sz="1800" dirty="0" smtClean="0"/>
              <a:t> </a:t>
            </a:r>
            <a:r>
              <a:rPr lang="en-GB" sz="1800" dirty="0" err="1" smtClean="0"/>
              <a:t>Strategien</a:t>
            </a:r>
            <a:r>
              <a:rPr lang="en-GB" sz="1800" dirty="0" smtClean="0"/>
              <a:t> </a:t>
            </a:r>
            <a:r>
              <a:rPr lang="en-GB" sz="1800" dirty="0" err="1" smtClean="0"/>
              <a:t>zur</a:t>
            </a:r>
            <a:r>
              <a:rPr lang="en-GB" sz="1800" dirty="0" smtClean="0"/>
              <a:t> </a:t>
            </a:r>
            <a:r>
              <a:rPr lang="en-GB" sz="1800" dirty="0" err="1" smtClean="0"/>
              <a:t>Entwicklung</a:t>
            </a:r>
            <a:r>
              <a:rPr lang="en-GB" sz="1800" dirty="0" smtClean="0"/>
              <a:t> der AF-</a:t>
            </a:r>
            <a:r>
              <a:rPr lang="en-GB" sz="1800" dirty="0" err="1" smtClean="0"/>
              <a:t>Vernetzung</a:t>
            </a:r>
            <a:r>
              <a:rPr lang="en-GB" sz="1800" dirty="0" smtClean="0"/>
              <a:t> und </a:t>
            </a:r>
            <a:r>
              <a:rPr lang="en-GB" sz="1800" dirty="0" err="1" smtClean="0"/>
              <a:t>stellt</a:t>
            </a:r>
            <a:r>
              <a:rPr lang="en-GB" sz="1800" dirty="0" smtClean="0"/>
              <a:t> </a:t>
            </a:r>
            <a:r>
              <a:rPr lang="en-GB" sz="1800" dirty="0" err="1" smtClean="0"/>
              <a:t>Fortbildungsmodule</a:t>
            </a:r>
            <a:r>
              <a:rPr lang="en-GB" sz="1800" dirty="0" smtClean="0"/>
              <a:t> </a:t>
            </a:r>
            <a:r>
              <a:rPr lang="en-GB" sz="1800" dirty="0" err="1" smtClean="0"/>
              <a:t>zur</a:t>
            </a:r>
            <a:r>
              <a:rPr lang="en-GB" sz="1800" dirty="0" smtClean="0"/>
              <a:t> </a:t>
            </a:r>
            <a:r>
              <a:rPr lang="en-GB" sz="1800" dirty="0" err="1" smtClean="0"/>
              <a:t>Verfügung</a:t>
            </a:r>
            <a:r>
              <a:rPr lang="en-GB" sz="1800" dirty="0" smtClean="0"/>
              <a:t>, die an </a:t>
            </a:r>
            <a:r>
              <a:rPr lang="en-GB" sz="1800" dirty="0" err="1" smtClean="0"/>
              <a:t>Erfolgsmodelle</a:t>
            </a:r>
            <a:r>
              <a:rPr lang="en-GB" sz="1800" dirty="0" smtClean="0"/>
              <a:t> </a:t>
            </a:r>
            <a:r>
              <a:rPr lang="en-GB" sz="1800" dirty="0" err="1" smtClean="0"/>
              <a:t>geknüpft</a:t>
            </a:r>
            <a:r>
              <a:rPr lang="en-GB" sz="1800" dirty="0" smtClean="0"/>
              <a:t> </a:t>
            </a:r>
            <a:r>
              <a:rPr lang="en-GB" sz="1800" dirty="0" err="1" smtClean="0"/>
              <a:t>werden</a:t>
            </a:r>
            <a:r>
              <a:rPr lang="en-GB" sz="1800" dirty="0" smtClean="0"/>
              <a:t> </a:t>
            </a:r>
            <a:r>
              <a:rPr lang="en-GB" sz="1800" dirty="0" err="1" smtClean="0"/>
              <a:t>können</a:t>
            </a:r>
            <a:r>
              <a:rPr lang="en-GB" sz="1800" dirty="0" smtClean="0"/>
              <a:t> und die </a:t>
            </a:r>
            <a:r>
              <a:rPr lang="en-GB" sz="1800" dirty="0" err="1" smtClean="0"/>
              <a:t>SprachenlehrerInnen</a:t>
            </a:r>
            <a:r>
              <a:rPr lang="en-GB" sz="1800" dirty="0" smtClean="0"/>
              <a:t> </a:t>
            </a:r>
            <a:r>
              <a:rPr lang="en-GB" sz="1800" dirty="0" err="1" smtClean="0"/>
              <a:t>im</a:t>
            </a:r>
            <a:r>
              <a:rPr lang="en-GB" sz="1800" dirty="0" smtClean="0"/>
              <a:t> </a:t>
            </a:r>
            <a:r>
              <a:rPr lang="en-GB" sz="1800" dirty="0" err="1" smtClean="0"/>
              <a:t>Unterricht</a:t>
            </a:r>
            <a:r>
              <a:rPr lang="en-GB" sz="1800" dirty="0" smtClean="0"/>
              <a:t> </a:t>
            </a:r>
            <a:r>
              <a:rPr lang="en-GB" sz="1800" dirty="0" err="1" smtClean="0"/>
              <a:t>stärken</a:t>
            </a:r>
            <a:r>
              <a:rPr lang="en-GB" sz="1800" dirty="0" smtClean="0"/>
              <a:t> </a:t>
            </a:r>
            <a:r>
              <a:rPr lang="en-GB" sz="1800" dirty="0" err="1" smtClean="0"/>
              <a:t>können</a:t>
            </a:r>
            <a:r>
              <a:rPr lang="en-GB" sz="1800" dirty="0" smtClean="0"/>
              <a:t>.</a:t>
            </a:r>
            <a:endParaRPr lang="en-GB" sz="1800" dirty="0"/>
          </a:p>
          <a:p>
            <a:pPr marL="0" indent="0">
              <a:buNone/>
            </a:pPr>
            <a:endParaRPr lang="en-GB" sz="1000" dirty="0"/>
          </a:p>
          <a:p>
            <a:endParaRPr lang="en-GB" sz="1000" dirty="0"/>
          </a:p>
        </p:txBody>
      </p:sp>
    </p:spTree>
    <p:extLst>
      <p:ext uri="{BB962C8B-B14F-4D97-AF65-F5344CB8AC3E}">
        <p14:creationId xmlns:p14="http://schemas.microsoft.com/office/powerpoint/2010/main" val="2060352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8" y="5051083"/>
            <a:ext cx="7886700" cy="832345"/>
          </a:xfrm>
        </p:spPr>
        <p:txBody>
          <a:bodyPr vert="horz" lIns="68580" tIns="34290" rIns="68580" bIns="34290" rtlCol="0" anchor="ctr">
            <a:noAutofit/>
          </a:bodyPr>
          <a:lstStyle/>
          <a:p>
            <a:pPr algn="ctr">
              <a:lnSpc>
                <a:spcPct val="100000"/>
              </a:lnSpc>
            </a:pPr>
            <a:r>
              <a:rPr lang="en-US" sz="1800" b="1" dirty="0" smtClean="0">
                <a:latin typeface="+mn-lt"/>
              </a:rPr>
              <a:t>Die </a:t>
            </a:r>
            <a:r>
              <a:rPr lang="en-US" sz="1800" b="1" dirty="0" err="1" smtClean="0">
                <a:latin typeface="+mn-lt"/>
              </a:rPr>
              <a:t>Webseite</a:t>
            </a:r>
            <a:r>
              <a:rPr lang="en-US" sz="1800" b="1" dirty="0" smtClean="0">
                <a:latin typeface="+mn-lt"/>
              </a:rPr>
              <a:t> des </a:t>
            </a:r>
            <a:r>
              <a:rPr lang="en-US" sz="1800" b="1" dirty="0" err="1" smtClean="0">
                <a:latin typeface="+mn-lt"/>
              </a:rPr>
              <a:t>Projekts</a:t>
            </a:r>
            <a:r>
              <a:rPr lang="en-US" sz="1800" b="1" dirty="0" smtClean="0">
                <a:latin typeface="+mn-lt"/>
              </a:rPr>
              <a:t> </a:t>
            </a:r>
            <a:br>
              <a:rPr lang="en-US" sz="1800" b="1" dirty="0" smtClean="0">
                <a:latin typeface="+mn-lt"/>
              </a:rPr>
            </a:br>
            <a:r>
              <a:rPr lang="en-US" sz="1600" b="1" dirty="0" err="1" smtClean="0"/>
              <a:t>Aktionsforschungsnetzwerke</a:t>
            </a:r>
            <a:r>
              <a:rPr lang="en-US" sz="1600" b="1" dirty="0" smtClean="0"/>
              <a:t> </a:t>
            </a:r>
            <a:r>
              <a:rPr lang="en-US" sz="1600" b="1" dirty="0" err="1"/>
              <a:t>für</a:t>
            </a:r>
            <a:r>
              <a:rPr lang="en-US" sz="1600" b="1" dirty="0"/>
              <a:t> </a:t>
            </a:r>
            <a:r>
              <a:rPr lang="en-US" sz="1600" b="1" dirty="0" err="1"/>
              <a:t>SprachenlehrerInnen</a:t>
            </a:r>
            <a:r>
              <a:rPr lang="en-US" sz="1600" b="1" dirty="0"/>
              <a:t/>
            </a:r>
            <a:br>
              <a:rPr lang="en-US" sz="1600" b="1" dirty="0"/>
            </a:br>
            <a:r>
              <a:rPr lang="en-US" sz="1500" b="1" dirty="0" smtClean="0">
                <a:hlinkClick r:id="rId3"/>
              </a:rPr>
              <a:t>http</a:t>
            </a:r>
            <a:r>
              <a:rPr lang="en-US" sz="1500" b="1" dirty="0">
                <a:hlinkClick r:id="rId3"/>
              </a:rPr>
              <a:t>://www.ecml.at/actionresearch</a:t>
            </a:r>
            <a:r>
              <a:rPr lang="en-US" sz="1500" b="1" dirty="0"/>
              <a:t> </a:t>
            </a:r>
            <a:endParaRPr lang="en-US" sz="15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39" r="-1"/>
          <a:stretch/>
        </p:blipFill>
        <p:spPr>
          <a:xfrm>
            <a:off x="228600" y="1431757"/>
            <a:ext cx="8662737" cy="3489159"/>
          </a:xfrm>
          <a:prstGeom prst="rect">
            <a:avLst/>
          </a:prstGeom>
        </p:spPr>
      </p:pic>
    </p:spTree>
    <p:extLst>
      <p:ext uri="{BB962C8B-B14F-4D97-AF65-F5344CB8AC3E}">
        <p14:creationId xmlns:p14="http://schemas.microsoft.com/office/powerpoint/2010/main" val="961485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Inhaltsplatzhalter 2"/>
          <p:cNvSpPr>
            <a:spLocks noGrp="1"/>
          </p:cNvSpPr>
          <p:nvPr>
            <p:ph idx="1"/>
          </p:nvPr>
        </p:nvSpPr>
        <p:spPr>
          <a:xfrm>
            <a:off x="646994" y="2387600"/>
            <a:ext cx="7969956" cy="3028950"/>
          </a:xfrm>
        </p:spPr>
        <p:txBody>
          <a:bodyPr>
            <a:noAutofit/>
          </a:bodyPr>
          <a:lstStyle/>
          <a:p>
            <a:pPr marL="0" indent="0">
              <a:lnSpc>
                <a:spcPct val="150000"/>
              </a:lnSpc>
              <a:buNone/>
            </a:pPr>
            <a:r>
              <a:rPr lang="de-DE" sz="2000" dirty="0"/>
              <a:t>Das Ziel von Aktionsforschungsnetzwerken für SprachenlehrerInnen ist, durch die Anwendung unterschiedlicher Ansätze der Aktionsforschung einen Beitrag zur Steigerung der Qualität im Sprachenunterricht zu leisten. Man möchte bestehende Netzwerke nutzen im Hinblick auf die Etablierung neuer Lerngemeinschaften, die in den EFSZ-Mitgliedsstaaten weiterentwickelt werden </a:t>
            </a:r>
            <a:r>
              <a:rPr lang="de-DE" sz="2000" dirty="0" smtClean="0"/>
              <a:t>können.</a:t>
            </a:r>
            <a:endParaRPr lang="en-GB" sz="2000" dirty="0"/>
          </a:p>
        </p:txBody>
      </p:sp>
      <p:sp>
        <p:nvSpPr>
          <p:cNvPr id="4" name="Title 3"/>
          <p:cNvSpPr>
            <a:spLocks noGrp="1"/>
          </p:cNvSpPr>
          <p:nvPr>
            <p:ph type="title"/>
          </p:nvPr>
        </p:nvSpPr>
        <p:spPr>
          <a:xfrm>
            <a:off x="730250" y="1125415"/>
            <a:ext cx="7886700" cy="1435399"/>
          </a:xfrm>
        </p:spPr>
        <p:txBody>
          <a:bodyPr>
            <a:normAutofit fontScale="90000"/>
          </a:bodyPr>
          <a:lstStyle/>
          <a:p>
            <a:pPr algn="ctr"/>
            <a:r>
              <a:rPr lang="de-DE" b="1" dirty="0" smtClean="0">
                <a:latin typeface="+mn-lt"/>
              </a:rPr>
              <a:t>Aktionsforschungsnetzwerke</a:t>
            </a:r>
            <a:br>
              <a:rPr lang="de-DE" b="1" dirty="0" smtClean="0">
                <a:latin typeface="+mn-lt"/>
              </a:rPr>
            </a:br>
            <a:r>
              <a:rPr lang="de-DE" b="1" dirty="0" smtClean="0">
                <a:latin typeface="+mn-lt"/>
              </a:rPr>
              <a:t>im </a:t>
            </a:r>
            <a:r>
              <a:rPr lang="de-DE" b="1" dirty="0">
                <a:latin typeface="+mn-lt"/>
              </a:rPr>
              <a:t>Überblick</a:t>
            </a:r>
            <a:r>
              <a:rPr lang="de-DE" sz="2775" dirty="0"/>
              <a:t/>
            </a:r>
            <a:br>
              <a:rPr lang="de-DE" sz="2775" dirty="0"/>
            </a:br>
            <a:endParaRPr lang="de-AT" dirty="0"/>
          </a:p>
        </p:txBody>
      </p:sp>
    </p:spTree>
    <p:extLst>
      <p:ext uri="{BB962C8B-B14F-4D97-AF65-F5344CB8AC3E}">
        <p14:creationId xmlns:p14="http://schemas.microsoft.com/office/powerpoint/2010/main" val="353224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el 1"/>
          <p:cNvSpPr>
            <a:spLocks noGrp="1"/>
          </p:cNvSpPr>
          <p:nvPr>
            <p:ph type="title"/>
          </p:nvPr>
        </p:nvSpPr>
        <p:spPr>
          <a:xfrm>
            <a:off x="812800" y="825501"/>
            <a:ext cx="6614942" cy="83820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defRPr/>
            </a:pPr>
            <a:r>
              <a:rPr lang="de-DE" b="1" dirty="0"/>
              <a:t/>
            </a:r>
            <a:br>
              <a:rPr lang="de-DE" b="1" dirty="0"/>
            </a:br>
            <a:r>
              <a:rPr lang="de-DE" b="1" dirty="0" smtClean="0"/>
              <a:t>Grundlegende Projektideen</a:t>
            </a:r>
            <a:r>
              <a:rPr lang="de-DE" dirty="0"/>
              <a:t/>
            </a:r>
            <a:br>
              <a:rPr lang="de-DE" dirty="0"/>
            </a:br>
            <a:endParaRPr lang="de-DE" dirty="0"/>
          </a:p>
        </p:txBody>
      </p:sp>
      <p:sp>
        <p:nvSpPr>
          <p:cNvPr id="3" name="Inhaltsplatzhalter 2"/>
          <p:cNvSpPr>
            <a:spLocks noGrp="1"/>
          </p:cNvSpPr>
          <p:nvPr>
            <p:ph idx="1"/>
          </p:nvPr>
        </p:nvSpPr>
        <p:spPr>
          <a:xfrm>
            <a:off x="381000" y="2036234"/>
            <a:ext cx="8331200" cy="4216400"/>
          </a:xfrm>
        </p:spPr>
        <p:txBody>
          <a:bodyPr>
            <a:noAutofit/>
          </a:bodyPr>
          <a:lstStyle/>
          <a:p>
            <a:pPr marL="342000" indent="-255600">
              <a:lnSpc>
                <a:spcPct val="100000"/>
              </a:lnSpc>
              <a:defRPr/>
            </a:pPr>
            <a:r>
              <a:rPr lang="en-GB" sz="1600" b="1" dirty="0" smtClean="0"/>
              <a:t>die </a:t>
            </a:r>
            <a:r>
              <a:rPr lang="en-GB" sz="1600" b="1" dirty="0" err="1"/>
              <a:t>Stärkung</a:t>
            </a:r>
            <a:r>
              <a:rPr lang="en-GB" sz="1600" b="1" dirty="0"/>
              <a:t> </a:t>
            </a:r>
            <a:r>
              <a:rPr lang="en-GB" sz="1600" b="1" dirty="0" err="1"/>
              <a:t>professioneller</a:t>
            </a:r>
            <a:r>
              <a:rPr lang="en-GB" sz="1600" b="1" dirty="0"/>
              <a:t> </a:t>
            </a:r>
            <a:r>
              <a:rPr lang="en-GB" sz="1600" b="1" dirty="0" err="1"/>
              <a:t>Netzwerke</a:t>
            </a:r>
            <a:r>
              <a:rPr lang="en-GB" sz="1600" b="1" dirty="0"/>
              <a:t> </a:t>
            </a:r>
            <a:r>
              <a:rPr lang="en-GB" sz="1600" dirty="0" err="1"/>
              <a:t>durch</a:t>
            </a:r>
            <a:r>
              <a:rPr lang="en-GB" sz="1600" dirty="0"/>
              <a:t> die </a:t>
            </a:r>
            <a:r>
              <a:rPr lang="en-GB" sz="1600" dirty="0" err="1"/>
              <a:t>Verknüpfung</a:t>
            </a:r>
            <a:r>
              <a:rPr lang="en-GB" sz="1600" dirty="0"/>
              <a:t> von </a:t>
            </a:r>
            <a:r>
              <a:rPr lang="en-GB" sz="1600" dirty="0" err="1"/>
              <a:t>universitärem</a:t>
            </a:r>
            <a:r>
              <a:rPr lang="en-GB" sz="1600" dirty="0"/>
              <a:t> </a:t>
            </a:r>
            <a:r>
              <a:rPr lang="en-GB" sz="1600" dirty="0" err="1"/>
              <a:t>Wissensstand</a:t>
            </a:r>
            <a:r>
              <a:rPr lang="en-GB" sz="1600" dirty="0"/>
              <a:t> </a:t>
            </a:r>
            <a:r>
              <a:rPr lang="en-GB" sz="1600" dirty="0" err="1"/>
              <a:t>zur</a:t>
            </a:r>
            <a:r>
              <a:rPr lang="en-GB" sz="1600" dirty="0"/>
              <a:t> </a:t>
            </a:r>
            <a:r>
              <a:rPr lang="en-GB" sz="1600" dirty="0" err="1"/>
              <a:t>Aktionsforschung</a:t>
            </a:r>
            <a:r>
              <a:rPr lang="en-GB" sz="1600" dirty="0"/>
              <a:t> </a:t>
            </a:r>
            <a:r>
              <a:rPr lang="en-GB" sz="1600" dirty="0" err="1"/>
              <a:t>mit</a:t>
            </a:r>
            <a:r>
              <a:rPr lang="en-GB" sz="1600" dirty="0"/>
              <a:t> </a:t>
            </a:r>
            <a:r>
              <a:rPr lang="en-GB" sz="1600" dirty="0" err="1"/>
              <a:t>Erfolgsmodellen</a:t>
            </a:r>
            <a:r>
              <a:rPr lang="en-GB" sz="1600" dirty="0"/>
              <a:t> </a:t>
            </a:r>
            <a:r>
              <a:rPr lang="en-GB" sz="1600" dirty="0" err="1"/>
              <a:t>aus</a:t>
            </a:r>
            <a:r>
              <a:rPr lang="en-GB" sz="1600" dirty="0"/>
              <a:t> </a:t>
            </a:r>
            <a:r>
              <a:rPr lang="en-GB" sz="1600" dirty="0" err="1"/>
              <a:t>dem</a:t>
            </a:r>
            <a:r>
              <a:rPr lang="en-GB" sz="1600" dirty="0"/>
              <a:t> </a:t>
            </a:r>
            <a:r>
              <a:rPr lang="en-GB" sz="1600" dirty="0" err="1" smtClean="0"/>
              <a:t>Sprachenunterricht</a:t>
            </a:r>
            <a:r>
              <a:rPr lang="en-GB" sz="1600" dirty="0" smtClean="0"/>
              <a:t> </a:t>
            </a:r>
          </a:p>
          <a:p>
            <a:pPr marL="342000" indent="-255600">
              <a:lnSpc>
                <a:spcPct val="100000"/>
              </a:lnSpc>
              <a:defRPr/>
            </a:pPr>
            <a:r>
              <a:rPr lang="en-GB" sz="1600" dirty="0" smtClean="0"/>
              <a:t>die </a:t>
            </a:r>
            <a:r>
              <a:rPr lang="en-GB" sz="1600" b="1" dirty="0" err="1"/>
              <a:t>Verbesserung</a:t>
            </a:r>
            <a:r>
              <a:rPr lang="en-GB" sz="1600" b="1" dirty="0"/>
              <a:t> des </a:t>
            </a:r>
            <a:r>
              <a:rPr lang="en-GB" sz="1600" b="1" dirty="0" err="1"/>
              <a:t>Sprachenunterrichts</a:t>
            </a:r>
            <a:r>
              <a:rPr lang="en-GB" sz="1600" dirty="0"/>
              <a:t>, </a:t>
            </a:r>
            <a:r>
              <a:rPr lang="en-GB" sz="1600" dirty="0" err="1"/>
              <a:t>indem</a:t>
            </a:r>
            <a:r>
              <a:rPr lang="en-GB" sz="1600" dirty="0"/>
              <a:t> man den </a:t>
            </a:r>
            <a:r>
              <a:rPr lang="en-GB" sz="1600" dirty="0" err="1"/>
              <a:t>Lehrerinnen</a:t>
            </a:r>
            <a:r>
              <a:rPr lang="en-GB" sz="1600" dirty="0"/>
              <a:t> und </a:t>
            </a:r>
            <a:r>
              <a:rPr lang="en-GB" sz="1600" dirty="0" err="1"/>
              <a:t>Lehrern</a:t>
            </a:r>
            <a:r>
              <a:rPr lang="en-GB" sz="1600" dirty="0"/>
              <a:t> </a:t>
            </a:r>
            <a:r>
              <a:rPr lang="en-GB" sz="1600" dirty="0" err="1"/>
              <a:t>aus</a:t>
            </a:r>
            <a:r>
              <a:rPr lang="en-GB" sz="1600" dirty="0"/>
              <a:t> </a:t>
            </a:r>
            <a:r>
              <a:rPr lang="en-GB" sz="1600" dirty="0" err="1"/>
              <a:t>ganz</a:t>
            </a:r>
            <a:r>
              <a:rPr lang="en-GB" sz="1600" dirty="0"/>
              <a:t> Europa </a:t>
            </a:r>
            <a:r>
              <a:rPr lang="en-GB" sz="1600" dirty="0" err="1"/>
              <a:t>einen</a:t>
            </a:r>
            <a:r>
              <a:rPr lang="en-GB" sz="1600" dirty="0"/>
              <a:t> </a:t>
            </a:r>
            <a:r>
              <a:rPr lang="en-GB" sz="1600" dirty="0" err="1"/>
              <a:t>besseren</a:t>
            </a:r>
            <a:r>
              <a:rPr lang="en-GB" sz="1600" dirty="0"/>
              <a:t> </a:t>
            </a:r>
            <a:r>
              <a:rPr lang="en-GB" sz="1600" dirty="0" err="1"/>
              <a:t>Zugang</a:t>
            </a:r>
            <a:r>
              <a:rPr lang="en-GB" sz="1600" dirty="0"/>
              <a:t> </a:t>
            </a:r>
            <a:r>
              <a:rPr lang="en-GB" sz="1600" dirty="0" err="1"/>
              <a:t>zur</a:t>
            </a:r>
            <a:r>
              <a:rPr lang="en-GB" sz="1600" dirty="0"/>
              <a:t> </a:t>
            </a:r>
            <a:r>
              <a:rPr lang="en-GB" sz="1600" dirty="0" err="1"/>
              <a:t>Aktionsforschung</a:t>
            </a:r>
            <a:r>
              <a:rPr lang="en-GB" sz="1600" dirty="0"/>
              <a:t> </a:t>
            </a:r>
            <a:r>
              <a:rPr lang="en-GB" sz="1600" dirty="0" err="1"/>
              <a:t>gewährleistet</a:t>
            </a:r>
            <a:r>
              <a:rPr lang="en-GB" sz="1600" dirty="0"/>
              <a:t> und </a:t>
            </a:r>
            <a:r>
              <a:rPr lang="en-GB" sz="1600" dirty="0" err="1"/>
              <a:t>ihnen</a:t>
            </a:r>
            <a:r>
              <a:rPr lang="en-GB" sz="1600" dirty="0"/>
              <a:t> </a:t>
            </a:r>
            <a:r>
              <a:rPr lang="en-GB" sz="1600" dirty="0" err="1"/>
              <a:t>neue</a:t>
            </a:r>
            <a:r>
              <a:rPr lang="en-GB" sz="1600" dirty="0"/>
              <a:t> </a:t>
            </a:r>
            <a:r>
              <a:rPr lang="en-GB" sz="1600" dirty="0" err="1"/>
              <a:t>Perspektiven</a:t>
            </a:r>
            <a:r>
              <a:rPr lang="en-GB" sz="1600" dirty="0"/>
              <a:t> auf die </a:t>
            </a:r>
            <a:r>
              <a:rPr lang="en-GB" sz="1600" dirty="0" err="1"/>
              <a:t>Sprachendidaktik</a:t>
            </a:r>
            <a:r>
              <a:rPr lang="en-GB" sz="1600" dirty="0"/>
              <a:t> </a:t>
            </a:r>
            <a:r>
              <a:rPr lang="en-GB" sz="1600" dirty="0" err="1"/>
              <a:t>ermöglicht</a:t>
            </a:r>
            <a:r>
              <a:rPr lang="en-GB" sz="1600" dirty="0"/>
              <a:t>. </a:t>
            </a:r>
            <a:r>
              <a:rPr lang="en-GB" sz="1600" dirty="0" err="1" smtClean="0"/>
              <a:t>Lehrerinnen</a:t>
            </a:r>
            <a:r>
              <a:rPr lang="en-GB" sz="1600" dirty="0" smtClean="0"/>
              <a:t> </a:t>
            </a:r>
            <a:r>
              <a:rPr lang="en-GB" sz="1600" dirty="0"/>
              <a:t>und Lehrer, die </a:t>
            </a:r>
            <a:r>
              <a:rPr lang="en-GB" sz="1600" dirty="0" err="1"/>
              <a:t>Aktionsforschung</a:t>
            </a:r>
            <a:r>
              <a:rPr lang="en-GB" sz="1600" dirty="0"/>
              <a:t> </a:t>
            </a:r>
            <a:r>
              <a:rPr lang="en-GB" sz="1600" dirty="0" err="1"/>
              <a:t>durchführen</a:t>
            </a:r>
            <a:r>
              <a:rPr lang="en-GB" sz="1600" dirty="0"/>
              <a:t>, </a:t>
            </a:r>
            <a:r>
              <a:rPr lang="en-GB" sz="1600" dirty="0" err="1"/>
              <a:t>erkennen</a:t>
            </a:r>
            <a:r>
              <a:rPr lang="en-GB" sz="1600" dirty="0"/>
              <a:t>, </a:t>
            </a:r>
            <a:r>
              <a:rPr lang="en-GB" sz="1600" dirty="0" err="1"/>
              <a:t>dass</a:t>
            </a:r>
            <a:r>
              <a:rPr lang="en-GB" sz="1600" dirty="0"/>
              <a:t> diese </a:t>
            </a:r>
            <a:r>
              <a:rPr lang="en-GB" sz="1600" dirty="0" err="1"/>
              <a:t>zu</a:t>
            </a:r>
            <a:r>
              <a:rPr lang="en-GB" sz="1600" dirty="0"/>
              <a:t> </a:t>
            </a:r>
            <a:r>
              <a:rPr lang="en-GB" sz="1600" dirty="0" err="1"/>
              <a:t>einem</a:t>
            </a:r>
            <a:r>
              <a:rPr lang="en-GB" sz="1600" dirty="0"/>
              <a:t> </a:t>
            </a:r>
            <a:r>
              <a:rPr lang="en-GB" sz="1600" dirty="0" err="1"/>
              <a:t>besseren</a:t>
            </a:r>
            <a:r>
              <a:rPr lang="en-GB" sz="1600" dirty="0"/>
              <a:t> </a:t>
            </a:r>
            <a:r>
              <a:rPr lang="en-GB" sz="1600" dirty="0" err="1"/>
              <a:t>Verständnis</a:t>
            </a:r>
            <a:r>
              <a:rPr lang="en-GB" sz="1600" dirty="0"/>
              <a:t> des </a:t>
            </a:r>
            <a:r>
              <a:rPr lang="en-GB" sz="1600" dirty="0" err="1"/>
              <a:t>eigenen</a:t>
            </a:r>
            <a:r>
              <a:rPr lang="en-GB" sz="1600" dirty="0"/>
              <a:t> </a:t>
            </a:r>
            <a:r>
              <a:rPr lang="en-GB" sz="1600" dirty="0" err="1"/>
              <a:t>Unterrichts</a:t>
            </a:r>
            <a:r>
              <a:rPr lang="en-GB" sz="1600" dirty="0"/>
              <a:t> </a:t>
            </a:r>
            <a:r>
              <a:rPr lang="en-GB" sz="1600" dirty="0" smtClean="0"/>
              <a:t>und der </a:t>
            </a:r>
            <a:r>
              <a:rPr lang="en-GB" sz="1600" dirty="0" err="1"/>
              <a:t>unterschiedlichen</a:t>
            </a:r>
            <a:r>
              <a:rPr lang="en-GB" sz="1600" dirty="0"/>
              <a:t> </a:t>
            </a:r>
            <a:r>
              <a:rPr lang="en-GB" sz="1600" dirty="0" err="1"/>
              <a:t>Lernwege</a:t>
            </a:r>
            <a:r>
              <a:rPr lang="en-GB" sz="1600" dirty="0"/>
              <a:t> der </a:t>
            </a:r>
            <a:r>
              <a:rPr lang="en-GB" sz="1600" dirty="0" err="1"/>
              <a:t>Schülerinnen</a:t>
            </a:r>
            <a:r>
              <a:rPr lang="en-GB" sz="1600" dirty="0"/>
              <a:t> und </a:t>
            </a:r>
            <a:r>
              <a:rPr lang="en-GB" sz="1600" dirty="0" err="1"/>
              <a:t>Schüler</a:t>
            </a:r>
            <a:r>
              <a:rPr lang="en-GB" sz="1600" dirty="0"/>
              <a:t> </a:t>
            </a:r>
            <a:r>
              <a:rPr lang="en-GB" sz="1600" dirty="0" err="1" smtClean="0"/>
              <a:t>führt</a:t>
            </a:r>
            <a:r>
              <a:rPr lang="en-GB" sz="1600" dirty="0" smtClean="0"/>
              <a:t>.</a:t>
            </a:r>
          </a:p>
          <a:p>
            <a:pPr marL="342000" indent="-255600">
              <a:lnSpc>
                <a:spcPct val="100000"/>
              </a:lnSpc>
              <a:defRPr/>
            </a:pPr>
            <a:r>
              <a:rPr lang="en-GB" sz="1600" dirty="0" smtClean="0"/>
              <a:t>Die </a:t>
            </a:r>
            <a:r>
              <a:rPr lang="en-GB" sz="1600" dirty="0" err="1"/>
              <a:t>Aktionsforschung</a:t>
            </a:r>
            <a:r>
              <a:rPr lang="en-GB" sz="1600" dirty="0"/>
              <a:t> </a:t>
            </a:r>
            <a:r>
              <a:rPr lang="en-GB" sz="1600" dirty="0" err="1"/>
              <a:t>ermöglicht</a:t>
            </a:r>
            <a:r>
              <a:rPr lang="en-GB" sz="1600" dirty="0"/>
              <a:t> den </a:t>
            </a:r>
            <a:r>
              <a:rPr lang="en-GB" sz="1600" dirty="0" err="1"/>
              <a:t>Lehrerinnen</a:t>
            </a:r>
            <a:r>
              <a:rPr lang="en-GB" sz="1600" dirty="0"/>
              <a:t> und </a:t>
            </a:r>
            <a:r>
              <a:rPr lang="en-GB" sz="1600" dirty="0" err="1"/>
              <a:t>Lehrern</a:t>
            </a:r>
            <a:r>
              <a:rPr lang="en-GB" sz="1600" dirty="0"/>
              <a:t> </a:t>
            </a:r>
            <a:r>
              <a:rPr lang="en-GB" sz="1600" b="1" dirty="0" err="1"/>
              <a:t>über</a:t>
            </a:r>
            <a:r>
              <a:rPr lang="en-GB" sz="1600" b="1" dirty="0"/>
              <a:t> die </a:t>
            </a:r>
            <a:r>
              <a:rPr lang="en-GB" sz="1600" b="1" dirty="0" err="1"/>
              <a:t>eigene</a:t>
            </a:r>
            <a:r>
              <a:rPr lang="en-GB" sz="1600" b="1" dirty="0"/>
              <a:t> </a:t>
            </a:r>
            <a:r>
              <a:rPr lang="en-GB" sz="1600" b="1" dirty="0" err="1"/>
              <a:t>Unterrichtspraxis</a:t>
            </a:r>
            <a:r>
              <a:rPr lang="en-GB" sz="1600" b="1" dirty="0"/>
              <a:t> </a:t>
            </a:r>
            <a:r>
              <a:rPr lang="en-GB" sz="1600" b="1" dirty="0" err="1"/>
              <a:t>zu</a:t>
            </a:r>
            <a:r>
              <a:rPr lang="en-GB" sz="1600" b="1" dirty="0"/>
              <a:t> </a:t>
            </a:r>
            <a:r>
              <a:rPr lang="en-GB" sz="1600" b="1" dirty="0" err="1"/>
              <a:t>reflektieren</a:t>
            </a:r>
            <a:r>
              <a:rPr lang="en-GB" sz="1600" dirty="0"/>
              <a:t> und </a:t>
            </a:r>
            <a:r>
              <a:rPr lang="en-GB" sz="1600" b="1" dirty="0" err="1"/>
              <a:t>Neuerungen</a:t>
            </a:r>
            <a:r>
              <a:rPr lang="en-GB" sz="1600" b="1" dirty="0"/>
              <a:t> </a:t>
            </a:r>
            <a:r>
              <a:rPr lang="en-GB" sz="1600" b="1" dirty="0" err="1"/>
              <a:t>vorzuschlagen</a:t>
            </a:r>
            <a:r>
              <a:rPr lang="en-GB" sz="1600" b="1" dirty="0"/>
              <a:t> </a:t>
            </a:r>
            <a:r>
              <a:rPr lang="en-GB" sz="1600" b="1" dirty="0" err="1"/>
              <a:t>oder</a:t>
            </a:r>
            <a:r>
              <a:rPr lang="en-GB" sz="1600" b="1" dirty="0"/>
              <a:t> </a:t>
            </a:r>
            <a:r>
              <a:rPr lang="en-GB" sz="1600" b="1" dirty="0" err="1"/>
              <a:t>auszuprobieren</a:t>
            </a:r>
            <a:r>
              <a:rPr lang="en-GB" sz="1600" dirty="0"/>
              <a:t>. </a:t>
            </a:r>
            <a:r>
              <a:rPr lang="en-GB" sz="1600" dirty="0" err="1"/>
              <a:t>Praktische</a:t>
            </a:r>
            <a:r>
              <a:rPr lang="en-GB" sz="1600" dirty="0"/>
              <a:t> </a:t>
            </a:r>
            <a:r>
              <a:rPr lang="en-GB" sz="1600" dirty="0" err="1"/>
              <a:t>Aktionsforschung</a:t>
            </a:r>
            <a:r>
              <a:rPr lang="en-GB" sz="1600" dirty="0"/>
              <a:t> </a:t>
            </a:r>
            <a:r>
              <a:rPr lang="en-GB" sz="1600" dirty="0" err="1"/>
              <a:t>kann</a:t>
            </a:r>
            <a:r>
              <a:rPr lang="en-GB" sz="1600" dirty="0"/>
              <a:t> in </a:t>
            </a:r>
            <a:r>
              <a:rPr lang="en-GB" sz="1600" dirty="0" err="1"/>
              <a:t>einem</a:t>
            </a:r>
            <a:r>
              <a:rPr lang="en-GB" sz="1600" dirty="0"/>
              <a:t> </a:t>
            </a:r>
            <a:r>
              <a:rPr lang="en-GB" sz="1600" dirty="0" err="1"/>
              <a:t>Netzwerk</a:t>
            </a:r>
            <a:r>
              <a:rPr lang="en-GB" sz="1600" dirty="0"/>
              <a:t> </a:t>
            </a:r>
            <a:r>
              <a:rPr lang="en-GB" sz="1600" dirty="0" err="1"/>
              <a:t>durchgeführt</a:t>
            </a:r>
            <a:r>
              <a:rPr lang="en-GB" sz="1600" dirty="0"/>
              <a:t> </a:t>
            </a:r>
            <a:r>
              <a:rPr lang="en-GB" sz="1600" dirty="0" err="1"/>
              <a:t>werden</a:t>
            </a:r>
            <a:r>
              <a:rPr lang="en-GB" sz="1600" dirty="0"/>
              <a:t>, das </a:t>
            </a:r>
            <a:r>
              <a:rPr lang="en-GB" sz="1600" dirty="0" err="1"/>
              <a:t>eine</a:t>
            </a:r>
            <a:r>
              <a:rPr lang="en-GB" sz="1600" dirty="0"/>
              <a:t> </a:t>
            </a:r>
            <a:r>
              <a:rPr lang="en-GB" sz="1600" dirty="0" err="1"/>
              <a:t>direkte</a:t>
            </a:r>
            <a:r>
              <a:rPr lang="en-GB" sz="1600" dirty="0"/>
              <a:t> </a:t>
            </a:r>
            <a:r>
              <a:rPr lang="en-GB" sz="1600" dirty="0" err="1"/>
              <a:t>Verbindung</a:t>
            </a:r>
            <a:r>
              <a:rPr lang="en-GB" sz="1600" dirty="0"/>
              <a:t> </a:t>
            </a:r>
            <a:r>
              <a:rPr lang="en-GB" sz="1600" dirty="0" err="1"/>
              <a:t>zum</a:t>
            </a:r>
            <a:r>
              <a:rPr lang="en-GB" sz="1600" dirty="0"/>
              <a:t> </a:t>
            </a:r>
            <a:r>
              <a:rPr lang="en-GB" sz="1600" dirty="0" err="1"/>
              <a:t>aktuellen</a:t>
            </a:r>
            <a:r>
              <a:rPr lang="en-GB" sz="1600" dirty="0"/>
              <a:t> Stand der </a:t>
            </a:r>
            <a:r>
              <a:rPr lang="en-GB" sz="1600" dirty="0" err="1"/>
              <a:t>Forschung</a:t>
            </a:r>
            <a:r>
              <a:rPr lang="en-GB" sz="1600" dirty="0"/>
              <a:t> </a:t>
            </a:r>
            <a:r>
              <a:rPr lang="en-GB" sz="1600" dirty="0" err="1"/>
              <a:t>liefert</a:t>
            </a:r>
            <a:r>
              <a:rPr lang="en-GB" sz="1600" dirty="0"/>
              <a:t>. </a:t>
            </a:r>
            <a:r>
              <a:rPr lang="en-GB" sz="1600" dirty="0" err="1"/>
              <a:t>Dieser</a:t>
            </a:r>
            <a:r>
              <a:rPr lang="en-GB" sz="1600" dirty="0"/>
              <a:t> </a:t>
            </a:r>
            <a:r>
              <a:rPr lang="en-GB" sz="1600" dirty="0" err="1"/>
              <a:t>Prozess</a:t>
            </a:r>
            <a:r>
              <a:rPr lang="en-GB" sz="1600" dirty="0"/>
              <a:t> </a:t>
            </a:r>
            <a:r>
              <a:rPr lang="en-GB" sz="1600" dirty="0" err="1"/>
              <a:t>bietet</a:t>
            </a:r>
            <a:r>
              <a:rPr lang="en-GB" sz="1600" dirty="0"/>
              <a:t> </a:t>
            </a:r>
            <a:r>
              <a:rPr lang="en-GB" sz="1600" dirty="0" err="1"/>
              <a:t>eine</a:t>
            </a:r>
            <a:r>
              <a:rPr lang="en-GB" sz="1600" dirty="0"/>
              <a:t> </a:t>
            </a:r>
            <a:r>
              <a:rPr lang="en-GB" sz="1600" dirty="0" err="1"/>
              <a:t>solide</a:t>
            </a:r>
            <a:r>
              <a:rPr lang="en-GB" sz="1600" dirty="0"/>
              <a:t> Basis </a:t>
            </a:r>
            <a:r>
              <a:rPr lang="en-GB" sz="1600" dirty="0" err="1"/>
              <a:t>zur</a:t>
            </a:r>
            <a:r>
              <a:rPr lang="en-GB" sz="1600" dirty="0"/>
              <a:t> </a:t>
            </a:r>
            <a:r>
              <a:rPr lang="en-GB" sz="1600" dirty="0" err="1"/>
              <a:t>Anwendung</a:t>
            </a:r>
            <a:r>
              <a:rPr lang="en-GB" sz="1600" dirty="0"/>
              <a:t> der </a:t>
            </a:r>
            <a:r>
              <a:rPr lang="en-GB" sz="1600" dirty="0" err="1"/>
              <a:t>Ergebnisse</a:t>
            </a:r>
            <a:r>
              <a:rPr lang="en-GB" sz="1600" dirty="0"/>
              <a:t> und </a:t>
            </a:r>
            <a:r>
              <a:rPr lang="en-GB" sz="1600" dirty="0" err="1"/>
              <a:t>führt</a:t>
            </a:r>
            <a:r>
              <a:rPr lang="en-GB" sz="1600" dirty="0"/>
              <a:t> </a:t>
            </a:r>
            <a:r>
              <a:rPr lang="en-GB" sz="1600" dirty="0" err="1"/>
              <a:t>zur</a:t>
            </a:r>
            <a:r>
              <a:rPr lang="en-GB" sz="1600" dirty="0"/>
              <a:t> </a:t>
            </a:r>
            <a:r>
              <a:rPr lang="en-GB" sz="1600" dirty="0" err="1"/>
              <a:t>Stärkung</a:t>
            </a:r>
            <a:r>
              <a:rPr lang="en-GB" sz="1600" dirty="0"/>
              <a:t> des </a:t>
            </a:r>
            <a:r>
              <a:rPr lang="en-GB" sz="1600" dirty="0" err="1"/>
              <a:t>professionellen</a:t>
            </a:r>
            <a:r>
              <a:rPr lang="en-GB" sz="1600" dirty="0"/>
              <a:t> </a:t>
            </a:r>
            <a:r>
              <a:rPr lang="en-GB" sz="1600" dirty="0" err="1"/>
              <a:t>Bewusstseins</a:t>
            </a:r>
            <a:r>
              <a:rPr lang="en-GB" sz="1600" dirty="0"/>
              <a:t>.</a:t>
            </a:r>
          </a:p>
          <a:p>
            <a:pPr marL="342000" indent="-255600">
              <a:defRPr/>
            </a:pPr>
            <a:endParaRPr lang="en-GB" sz="1600" dirty="0"/>
          </a:p>
        </p:txBody>
      </p:sp>
    </p:spTree>
    <p:extLst>
      <p:ext uri="{BB962C8B-B14F-4D97-AF65-F5344CB8AC3E}">
        <p14:creationId xmlns:p14="http://schemas.microsoft.com/office/powerpoint/2010/main" val="1147675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rot="10800000">
            <a:off x="3822700" y="2119937"/>
            <a:ext cx="5321300" cy="3964769"/>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19939"/>
            <a:ext cx="6321779" cy="3964772"/>
          </a:xfrm>
          <a:prstGeom prst="rect">
            <a:avLst/>
          </a:prstGeom>
        </p:spPr>
      </p:pic>
      <p:sp>
        <p:nvSpPr>
          <p:cNvPr id="2" name="Titel 1"/>
          <p:cNvSpPr>
            <a:spLocks noGrp="1"/>
          </p:cNvSpPr>
          <p:nvPr>
            <p:ph type="title"/>
          </p:nvPr>
        </p:nvSpPr>
        <p:spPr>
          <a:xfrm>
            <a:off x="1" y="1131966"/>
            <a:ext cx="9143999" cy="509156"/>
          </a:xfrm>
          <a:noFill/>
          <a:ln>
            <a:noFill/>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defRPr/>
            </a:pPr>
            <a:r>
              <a:rPr lang="de-DE" b="1" dirty="0"/>
              <a:t/>
            </a:r>
            <a:br>
              <a:rPr lang="de-DE" b="1" dirty="0"/>
            </a:br>
            <a:r>
              <a:rPr lang="de-DE" b="1" dirty="0" smtClean="0"/>
              <a:t>Projektziele</a:t>
            </a:r>
            <a:r>
              <a:rPr lang="de-DE" dirty="0"/>
              <a:t/>
            </a:r>
            <a:br>
              <a:rPr lang="de-DE" dirty="0"/>
            </a:br>
            <a:endParaRPr lang="de-DE" dirty="0"/>
          </a:p>
        </p:txBody>
      </p:sp>
      <p:sp>
        <p:nvSpPr>
          <p:cNvPr id="3" name="Inhaltsplatzhalter 2"/>
          <p:cNvSpPr>
            <a:spLocks noGrp="1"/>
          </p:cNvSpPr>
          <p:nvPr>
            <p:ph idx="1"/>
          </p:nvPr>
        </p:nvSpPr>
        <p:spPr>
          <a:xfrm>
            <a:off x="76199" y="2300508"/>
            <a:ext cx="4961467" cy="3603625"/>
          </a:xfrm>
        </p:spPr>
        <p:txBody>
          <a:bodyPr anchor="ctr">
            <a:noAutofit/>
          </a:bodyPr>
          <a:lstStyle/>
          <a:p>
            <a:pPr>
              <a:lnSpc>
                <a:spcPct val="100000"/>
              </a:lnSpc>
              <a:defRPr/>
            </a:pPr>
            <a:r>
              <a:rPr lang="de-DE" sz="1500" dirty="0">
                <a:solidFill>
                  <a:schemeClr val="bg1"/>
                </a:solidFill>
              </a:rPr>
              <a:t>das </a:t>
            </a:r>
            <a:r>
              <a:rPr lang="de-DE" sz="1500" b="1" dirty="0">
                <a:solidFill>
                  <a:schemeClr val="bg1"/>
                </a:solidFill>
              </a:rPr>
              <a:t>Entwickeln von Aktionsforschungstools</a:t>
            </a:r>
            <a:r>
              <a:rPr lang="de-DE" sz="1500" dirty="0">
                <a:solidFill>
                  <a:schemeClr val="bg1"/>
                </a:solidFill>
              </a:rPr>
              <a:t>, um Dialoge zwischen Akteurinnen und Akteuren des Unterrichtsgeschehens in einem europäischen Kontext </a:t>
            </a:r>
            <a:r>
              <a:rPr lang="de-DE" sz="1500" dirty="0">
                <a:solidFill>
                  <a:srgbClr val="FFFFFF"/>
                </a:solidFill>
              </a:rPr>
              <a:t>zu initiieren und zu </a:t>
            </a:r>
            <a:r>
              <a:rPr lang="de-DE" sz="1500" dirty="0" smtClean="0">
                <a:solidFill>
                  <a:srgbClr val="FFFFFF"/>
                </a:solidFill>
              </a:rPr>
              <a:t>unterstützen</a:t>
            </a:r>
          </a:p>
          <a:p>
            <a:pPr>
              <a:lnSpc>
                <a:spcPct val="100000"/>
              </a:lnSpc>
              <a:defRPr/>
            </a:pPr>
            <a:r>
              <a:rPr lang="de-DE" sz="1500" dirty="0">
                <a:solidFill>
                  <a:srgbClr val="FFFFFF"/>
                </a:solidFill>
              </a:rPr>
              <a:t>aufzuzeigen, wie Aktionsforschung zur </a:t>
            </a:r>
            <a:r>
              <a:rPr lang="de-DE" sz="1500" b="1" dirty="0">
                <a:solidFill>
                  <a:srgbClr val="FFFFFF"/>
                </a:solidFill>
              </a:rPr>
              <a:t>Entwicklung</a:t>
            </a:r>
            <a:r>
              <a:rPr lang="de-DE" sz="1500" dirty="0">
                <a:solidFill>
                  <a:srgbClr val="FFFFFF"/>
                </a:solidFill>
              </a:rPr>
              <a:t> der Unterrichtspraxis und die Unterrichtspraxis zur </a:t>
            </a:r>
            <a:r>
              <a:rPr lang="de-DE" sz="1500" b="1" dirty="0">
                <a:solidFill>
                  <a:srgbClr val="FFFFFF"/>
                </a:solidFill>
              </a:rPr>
              <a:t>Weiterentwicklung</a:t>
            </a:r>
            <a:r>
              <a:rPr lang="de-DE" sz="1500" dirty="0">
                <a:solidFill>
                  <a:srgbClr val="FFFFFF"/>
                </a:solidFill>
              </a:rPr>
              <a:t> der Aktionsforschung führen kann</a:t>
            </a:r>
            <a:r>
              <a:rPr lang="de-DE" sz="1500" dirty="0" smtClean="0">
                <a:solidFill>
                  <a:srgbClr val="FFFFFF"/>
                </a:solidFill>
              </a:rPr>
              <a:t>;</a:t>
            </a:r>
          </a:p>
          <a:p>
            <a:pPr>
              <a:lnSpc>
                <a:spcPct val="100000"/>
              </a:lnSpc>
              <a:defRPr/>
            </a:pPr>
            <a:r>
              <a:rPr lang="de-DE" sz="1500" dirty="0">
                <a:solidFill>
                  <a:srgbClr val="FFFFFF"/>
                </a:solidFill>
              </a:rPr>
              <a:t>nachzuweisen, anhand von </a:t>
            </a:r>
            <a:r>
              <a:rPr lang="de-DE" sz="1500" b="1" dirty="0">
                <a:solidFill>
                  <a:srgbClr val="FFFFFF"/>
                </a:solidFill>
              </a:rPr>
              <a:t>Erfolgsberichte</a:t>
            </a:r>
            <a:r>
              <a:rPr lang="de-DE" sz="1500" dirty="0">
                <a:solidFill>
                  <a:srgbClr val="FFFFFF"/>
                </a:solidFill>
              </a:rPr>
              <a:t>n in unterschiedlichen Sprachen, warum Aktionsforschung sowohl für Lehrerinnen und Lehrer als auch für Schülerinnen und Schüler vorteilhaft </a:t>
            </a:r>
            <a:r>
              <a:rPr lang="de-DE" sz="1500" dirty="0" smtClean="0">
                <a:solidFill>
                  <a:srgbClr val="FFFFFF"/>
                </a:solidFill>
              </a:rPr>
              <a:t>ist</a:t>
            </a:r>
          </a:p>
          <a:p>
            <a:pPr>
              <a:lnSpc>
                <a:spcPct val="100000"/>
              </a:lnSpc>
              <a:defRPr/>
            </a:pPr>
            <a:r>
              <a:rPr lang="de-DE" sz="1500" dirty="0">
                <a:solidFill>
                  <a:srgbClr val="FFFFFF"/>
                </a:solidFill>
              </a:rPr>
              <a:t>das Erstellen von </a:t>
            </a:r>
            <a:r>
              <a:rPr lang="de-DE" sz="1500" b="1" dirty="0">
                <a:solidFill>
                  <a:srgbClr val="FFFFFF"/>
                </a:solidFill>
              </a:rPr>
              <a:t>europäische</a:t>
            </a:r>
            <a:r>
              <a:rPr lang="de-DE" sz="1500" dirty="0">
                <a:solidFill>
                  <a:srgbClr val="FFFFFF"/>
                </a:solidFill>
              </a:rPr>
              <a:t>n </a:t>
            </a:r>
            <a:r>
              <a:rPr lang="de-DE" sz="1500" b="1" dirty="0">
                <a:solidFill>
                  <a:srgbClr val="FFFFFF"/>
                </a:solidFill>
              </a:rPr>
              <a:t>Modelle</a:t>
            </a:r>
            <a:r>
              <a:rPr lang="de-DE" sz="1500" dirty="0">
                <a:solidFill>
                  <a:srgbClr val="FFFFFF"/>
                </a:solidFill>
              </a:rPr>
              <a:t>n des partnerschaftlichen Lernens, die auf Landes- oder Schulebenen umgesetzt werden können. </a:t>
            </a:r>
            <a:endParaRPr lang="en-GB" sz="1500" dirty="0">
              <a:solidFill>
                <a:srgbClr val="FFFFFF"/>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553" y="3599219"/>
            <a:ext cx="3382939" cy="875584"/>
          </a:xfrm>
          <a:prstGeom prst="rect">
            <a:avLst/>
          </a:prstGeom>
        </p:spPr>
      </p:pic>
    </p:spTree>
    <p:extLst>
      <p:ext uri="{BB962C8B-B14F-4D97-AF65-F5344CB8AC3E}">
        <p14:creationId xmlns:p14="http://schemas.microsoft.com/office/powerpoint/2010/main" val="3875912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el 1"/>
          <p:cNvSpPr>
            <a:spLocks noGrp="1"/>
          </p:cNvSpPr>
          <p:nvPr>
            <p:ph type="title"/>
          </p:nvPr>
        </p:nvSpPr>
        <p:spPr>
          <a:xfrm>
            <a:off x="-112006" y="2701207"/>
            <a:ext cx="3645428" cy="755999"/>
          </a:xfrm>
          <a:noFill/>
          <a:ln>
            <a:noFill/>
          </a:ln>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Autofit/>
          </a:bodyPr>
          <a:lstStyle/>
          <a:p>
            <a:pPr algn="ctr">
              <a:defRPr/>
            </a:pPr>
            <a:r>
              <a:rPr lang="en-US" sz="4000" b="1" dirty="0">
                <a:solidFill>
                  <a:schemeClr val="tx1"/>
                </a:solidFill>
                <a:ea typeface="+mj-ea"/>
                <a:cs typeface="+mj-cs"/>
              </a:rPr>
              <a:t/>
            </a:r>
            <a:br>
              <a:rPr lang="en-US" sz="4000" b="1" dirty="0">
                <a:solidFill>
                  <a:schemeClr val="tx1"/>
                </a:solidFill>
                <a:ea typeface="+mj-ea"/>
                <a:cs typeface="+mj-cs"/>
              </a:rPr>
            </a:br>
            <a:r>
              <a:rPr lang="en-US" sz="4000" b="1" dirty="0" err="1" smtClean="0">
                <a:solidFill>
                  <a:schemeClr val="tx1"/>
                </a:solidFill>
                <a:ea typeface="+mj-ea"/>
                <a:cs typeface="+mj-cs"/>
              </a:rPr>
              <a:t>Projektteam</a:t>
            </a:r>
            <a:r>
              <a:rPr lang="en-US" sz="4400" dirty="0">
                <a:solidFill>
                  <a:schemeClr val="tx1"/>
                </a:solidFill>
                <a:latin typeface="+mj-lt"/>
                <a:ea typeface="+mj-ea"/>
                <a:cs typeface="+mj-cs"/>
              </a:rPr>
              <a:t/>
            </a:r>
            <a:br>
              <a:rPr lang="en-US" sz="4400" dirty="0">
                <a:solidFill>
                  <a:schemeClr val="tx1"/>
                </a:solidFill>
                <a:latin typeface="+mj-lt"/>
                <a:ea typeface="+mj-ea"/>
                <a:cs typeface="+mj-cs"/>
              </a:rPr>
            </a:br>
            <a:endParaRPr lang="en-US" sz="4400" dirty="0">
              <a:solidFill>
                <a:schemeClr val="tx1"/>
              </a:solidFill>
              <a:latin typeface="+mj-lt"/>
              <a:ea typeface="+mj-ea"/>
              <a:cs typeface="+mj-cs"/>
            </a:endParaRPr>
          </a:p>
        </p:txBody>
      </p:sp>
      <p:sp>
        <p:nvSpPr>
          <p:cNvPr id="3" name="Inhaltsplatzhalter 2"/>
          <p:cNvSpPr>
            <a:spLocks noGrp="1"/>
          </p:cNvSpPr>
          <p:nvPr>
            <p:ph type="body" sz="half" idx="2"/>
          </p:nvPr>
        </p:nvSpPr>
        <p:spPr>
          <a:xfrm>
            <a:off x="3533422" y="1174044"/>
            <a:ext cx="5610578" cy="4921956"/>
          </a:xfrm>
          <a:solidFill>
            <a:srgbClr val="EE833A"/>
          </a:solidFill>
        </p:spPr>
        <p:style>
          <a:lnRef idx="2">
            <a:schemeClr val="accent2"/>
          </a:lnRef>
          <a:fillRef idx="1">
            <a:schemeClr val="lt1"/>
          </a:fillRef>
          <a:effectRef idx="0">
            <a:schemeClr val="accent2"/>
          </a:effectRef>
          <a:fontRef idx="minor">
            <a:schemeClr val="dk1"/>
          </a:fontRef>
        </p:style>
        <p:txBody>
          <a:bodyPr vert="horz" lIns="68580" tIns="34290" rIns="68580" bIns="34290" rtlCol="0">
            <a:normAutofit/>
          </a:bodyPr>
          <a:lstStyle/>
          <a:p>
            <a:pPr>
              <a:defRPr/>
            </a:pPr>
            <a:endParaRPr lang="en-US" b="1" dirty="0">
              <a:solidFill>
                <a:schemeClr val="bg1"/>
              </a:solidFill>
            </a:endParaRPr>
          </a:p>
          <a:p>
            <a:pPr marL="230400" indent="-230400">
              <a:lnSpc>
                <a:spcPct val="100000"/>
              </a:lnSpc>
              <a:defRPr/>
            </a:pPr>
            <a:r>
              <a:rPr lang="en-US" b="1" dirty="0">
                <a:solidFill>
                  <a:schemeClr val="bg1"/>
                </a:solidFill>
              </a:rPr>
              <a:t>Christine Lechner, </a:t>
            </a:r>
            <a:r>
              <a:rPr lang="en-US" dirty="0" err="1">
                <a:solidFill>
                  <a:schemeClr val="bg1"/>
                </a:solidFill>
              </a:rPr>
              <a:t>Pädagogische</a:t>
            </a:r>
            <a:r>
              <a:rPr lang="en-US" dirty="0">
                <a:solidFill>
                  <a:schemeClr val="bg1"/>
                </a:solidFill>
              </a:rPr>
              <a:t> Hochschule Tirol</a:t>
            </a:r>
          </a:p>
          <a:p>
            <a:pPr marL="230400" lvl="1" indent="-230400">
              <a:lnSpc>
                <a:spcPct val="100000"/>
              </a:lnSpc>
              <a:spcBef>
                <a:spcPts val="1000"/>
              </a:spcBef>
              <a:buFont typeface="Arial" panose="020B0604020202020204" pitchFamily="34" charset="0"/>
              <a:buChar char="•"/>
              <a:defRPr/>
            </a:pPr>
            <a:r>
              <a:rPr lang="en-US" sz="1600" dirty="0" err="1" smtClean="0">
                <a:solidFill>
                  <a:schemeClr val="bg1"/>
                </a:solidFill>
              </a:rPr>
              <a:t>Koordinatorin</a:t>
            </a:r>
            <a:r>
              <a:rPr lang="en-US" sz="1600" dirty="0" smtClean="0">
                <a:solidFill>
                  <a:schemeClr val="bg1"/>
                </a:solidFill>
              </a:rPr>
              <a:t> - </a:t>
            </a:r>
            <a:r>
              <a:rPr lang="en-US" sz="1600" dirty="0" err="1" smtClean="0">
                <a:solidFill>
                  <a:schemeClr val="bg1"/>
                </a:solidFill>
              </a:rPr>
              <a:t>LehrerInnenbildnerin</a:t>
            </a:r>
            <a:r>
              <a:rPr lang="en-US" sz="1600" dirty="0" smtClean="0">
                <a:solidFill>
                  <a:schemeClr val="bg1"/>
                </a:solidFill>
              </a:rPr>
              <a:t>. AF, CLIL</a:t>
            </a:r>
            <a:endParaRPr lang="en-US" sz="1600" dirty="0">
              <a:solidFill>
                <a:schemeClr val="bg1"/>
              </a:solidFill>
            </a:endParaRPr>
          </a:p>
          <a:p>
            <a:pPr marL="230400" indent="-230400">
              <a:lnSpc>
                <a:spcPct val="100000"/>
              </a:lnSpc>
              <a:defRPr/>
            </a:pPr>
            <a:r>
              <a:rPr lang="en-US" b="1" dirty="0">
                <a:solidFill>
                  <a:schemeClr val="bg1"/>
                </a:solidFill>
              </a:rPr>
              <a:t>Brynhildur Ragnarsdóttir, </a:t>
            </a:r>
            <a:r>
              <a:rPr lang="en-US" dirty="0" err="1" smtClean="0">
                <a:solidFill>
                  <a:schemeClr val="bg1"/>
                </a:solidFill>
              </a:rPr>
              <a:t>Sprachenzentrum</a:t>
            </a:r>
            <a:r>
              <a:rPr lang="en-US" dirty="0" smtClean="0">
                <a:solidFill>
                  <a:schemeClr val="bg1"/>
                </a:solidFill>
              </a:rPr>
              <a:t>, Reykjavík </a:t>
            </a:r>
            <a:endParaRPr lang="en-US" dirty="0">
              <a:solidFill>
                <a:schemeClr val="bg1"/>
              </a:solidFill>
            </a:endParaRPr>
          </a:p>
          <a:p>
            <a:pPr marL="230400" lvl="1" indent="-230400">
              <a:lnSpc>
                <a:spcPct val="100000"/>
              </a:lnSpc>
              <a:spcBef>
                <a:spcPts val="1000"/>
              </a:spcBef>
              <a:buFont typeface="Arial" panose="020B0604020202020204" pitchFamily="34" charset="0"/>
              <a:buChar char="•"/>
              <a:defRPr/>
            </a:pPr>
            <a:r>
              <a:rPr lang="en-US" sz="1600" dirty="0" err="1" smtClean="0">
                <a:solidFill>
                  <a:schemeClr val="bg1"/>
                </a:solidFill>
              </a:rPr>
              <a:t>Verantwortliche</a:t>
            </a:r>
            <a:r>
              <a:rPr lang="en-US" sz="1600" dirty="0" smtClean="0">
                <a:solidFill>
                  <a:schemeClr val="bg1"/>
                </a:solidFill>
              </a:rPr>
              <a:t>  </a:t>
            </a:r>
            <a:r>
              <a:rPr lang="en-US" sz="1600" dirty="0" err="1" smtClean="0">
                <a:solidFill>
                  <a:schemeClr val="bg1"/>
                </a:solidFill>
              </a:rPr>
              <a:t>für</a:t>
            </a:r>
            <a:r>
              <a:rPr lang="en-US" sz="1600" dirty="0" smtClean="0">
                <a:solidFill>
                  <a:schemeClr val="bg1"/>
                </a:solidFill>
              </a:rPr>
              <a:t> die </a:t>
            </a:r>
            <a:r>
              <a:rPr lang="en-US" sz="1600" dirty="0" err="1" smtClean="0">
                <a:solidFill>
                  <a:schemeClr val="bg1"/>
                </a:solidFill>
              </a:rPr>
              <a:t>Webseite</a:t>
            </a:r>
            <a:r>
              <a:rPr lang="en-US" sz="1600" dirty="0" smtClean="0">
                <a:solidFill>
                  <a:schemeClr val="bg1"/>
                </a:solidFill>
              </a:rPr>
              <a:t> – </a:t>
            </a:r>
            <a:r>
              <a:rPr lang="en-US" sz="1600" dirty="0" err="1" smtClean="0">
                <a:solidFill>
                  <a:schemeClr val="bg1"/>
                </a:solidFill>
              </a:rPr>
              <a:t>Leiterin</a:t>
            </a:r>
            <a:r>
              <a:rPr lang="en-US" sz="1600" dirty="0" smtClean="0">
                <a:solidFill>
                  <a:schemeClr val="bg1"/>
                </a:solidFill>
              </a:rPr>
              <a:t> des </a:t>
            </a:r>
            <a:r>
              <a:rPr lang="en-US" sz="1600" dirty="0" err="1" smtClean="0">
                <a:solidFill>
                  <a:schemeClr val="bg1"/>
                </a:solidFill>
              </a:rPr>
              <a:t>nationalen</a:t>
            </a:r>
            <a:r>
              <a:rPr lang="en-US" sz="1600" dirty="0" smtClean="0">
                <a:solidFill>
                  <a:schemeClr val="bg1"/>
                </a:solidFill>
              </a:rPr>
              <a:t> </a:t>
            </a:r>
            <a:r>
              <a:rPr lang="en-US" sz="1600" dirty="0" err="1" smtClean="0">
                <a:solidFill>
                  <a:schemeClr val="bg1"/>
                </a:solidFill>
              </a:rPr>
              <a:t>Sprachenzentrums</a:t>
            </a:r>
            <a:r>
              <a:rPr lang="en-US" sz="1600" dirty="0" smtClean="0">
                <a:solidFill>
                  <a:schemeClr val="bg1"/>
                </a:solidFill>
              </a:rPr>
              <a:t>, das </a:t>
            </a:r>
            <a:r>
              <a:rPr lang="en-US" sz="1600" dirty="0" err="1" smtClean="0">
                <a:solidFill>
                  <a:schemeClr val="bg1"/>
                </a:solidFill>
              </a:rPr>
              <a:t>seit</a:t>
            </a:r>
            <a:r>
              <a:rPr lang="en-US" sz="1600" dirty="0" smtClean="0">
                <a:solidFill>
                  <a:schemeClr val="bg1"/>
                </a:solidFill>
              </a:rPr>
              <a:t> 2002 </a:t>
            </a:r>
            <a:r>
              <a:rPr lang="en-US" sz="1600" dirty="0" err="1" smtClean="0">
                <a:solidFill>
                  <a:schemeClr val="bg1"/>
                </a:solidFill>
              </a:rPr>
              <a:t>ein</a:t>
            </a:r>
            <a:r>
              <a:rPr lang="en-US" sz="1600" dirty="0" smtClean="0">
                <a:solidFill>
                  <a:schemeClr val="bg1"/>
                </a:solidFill>
              </a:rPr>
              <a:t> </a:t>
            </a:r>
            <a:r>
              <a:rPr lang="en-US" sz="1600" dirty="0" err="1" smtClean="0">
                <a:solidFill>
                  <a:schemeClr val="bg1"/>
                </a:solidFill>
              </a:rPr>
              <a:t>Programm</a:t>
            </a:r>
            <a:r>
              <a:rPr lang="en-US" sz="1600" dirty="0" smtClean="0">
                <a:solidFill>
                  <a:schemeClr val="bg1"/>
                </a:solidFill>
              </a:rPr>
              <a:t> </a:t>
            </a:r>
            <a:r>
              <a:rPr lang="en-US" sz="1600" dirty="0" err="1" smtClean="0">
                <a:solidFill>
                  <a:schemeClr val="bg1"/>
                </a:solidFill>
              </a:rPr>
              <a:t>für</a:t>
            </a:r>
            <a:r>
              <a:rPr lang="en-US" sz="1600" dirty="0" smtClean="0">
                <a:solidFill>
                  <a:schemeClr val="bg1"/>
                </a:solidFill>
              </a:rPr>
              <a:t> Online-</a:t>
            </a:r>
            <a:r>
              <a:rPr lang="en-US" sz="1600" dirty="0" err="1" smtClean="0">
                <a:solidFill>
                  <a:schemeClr val="bg1"/>
                </a:solidFill>
              </a:rPr>
              <a:t>Spracherwerb</a:t>
            </a:r>
            <a:r>
              <a:rPr lang="en-US" sz="1600" dirty="0" smtClean="0">
                <a:solidFill>
                  <a:schemeClr val="bg1"/>
                </a:solidFill>
              </a:rPr>
              <a:t> und –</a:t>
            </a:r>
            <a:r>
              <a:rPr lang="en-US" sz="1600" dirty="0" err="1" smtClean="0">
                <a:solidFill>
                  <a:schemeClr val="bg1"/>
                </a:solidFill>
              </a:rPr>
              <a:t>unterricht</a:t>
            </a:r>
            <a:r>
              <a:rPr lang="en-US" sz="1600" dirty="0" smtClean="0">
                <a:solidFill>
                  <a:schemeClr val="bg1"/>
                </a:solidFill>
              </a:rPr>
              <a:t> </a:t>
            </a:r>
            <a:r>
              <a:rPr lang="en-US" sz="1600" dirty="0" err="1" smtClean="0">
                <a:solidFill>
                  <a:schemeClr val="bg1"/>
                </a:solidFill>
              </a:rPr>
              <a:t>unterstützt</a:t>
            </a:r>
            <a:r>
              <a:rPr lang="en-US" sz="1600" dirty="0" smtClean="0">
                <a:solidFill>
                  <a:schemeClr val="bg1"/>
                </a:solidFill>
              </a:rPr>
              <a:t>. </a:t>
            </a:r>
            <a:endParaRPr lang="en-US" sz="1600" dirty="0">
              <a:solidFill>
                <a:schemeClr val="bg1"/>
              </a:solidFill>
            </a:endParaRPr>
          </a:p>
          <a:p>
            <a:pPr marL="230400" indent="-230400">
              <a:lnSpc>
                <a:spcPct val="100000"/>
              </a:lnSpc>
              <a:defRPr/>
            </a:pPr>
            <a:r>
              <a:rPr lang="en-US" b="1" dirty="0">
                <a:solidFill>
                  <a:schemeClr val="bg1"/>
                </a:solidFill>
              </a:rPr>
              <a:t>Angela Gallagher-Brett, </a:t>
            </a:r>
            <a:r>
              <a:rPr lang="en-US" dirty="0">
                <a:solidFill>
                  <a:schemeClr val="bg1"/>
                </a:solidFill>
              </a:rPr>
              <a:t>SOAS, University of London</a:t>
            </a:r>
          </a:p>
          <a:p>
            <a:pPr marL="230400" lvl="1" indent="-230400">
              <a:lnSpc>
                <a:spcPct val="100000"/>
              </a:lnSpc>
              <a:spcBef>
                <a:spcPts val="1000"/>
              </a:spcBef>
              <a:buFont typeface="Arial" panose="020B0604020202020204" pitchFamily="34" charset="0"/>
              <a:buChar char="•"/>
              <a:defRPr/>
            </a:pPr>
            <a:r>
              <a:rPr lang="en-US" sz="1600" dirty="0" err="1" smtClean="0">
                <a:solidFill>
                  <a:schemeClr val="bg1"/>
                </a:solidFill>
              </a:rPr>
              <a:t>Verantwortliche</a:t>
            </a:r>
            <a:r>
              <a:rPr lang="en-US" sz="1600" dirty="0" smtClean="0">
                <a:solidFill>
                  <a:schemeClr val="bg1"/>
                </a:solidFill>
              </a:rPr>
              <a:t> </a:t>
            </a:r>
            <a:r>
              <a:rPr lang="en-US" sz="1600" dirty="0" err="1" smtClean="0">
                <a:solidFill>
                  <a:schemeClr val="bg1"/>
                </a:solidFill>
              </a:rPr>
              <a:t>Kommunikation</a:t>
            </a:r>
            <a:r>
              <a:rPr lang="en-US" sz="1600" dirty="0" smtClean="0">
                <a:solidFill>
                  <a:schemeClr val="bg1"/>
                </a:solidFill>
              </a:rPr>
              <a:t> – </a:t>
            </a:r>
            <a:r>
              <a:rPr lang="en-US" sz="1600" dirty="0" err="1" smtClean="0">
                <a:solidFill>
                  <a:schemeClr val="bg1"/>
                </a:solidFill>
              </a:rPr>
              <a:t>Sprachlehrerin</a:t>
            </a:r>
            <a:r>
              <a:rPr lang="en-US" sz="1600" dirty="0" smtClean="0">
                <a:solidFill>
                  <a:schemeClr val="bg1"/>
                </a:solidFill>
              </a:rPr>
              <a:t>, </a:t>
            </a:r>
            <a:r>
              <a:rPr lang="en-US" sz="1600" dirty="0" err="1" smtClean="0">
                <a:solidFill>
                  <a:schemeClr val="bg1"/>
                </a:solidFill>
              </a:rPr>
              <a:t>Angewandte</a:t>
            </a:r>
            <a:r>
              <a:rPr lang="en-US" sz="1600" dirty="0" smtClean="0">
                <a:solidFill>
                  <a:schemeClr val="bg1"/>
                </a:solidFill>
              </a:rPr>
              <a:t> </a:t>
            </a:r>
            <a:r>
              <a:rPr lang="en-US" sz="1600" dirty="0" err="1" smtClean="0">
                <a:solidFill>
                  <a:schemeClr val="bg1"/>
                </a:solidFill>
              </a:rPr>
              <a:t>Sprachwissenschaft</a:t>
            </a:r>
            <a:r>
              <a:rPr lang="en-US" sz="1600" dirty="0" smtClean="0">
                <a:solidFill>
                  <a:schemeClr val="bg1"/>
                </a:solidFill>
              </a:rPr>
              <a:t>, </a:t>
            </a:r>
            <a:r>
              <a:rPr lang="en-US" sz="1600" dirty="0" err="1" smtClean="0">
                <a:solidFill>
                  <a:schemeClr val="bg1"/>
                </a:solidFill>
              </a:rPr>
              <a:t>Leiterin</a:t>
            </a:r>
            <a:r>
              <a:rPr lang="en-US" sz="1600" dirty="0" smtClean="0">
                <a:solidFill>
                  <a:schemeClr val="bg1"/>
                </a:solidFill>
              </a:rPr>
              <a:t> des </a:t>
            </a:r>
            <a:r>
              <a:rPr lang="en-US" sz="1600" dirty="0" err="1" smtClean="0">
                <a:solidFill>
                  <a:schemeClr val="bg1"/>
                </a:solidFill>
              </a:rPr>
              <a:t>Universitätsinstituts</a:t>
            </a:r>
            <a:r>
              <a:rPr lang="en-US" sz="1600" dirty="0" smtClean="0">
                <a:solidFill>
                  <a:schemeClr val="bg1"/>
                </a:solidFill>
              </a:rPr>
              <a:t> </a:t>
            </a:r>
            <a:r>
              <a:rPr lang="en-US" sz="1600" dirty="0" err="1" smtClean="0">
                <a:solidFill>
                  <a:schemeClr val="bg1"/>
                </a:solidFill>
              </a:rPr>
              <a:t>für</a:t>
            </a:r>
            <a:r>
              <a:rPr lang="en-US" sz="1600" dirty="0" smtClean="0">
                <a:solidFill>
                  <a:schemeClr val="bg1"/>
                </a:solidFill>
              </a:rPr>
              <a:t> </a:t>
            </a:r>
            <a:r>
              <a:rPr lang="en-US" sz="1600" dirty="0" err="1" smtClean="0">
                <a:solidFill>
                  <a:schemeClr val="bg1"/>
                </a:solidFill>
              </a:rPr>
              <a:t>Lern</a:t>
            </a:r>
            <a:r>
              <a:rPr lang="en-US" sz="1600" dirty="0" smtClean="0">
                <a:solidFill>
                  <a:schemeClr val="bg1"/>
                </a:solidFill>
              </a:rPr>
              <a:t>- und </a:t>
            </a:r>
            <a:r>
              <a:rPr lang="en-US" sz="1600" dirty="0" err="1" smtClean="0">
                <a:solidFill>
                  <a:schemeClr val="bg1"/>
                </a:solidFill>
              </a:rPr>
              <a:t>Lehrentwicklung</a:t>
            </a:r>
            <a:r>
              <a:rPr lang="en-US" sz="1600" dirty="0" smtClean="0">
                <a:solidFill>
                  <a:schemeClr val="bg1"/>
                </a:solidFill>
              </a:rPr>
              <a:t> </a:t>
            </a:r>
          </a:p>
          <a:p>
            <a:pPr marL="0" lvl="1">
              <a:lnSpc>
                <a:spcPct val="100000"/>
              </a:lnSpc>
              <a:spcBef>
                <a:spcPts val="1000"/>
              </a:spcBef>
              <a:defRPr/>
            </a:pPr>
            <a:r>
              <a:rPr lang="en-US" sz="1600" b="1" dirty="0" err="1">
                <a:solidFill>
                  <a:schemeClr val="bg1"/>
                </a:solidFill>
              </a:rPr>
              <a:t>Tita</a:t>
            </a:r>
            <a:r>
              <a:rPr lang="en-US" sz="1600" b="1" dirty="0">
                <a:solidFill>
                  <a:schemeClr val="bg1"/>
                </a:solidFill>
              </a:rPr>
              <a:t> Mihaiu, </a:t>
            </a:r>
            <a:r>
              <a:rPr lang="en-US" sz="1600" dirty="0" err="1">
                <a:solidFill>
                  <a:schemeClr val="bg1"/>
                </a:solidFill>
              </a:rPr>
              <a:t>Verantwortliche</a:t>
            </a:r>
            <a:r>
              <a:rPr lang="en-US" sz="1600" dirty="0">
                <a:solidFill>
                  <a:schemeClr val="bg1"/>
                </a:solidFill>
              </a:rPr>
              <a:t> </a:t>
            </a:r>
            <a:r>
              <a:rPr lang="en-US" sz="1600" dirty="0" err="1">
                <a:solidFill>
                  <a:schemeClr val="bg1"/>
                </a:solidFill>
              </a:rPr>
              <a:t>für</a:t>
            </a:r>
            <a:r>
              <a:rPr lang="en-US" sz="1600" dirty="0">
                <a:solidFill>
                  <a:schemeClr val="bg1"/>
                </a:solidFill>
              </a:rPr>
              <a:t> die </a:t>
            </a:r>
            <a:r>
              <a:rPr lang="en-US" sz="1600" dirty="0" err="1">
                <a:solidFill>
                  <a:schemeClr val="bg1"/>
                </a:solidFill>
              </a:rPr>
              <a:t>zweite</a:t>
            </a:r>
            <a:r>
              <a:rPr lang="en-US" sz="1600" dirty="0">
                <a:solidFill>
                  <a:schemeClr val="bg1"/>
                </a:solidFill>
              </a:rPr>
              <a:t> </a:t>
            </a:r>
            <a:r>
              <a:rPr lang="en-US" sz="1600" dirty="0" err="1">
                <a:solidFill>
                  <a:schemeClr val="bg1"/>
                </a:solidFill>
              </a:rPr>
              <a:t>Projektsprache</a:t>
            </a:r>
            <a:endParaRPr lang="en-US" sz="1600" dirty="0">
              <a:solidFill>
                <a:schemeClr val="bg1"/>
              </a:solidFill>
            </a:endParaRPr>
          </a:p>
          <a:p>
            <a:pPr marL="230400" indent="-230400">
              <a:lnSpc>
                <a:spcPct val="100000"/>
              </a:lnSpc>
            </a:pPr>
            <a:r>
              <a:rPr lang="en-US" dirty="0" smtClean="0">
                <a:hlinkClick r:id="rId5"/>
              </a:rPr>
              <a:t>Centrul </a:t>
            </a:r>
            <a:r>
              <a:rPr lang="en-US" dirty="0">
                <a:hlinkClick r:id="rId5"/>
              </a:rPr>
              <a:t>pentru formarea Continua in Limba Germana (CPD)</a:t>
            </a:r>
            <a:endParaRPr lang="en-US" dirty="0"/>
          </a:p>
          <a:p>
            <a:pPr lvl="2" indent="-171450">
              <a:buFont typeface="Arial" panose="020B0604020202020204" pitchFamily="34" charset="0"/>
              <a:buChar char="•"/>
              <a:defRPr/>
            </a:pPr>
            <a:endParaRPr lang="en-US" sz="1400" dirty="0">
              <a:solidFill>
                <a:schemeClr val="bg1"/>
              </a:solidFill>
            </a:endParaRPr>
          </a:p>
          <a:p>
            <a:pPr indent="-171450">
              <a:buFont typeface="Arial" panose="020B0604020202020204" pitchFamily="34" charset="0"/>
              <a:buChar char="•"/>
              <a:defRPr/>
            </a:pPr>
            <a:endParaRPr lang="en-US" sz="1800" dirty="0"/>
          </a:p>
          <a:p>
            <a:pPr indent="-171450">
              <a:buFont typeface="Arial" panose="020B0604020202020204" pitchFamily="34" charset="0"/>
              <a:buChar char="•"/>
              <a:defRPr/>
            </a:pPr>
            <a:endParaRPr lang="en-US" sz="1800" dirty="0"/>
          </a:p>
        </p:txBody>
      </p:sp>
    </p:spTree>
    <p:extLst>
      <p:ext uri="{BB962C8B-B14F-4D97-AF65-F5344CB8AC3E}">
        <p14:creationId xmlns:p14="http://schemas.microsoft.com/office/powerpoint/2010/main" val="3482232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el 1"/>
          <p:cNvSpPr>
            <a:spLocks noGrp="1"/>
          </p:cNvSpPr>
          <p:nvPr>
            <p:ph type="title"/>
          </p:nvPr>
        </p:nvSpPr>
        <p:spPr>
          <a:xfrm>
            <a:off x="0" y="2738236"/>
            <a:ext cx="3645428" cy="755999"/>
          </a:xfrm>
          <a:noFill/>
          <a:ln>
            <a:noFill/>
          </a:ln>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rmAutofit fontScale="90000"/>
          </a:bodyPr>
          <a:lstStyle/>
          <a:p>
            <a:pPr algn="ctr">
              <a:defRPr/>
            </a:pPr>
            <a:r>
              <a:rPr lang="en-US" sz="2700" b="1" dirty="0">
                <a:solidFill>
                  <a:schemeClr val="tx1"/>
                </a:solidFill>
                <a:ea typeface="+mj-ea"/>
                <a:cs typeface="+mj-cs"/>
              </a:rPr>
              <a:t/>
            </a:r>
            <a:br>
              <a:rPr lang="en-US" sz="2700" b="1" dirty="0">
                <a:solidFill>
                  <a:schemeClr val="tx1"/>
                </a:solidFill>
                <a:ea typeface="+mj-ea"/>
                <a:cs typeface="+mj-cs"/>
              </a:rPr>
            </a:br>
            <a:r>
              <a:rPr lang="en-US" sz="4400" b="1" dirty="0" err="1" smtClean="0">
                <a:solidFill>
                  <a:schemeClr val="tx1"/>
                </a:solidFill>
                <a:ea typeface="+mj-ea"/>
                <a:cs typeface="+mj-cs"/>
              </a:rPr>
              <a:t>Projektteam</a:t>
            </a:r>
            <a:r>
              <a:rPr lang="en-US" sz="3300" dirty="0">
                <a:solidFill>
                  <a:schemeClr val="tx1"/>
                </a:solidFill>
                <a:latin typeface="+mj-lt"/>
                <a:ea typeface="+mj-ea"/>
                <a:cs typeface="+mj-cs"/>
              </a:rPr>
              <a:t/>
            </a:r>
            <a:br>
              <a:rPr lang="en-US" sz="3300" dirty="0">
                <a:solidFill>
                  <a:schemeClr val="tx1"/>
                </a:solidFill>
                <a:latin typeface="+mj-lt"/>
                <a:ea typeface="+mj-ea"/>
                <a:cs typeface="+mj-cs"/>
              </a:rPr>
            </a:br>
            <a:endParaRPr lang="en-US" sz="3300" dirty="0">
              <a:solidFill>
                <a:schemeClr val="tx1"/>
              </a:solidFill>
              <a:latin typeface="+mj-lt"/>
              <a:ea typeface="+mj-ea"/>
              <a:cs typeface="+mj-cs"/>
            </a:endParaRPr>
          </a:p>
        </p:txBody>
      </p:sp>
      <p:sp>
        <p:nvSpPr>
          <p:cNvPr id="3" name="Inhaltsplatzhalter 2"/>
          <p:cNvSpPr>
            <a:spLocks noGrp="1"/>
          </p:cNvSpPr>
          <p:nvPr>
            <p:ph type="body" sz="half" idx="2"/>
          </p:nvPr>
        </p:nvSpPr>
        <p:spPr>
          <a:xfrm>
            <a:off x="3589867" y="1038578"/>
            <a:ext cx="5554133" cy="5057422"/>
          </a:xfrm>
          <a:solidFill>
            <a:srgbClr val="EE833A"/>
          </a:solidFill>
        </p:spPr>
        <p:style>
          <a:lnRef idx="2">
            <a:schemeClr val="accent2"/>
          </a:lnRef>
          <a:fillRef idx="1">
            <a:schemeClr val="lt1"/>
          </a:fillRef>
          <a:effectRef idx="0">
            <a:schemeClr val="accent2"/>
          </a:effectRef>
          <a:fontRef idx="minor">
            <a:schemeClr val="dk1"/>
          </a:fontRef>
        </p:style>
        <p:txBody>
          <a:bodyPr vert="horz" lIns="68580" tIns="34290" rIns="68580" bIns="34290" rtlCol="0">
            <a:normAutofit/>
          </a:bodyPr>
          <a:lstStyle/>
          <a:p>
            <a:pPr algn="ctr">
              <a:defRPr/>
            </a:pPr>
            <a:endParaRPr lang="en-US" sz="1425" b="1" dirty="0">
              <a:solidFill>
                <a:schemeClr val="bg1"/>
              </a:solidFill>
            </a:endParaRPr>
          </a:p>
          <a:p>
            <a:pPr algn="ctr">
              <a:defRPr/>
            </a:pPr>
            <a:r>
              <a:rPr lang="en-US" sz="2400" b="1" dirty="0" err="1" smtClean="0">
                <a:solidFill>
                  <a:schemeClr val="tx1"/>
                </a:solidFill>
              </a:rPr>
              <a:t>Assoziierte</a:t>
            </a:r>
            <a:r>
              <a:rPr lang="en-US" sz="2400" b="1" dirty="0" smtClean="0">
                <a:solidFill>
                  <a:schemeClr val="tx1"/>
                </a:solidFill>
              </a:rPr>
              <a:t>  Partner</a:t>
            </a:r>
            <a:endParaRPr lang="en-US" sz="2400" b="1" dirty="0">
              <a:solidFill>
                <a:schemeClr val="tx1"/>
              </a:solidFill>
            </a:endParaRPr>
          </a:p>
          <a:p>
            <a:pPr>
              <a:lnSpc>
                <a:spcPct val="100000"/>
              </a:lnSpc>
            </a:pPr>
            <a:r>
              <a:rPr lang="en-US" b="1" dirty="0" smtClean="0">
                <a:solidFill>
                  <a:schemeClr val="bg1"/>
                </a:solidFill>
              </a:rPr>
              <a:t>Renata </a:t>
            </a:r>
            <a:r>
              <a:rPr lang="en-US" b="1" dirty="0" err="1" smtClean="0">
                <a:solidFill>
                  <a:schemeClr val="bg1"/>
                </a:solidFill>
              </a:rPr>
              <a:t>Zanin</a:t>
            </a:r>
            <a:endParaRPr lang="en-US" dirty="0">
              <a:solidFill>
                <a:schemeClr val="bg1"/>
              </a:solidFill>
            </a:endParaRPr>
          </a:p>
          <a:p>
            <a:pPr marL="285750" indent="-285750">
              <a:lnSpc>
                <a:spcPct val="100000"/>
              </a:lnSpc>
              <a:buFont typeface="Arial"/>
              <a:buChar char="•"/>
            </a:pPr>
            <a:r>
              <a:rPr lang="en-US" dirty="0" err="1" smtClean="0">
                <a:solidFill>
                  <a:schemeClr val="bg1"/>
                </a:solidFill>
              </a:rPr>
              <a:t>LehrerInnenbildnerin</a:t>
            </a:r>
            <a:r>
              <a:rPr lang="en-US" dirty="0" smtClean="0">
                <a:solidFill>
                  <a:schemeClr val="bg1"/>
                </a:solidFill>
              </a:rPr>
              <a:t> an der </a:t>
            </a:r>
            <a:r>
              <a:rPr lang="en-US" dirty="0" err="1" smtClean="0">
                <a:solidFill>
                  <a:schemeClr val="bg1"/>
                </a:solidFill>
              </a:rPr>
              <a:t>trilingualen</a:t>
            </a:r>
            <a:r>
              <a:rPr lang="en-US" dirty="0" smtClean="0">
                <a:solidFill>
                  <a:schemeClr val="bg1"/>
                </a:solidFill>
              </a:rPr>
              <a:t> FU </a:t>
            </a:r>
            <a:r>
              <a:rPr lang="en-US" dirty="0" err="1" smtClean="0">
                <a:solidFill>
                  <a:schemeClr val="bg1"/>
                </a:solidFill>
              </a:rPr>
              <a:t>Bozen</a:t>
            </a:r>
            <a:r>
              <a:rPr lang="en-US" dirty="0" smtClean="0">
                <a:solidFill>
                  <a:schemeClr val="bg1"/>
                </a:solidFill>
              </a:rPr>
              <a:t>, </a:t>
            </a:r>
            <a:r>
              <a:rPr lang="en-US" dirty="0" err="1" smtClean="0">
                <a:solidFill>
                  <a:schemeClr val="bg1"/>
                </a:solidFill>
              </a:rPr>
              <a:t>Mitarbeit</a:t>
            </a:r>
            <a:r>
              <a:rPr lang="en-US" dirty="0" smtClean="0">
                <a:solidFill>
                  <a:schemeClr val="bg1"/>
                </a:solidFill>
              </a:rPr>
              <a:t> </a:t>
            </a:r>
            <a:r>
              <a:rPr lang="en-US" dirty="0" err="1" smtClean="0">
                <a:solidFill>
                  <a:schemeClr val="bg1"/>
                </a:solidFill>
              </a:rPr>
              <a:t>im</a:t>
            </a:r>
            <a:r>
              <a:rPr lang="en-US" dirty="0" smtClean="0">
                <a:solidFill>
                  <a:schemeClr val="bg1"/>
                </a:solidFill>
              </a:rPr>
              <a:t> </a:t>
            </a:r>
            <a:r>
              <a:rPr lang="en-US" dirty="0" err="1" smtClean="0">
                <a:solidFill>
                  <a:schemeClr val="bg1"/>
                </a:solidFill>
              </a:rPr>
              <a:t>Netzwerk</a:t>
            </a:r>
            <a:r>
              <a:rPr lang="en-US" dirty="0" smtClean="0">
                <a:solidFill>
                  <a:schemeClr val="bg1"/>
                </a:solidFill>
              </a:rPr>
              <a:t> </a:t>
            </a:r>
            <a:r>
              <a:rPr lang="en-US" dirty="0" err="1" smtClean="0">
                <a:solidFill>
                  <a:schemeClr val="bg1"/>
                </a:solidFill>
              </a:rPr>
              <a:t>Euregio</a:t>
            </a:r>
            <a:r>
              <a:rPr lang="en-US" dirty="0" smtClean="0">
                <a:solidFill>
                  <a:schemeClr val="bg1"/>
                </a:solidFill>
              </a:rPr>
              <a:t> </a:t>
            </a:r>
            <a:r>
              <a:rPr lang="en-US" dirty="0">
                <a:solidFill>
                  <a:schemeClr val="bg1"/>
                </a:solidFill>
              </a:rPr>
              <a:t>Regio</a:t>
            </a:r>
            <a:endParaRPr lang="en-GB" dirty="0">
              <a:solidFill>
                <a:schemeClr val="bg1"/>
              </a:solidFill>
            </a:endParaRPr>
          </a:p>
          <a:p>
            <a:pPr>
              <a:lnSpc>
                <a:spcPct val="100000"/>
              </a:lnSpc>
            </a:pPr>
            <a:r>
              <a:rPr lang="en-US" b="1" dirty="0">
                <a:solidFill>
                  <a:schemeClr val="bg1"/>
                </a:solidFill>
              </a:rPr>
              <a:t>Jim Murphy </a:t>
            </a:r>
          </a:p>
          <a:p>
            <a:pPr marL="285750" indent="-285750">
              <a:lnSpc>
                <a:spcPct val="100000"/>
              </a:lnSpc>
              <a:buFont typeface="Arial"/>
              <a:buChar char="•"/>
            </a:pPr>
            <a:r>
              <a:rPr lang="en-US" dirty="0" smtClean="0">
                <a:solidFill>
                  <a:schemeClr val="bg1"/>
                </a:solidFill>
              </a:rPr>
              <a:t>CALL-</a:t>
            </a:r>
            <a:r>
              <a:rPr lang="en-US" dirty="0" err="1" smtClean="0">
                <a:solidFill>
                  <a:schemeClr val="bg1"/>
                </a:solidFill>
              </a:rPr>
              <a:t>Experte</a:t>
            </a:r>
            <a:r>
              <a:rPr lang="en-US" dirty="0" smtClean="0">
                <a:solidFill>
                  <a:schemeClr val="bg1"/>
                </a:solidFill>
              </a:rPr>
              <a:t> </a:t>
            </a:r>
            <a:r>
              <a:rPr lang="en-US" dirty="0" err="1" smtClean="0">
                <a:solidFill>
                  <a:schemeClr val="bg1"/>
                </a:solidFill>
              </a:rPr>
              <a:t>aus</a:t>
            </a:r>
            <a:r>
              <a:rPr lang="en-US" dirty="0" smtClean="0">
                <a:solidFill>
                  <a:schemeClr val="bg1"/>
                </a:solidFill>
              </a:rPr>
              <a:t> </a:t>
            </a:r>
            <a:r>
              <a:rPr lang="en-US" dirty="0">
                <a:solidFill>
                  <a:schemeClr val="bg1"/>
                </a:solidFill>
              </a:rPr>
              <a:t>St. Johns, </a:t>
            </a:r>
            <a:r>
              <a:rPr lang="en-US" dirty="0" err="1" smtClean="0">
                <a:solidFill>
                  <a:schemeClr val="bg1"/>
                </a:solidFill>
              </a:rPr>
              <a:t>Neufundland</a:t>
            </a:r>
            <a:r>
              <a:rPr lang="en-US" dirty="0" smtClean="0">
                <a:solidFill>
                  <a:schemeClr val="bg1"/>
                </a:solidFill>
              </a:rPr>
              <a:t>, Canada</a:t>
            </a:r>
            <a:endParaRPr lang="en-US" dirty="0">
              <a:solidFill>
                <a:schemeClr val="bg1"/>
              </a:solidFill>
            </a:endParaRPr>
          </a:p>
          <a:p>
            <a:pPr>
              <a:lnSpc>
                <a:spcPct val="100000"/>
              </a:lnSpc>
            </a:pPr>
            <a:r>
              <a:rPr lang="en-GB" b="1" dirty="0">
                <a:solidFill>
                  <a:schemeClr val="bg1"/>
                </a:solidFill>
              </a:rPr>
              <a:t>Anita Konrad</a:t>
            </a:r>
            <a:r>
              <a:rPr lang="en-GB" dirty="0">
                <a:solidFill>
                  <a:schemeClr val="bg1"/>
                </a:solidFill>
              </a:rPr>
              <a:t>, </a:t>
            </a:r>
            <a:r>
              <a:rPr lang="en-US" dirty="0" err="1">
                <a:solidFill>
                  <a:schemeClr val="bg1"/>
                </a:solidFill>
              </a:rPr>
              <a:t>Pädagogische</a:t>
            </a:r>
            <a:r>
              <a:rPr lang="en-US" dirty="0">
                <a:solidFill>
                  <a:schemeClr val="bg1"/>
                </a:solidFill>
              </a:rPr>
              <a:t> </a:t>
            </a:r>
            <a:r>
              <a:rPr lang="en-US" dirty="0" err="1">
                <a:solidFill>
                  <a:schemeClr val="bg1"/>
                </a:solidFill>
              </a:rPr>
              <a:t>Hochschule</a:t>
            </a:r>
            <a:r>
              <a:rPr lang="en-US" dirty="0">
                <a:solidFill>
                  <a:schemeClr val="bg1"/>
                </a:solidFill>
              </a:rPr>
              <a:t> Tirol</a:t>
            </a:r>
          </a:p>
          <a:p>
            <a:pPr marL="257175" indent="-257175">
              <a:lnSpc>
                <a:spcPct val="100000"/>
              </a:lnSpc>
              <a:buFont typeface="Arial" panose="020B0604020202020204" pitchFamily="34" charset="0"/>
              <a:buChar char="•"/>
            </a:pPr>
            <a:r>
              <a:rPr lang="en-GB" dirty="0" err="1" smtClean="0">
                <a:solidFill>
                  <a:schemeClr val="bg1"/>
                </a:solidFill>
              </a:rPr>
              <a:t>Germanistin</a:t>
            </a:r>
            <a:endParaRPr lang="en-GB" dirty="0" smtClean="0">
              <a:solidFill>
                <a:schemeClr val="bg1"/>
              </a:solidFill>
            </a:endParaRPr>
          </a:p>
          <a:p>
            <a:pPr>
              <a:lnSpc>
                <a:spcPct val="100000"/>
              </a:lnSpc>
            </a:pPr>
            <a:r>
              <a:rPr lang="en-GB" b="1" dirty="0" smtClean="0">
                <a:solidFill>
                  <a:schemeClr val="bg1"/>
                </a:solidFill>
              </a:rPr>
              <a:t>Melanie </a:t>
            </a:r>
            <a:r>
              <a:rPr lang="en-GB" b="1" dirty="0">
                <a:solidFill>
                  <a:schemeClr val="bg1"/>
                </a:solidFill>
              </a:rPr>
              <a:t>Steiner</a:t>
            </a:r>
            <a:r>
              <a:rPr lang="en-GB" dirty="0">
                <a:solidFill>
                  <a:schemeClr val="bg1"/>
                </a:solidFill>
              </a:rPr>
              <a:t>, </a:t>
            </a:r>
            <a:r>
              <a:rPr lang="en-US" dirty="0" err="1">
                <a:solidFill>
                  <a:schemeClr val="bg1"/>
                </a:solidFill>
              </a:rPr>
              <a:t>Pädagogische</a:t>
            </a:r>
            <a:r>
              <a:rPr lang="en-US" dirty="0">
                <a:solidFill>
                  <a:schemeClr val="bg1"/>
                </a:solidFill>
              </a:rPr>
              <a:t> </a:t>
            </a:r>
            <a:r>
              <a:rPr lang="en-US" dirty="0" err="1">
                <a:solidFill>
                  <a:schemeClr val="bg1"/>
                </a:solidFill>
              </a:rPr>
              <a:t>Hochschule</a:t>
            </a:r>
            <a:r>
              <a:rPr lang="en-US" dirty="0">
                <a:solidFill>
                  <a:schemeClr val="bg1"/>
                </a:solidFill>
              </a:rPr>
              <a:t> Tirol</a:t>
            </a:r>
          </a:p>
          <a:p>
            <a:pPr marL="257175" indent="-257175">
              <a:lnSpc>
                <a:spcPct val="100000"/>
              </a:lnSpc>
              <a:buFont typeface="Arial" panose="020B0604020202020204" pitchFamily="34" charset="0"/>
              <a:buChar char="•"/>
            </a:pPr>
            <a:r>
              <a:rPr lang="en-US" dirty="0" err="1" smtClean="0">
                <a:solidFill>
                  <a:schemeClr val="bg1"/>
                </a:solidFill>
              </a:rPr>
              <a:t>Leiterin</a:t>
            </a:r>
            <a:r>
              <a:rPr lang="en-US" dirty="0" smtClean="0">
                <a:solidFill>
                  <a:schemeClr val="bg1"/>
                </a:solidFill>
              </a:rPr>
              <a:t> der EU-</a:t>
            </a:r>
            <a:r>
              <a:rPr lang="en-US" dirty="0" err="1" smtClean="0">
                <a:solidFill>
                  <a:schemeClr val="bg1"/>
                </a:solidFill>
              </a:rPr>
              <a:t>Stellen</a:t>
            </a:r>
            <a:r>
              <a:rPr lang="en-US" dirty="0" smtClean="0">
                <a:solidFill>
                  <a:schemeClr val="bg1"/>
                </a:solidFill>
              </a:rPr>
              <a:t>, </a:t>
            </a:r>
            <a:r>
              <a:rPr lang="en-US" dirty="0" err="1" smtClean="0">
                <a:solidFill>
                  <a:schemeClr val="bg1"/>
                </a:solidFill>
              </a:rPr>
              <a:t>Germanistin</a:t>
            </a:r>
            <a:endParaRPr lang="en-US" dirty="0" smtClean="0">
              <a:solidFill>
                <a:schemeClr val="bg1"/>
              </a:solidFill>
            </a:endParaRPr>
          </a:p>
          <a:p>
            <a:pPr>
              <a:lnSpc>
                <a:spcPct val="100000"/>
              </a:lnSpc>
            </a:pPr>
            <a:r>
              <a:rPr lang="de-AT" b="1" dirty="0">
                <a:solidFill>
                  <a:schemeClr val="bg1"/>
                </a:solidFill>
              </a:rPr>
              <a:t>Marianne Jacquin</a:t>
            </a:r>
            <a:r>
              <a:rPr lang="de-AT" dirty="0">
                <a:solidFill>
                  <a:schemeClr val="bg1"/>
                </a:solidFill>
              </a:rPr>
              <a:t>, Institut für Lehrerbildung (IUFE), Universität Genf, Schweiz</a:t>
            </a:r>
            <a:r>
              <a:rPr lang="en-US" dirty="0" smtClean="0">
                <a:solidFill>
                  <a:schemeClr val="bg1"/>
                </a:solidFill>
              </a:rPr>
              <a:t> </a:t>
            </a:r>
            <a:endParaRPr lang="en-US" dirty="0">
              <a:solidFill>
                <a:schemeClr val="bg1"/>
              </a:solidFill>
            </a:endParaRPr>
          </a:p>
          <a:p>
            <a:pPr indent="-171450">
              <a:buFont typeface="Arial" panose="020B0604020202020204" pitchFamily="34" charset="0"/>
              <a:buChar char="•"/>
              <a:defRPr/>
            </a:pPr>
            <a:endParaRPr lang="en-US" dirty="0"/>
          </a:p>
          <a:p>
            <a:pPr indent="-171450">
              <a:buFont typeface="Arial" panose="020B0604020202020204" pitchFamily="34" charset="0"/>
              <a:buChar char="•"/>
              <a:defRPr/>
            </a:pPr>
            <a:endParaRPr lang="en-US" dirty="0"/>
          </a:p>
        </p:txBody>
      </p:sp>
    </p:spTree>
    <p:extLst>
      <p:ext uri="{BB962C8B-B14F-4D97-AF65-F5344CB8AC3E}">
        <p14:creationId xmlns:p14="http://schemas.microsoft.com/office/powerpoint/2010/main" val="3182668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66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318162" y="970229"/>
            <a:ext cx="5915025" cy="994172"/>
          </a:xfrm>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de-DE" sz="4000" b="1" dirty="0" smtClean="0"/>
              <a:t>Erstes Projektjahr</a:t>
            </a:r>
            <a:endParaRPr lang="de-DE" sz="4000" b="1" dirty="0"/>
          </a:p>
        </p:txBody>
      </p:sp>
      <p:sp>
        <p:nvSpPr>
          <p:cNvPr id="3" name="Inhaltsplatzhalter 2"/>
          <p:cNvSpPr>
            <a:spLocks noGrp="1"/>
          </p:cNvSpPr>
          <p:nvPr>
            <p:ph idx="1"/>
          </p:nvPr>
        </p:nvSpPr>
        <p:spPr>
          <a:xfrm>
            <a:off x="1073671" y="1964401"/>
            <a:ext cx="7285219" cy="3525572"/>
          </a:xfrm>
        </p:spPr>
        <p:txBody>
          <a:bodyPr>
            <a:normAutofit fontScale="77500" lnSpcReduction="20000"/>
          </a:bodyPr>
          <a:lstStyle/>
          <a:p>
            <a:r>
              <a:rPr lang="en-GB" b="1" dirty="0" smtClean="0">
                <a:solidFill>
                  <a:schemeClr val="bg1"/>
                </a:solidFill>
              </a:rPr>
              <a:t>Erste </a:t>
            </a:r>
            <a:r>
              <a:rPr lang="en-GB" b="1" dirty="0" err="1" smtClean="0">
                <a:solidFill>
                  <a:schemeClr val="bg1"/>
                </a:solidFill>
              </a:rPr>
              <a:t>Projektschritte</a:t>
            </a:r>
            <a:r>
              <a:rPr lang="en-GB" b="1" dirty="0" smtClean="0">
                <a:solidFill>
                  <a:schemeClr val="bg1"/>
                </a:solidFill>
              </a:rPr>
              <a:t>, </a:t>
            </a:r>
            <a:r>
              <a:rPr lang="en-GB" b="1" dirty="0" err="1" smtClean="0">
                <a:solidFill>
                  <a:schemeClr val="bg1"/>
                </a:solidFill>
              </a:rPr>
              <a:t>Vernetzung</a:t>
            </a:r>
            <a:r>
              <a:rPr lang="en-GB" b="1" dirty="0" smtClean="0">
                <a:solidFill>
                  <a:schemeClr val="bg1"/>
                </a:solidFill>
              </a:rPr>
              <a:t>, </a:t>
            </a:r>
            <a:r>
              <a:rPr lang="en-GB" b="1" dirty="0" err="1" smtClean="0">
                <a:solidFill>
                  <a:schemeClr val="bg1"/>
                </a:solidFill>
              </a:rPr>
              <a:t>Aufbau</a:t>
            </a:r>
            <a:r>
              <a:rPr lang="en-GB" b="1" dirty="0" smtClean="0">
                <a:solidFill>
                  <a:schemeClr val="bg1"/>
                </a:solidFill>
              </a:rPr>
              <a:t> der Homepage</a:t>
            </a:r>
            <a:br>
              <a:rPr lang="en-GB" b="1" dirty="0" smtClean="0">
                <a:solidFill>
                  <a:schemeClr val="bg1"/>
                </a:solidFill>
              </a:rPr>
            </a:br>
            <a:endParaRPr lang="en-GB" b="1" dirty="0">
              <a:solidFill>
                <a:schemeClr val="bg1"/>
              </a:solidFill>
            </a:endParaRPr>
          </a:p>
          <a:p>
            <a:r>
              <a:rPr lang="de-AT" b="1" dirty="0">
                <a:solidFill>
                  <a:schemeClr val="bg1"/>
                </a:solidFill>
              </a:rPr>
              <a:t>Workshop im Rahmen der </a:t>
            </a:r>
            <a:r>
              <a:rPr lang="de-AT" b="1" i="1" dirty="0">
                <a:solidFill>
                  <a:schemeClr val="bg1"/>
                </a:solidFill>
              </a:rPr>
              <a:t>International </a:t>
            </a:r>
            <a:r>
              <a:rPr lang="de-AT" b="1" i="1" dirty="0" err="1">
                <a:solidFill>
                  <a:schemeClr val="bg1"/>
                </a:solidFill>
              </a:rPr>
              <a:t>Week</a:t>
            </a:r>
            <a:r>
              <a:rPr lang="de-AT" b="1" dirty="0">
                <a:solidFill>
                  <a:schemeClr val="bg1"/>
                </a:solidFill>
              </a:rPr>
              <a:t>, PHT</a:t>
            </a:r>
          </a:p>
          <a:p>
            <a:pPr lvl="1"/>
            <a:r>
              <a:rPr lang="de-AT" sz="2000" dirty="0">
                <a:solidFill>
                  <a:schemeClr val="bg1"/>
                </a:solidFill>
              </a:rPr>
              <a:t>Internationale Diskussionen zur Verbesserung von Unterricht durch Strategien der Aktionsforschung</a:t>
            </a:r>
          </a:p>
          <a:p>
            <a:pPr marL="457200" lvl="1" indent="0">
              <a:buNone/>
            </a:pPr>
            <a:endParaRPr lang="de-AT" sz="2000" dirty="0">
              <a:solidFill>
                <a:schemeClr val="bg1"/>
              </a:solidFill>
            </a:endParaRPr>
          </a:p>
          <a:p>
            <a:r>
              <a:rPr lang="de-AT" b="1" dirty="0" smtClean="0">
                <a:solidFill>
                  <a:schemeClr val="bg1"/>
                </a:solidFill>
              </a:rPr>
              <a:t>Aktionsforschungsworkshop </a:t>
            </a:r>
            <a:r>
              <a:rPr lang="de-AT" b="1" dirty="0">
                <a:solidFill>
                  <a:schemeClr val="bg1"/>
                </a:solidFill>
              </a:rPr>
              <a:t>in Sibiu/Hermannstadt, Oktober 2016</a:t>
            </a:r>
          </a:p>
          <a:p>
            <a:pPr lvl="1"/>
            <a:r>
              <a:rPr lang="de-AT" sz="2100" dirty="0">
                <a:solidFill>
                  <a:schemeClr val="bg1"/>
                </a:solidFill>
              </a:rPr>
              <a:t>Aktionsforschung für EinsteigerInnen</a:t>
            </a:r>
          </a:p>
          <a:p>
            <a:pPr marL="457200" lvl="1" indent="0">
              <a:buNone/>
            </a:pPr>
            <a:endParaRPr lang="de-AT" dirty="0">
              <a:solidFill>
                <a:schemeClr val="bg1"/>
              </a:solidFill>
            </a:endParaRPr>
          </a:p>
          <a:p>
            <a:r>
              <a:rPr lang="de-AT" b="1" dirty="0">
                <a:solidFill>
                  <a:schemeClr val="bg1"/>
                </a:solidFill>
              </a:rPr>
              <a:t>Aktionsforschungsworkshop in Graz, November 2016</a:t>
            </a:r>
          </a:p>
          <a:p>
            <a:pPr lvl="1"/>
            <a:r>
              <a:rPr lang="de-AT" sz="2000" dirty="0">
                <a:solidFill>
                  <a:schemeClr val="bg1"/>
                </a:solidFill>
              </a:rPr>
              <a:t>31 nominierte TeilnehmerInnen aus den EFSZ-</a:t>
            </a:r>
            <a:r>
              <a:rPr lang="de-AT" sz="2000" dirty="0" smtClean="0">
                <a:solidFill>
                  <a:schemeClr val="bg1"/>
                </a:solidFill>
              </a:rPr>
              <a:t>Ländern</a:t>
            </a:r>
          </a:p>
          <a:p>
            <a:pPr lvl="1"/>
            <a:r>
              <a:rPr lang="de-AT" sz="2000" dirty="0" smtClean="0">
                <a:solidFill>
                  <a:schemeClr val="bg1"/>
                </a:solidFill>
              </a:rPr>
              <a:t>Planung von transnationalen Aktionsforschungsprojekten</a:t>
            </a:r>
            <a:endParaRPr lang="de-AT" sz="2000" dirty="0">
              <a:solidFill>
                <a:schemeClr val="bg1"/>
              </a:solidFill>
            </a:endParaRPr>
          </a:p>
          <a:p>
            <a:endParaRPr lang="de-DE" dirty="0">
              <a:solidFill>
                <a:schemeClr val="bg1"/>
              </a:solidFill>
            </a:endParaRPr>
          </a:p>
        </p:txBody>
      </p:sp>
    </p:spTree>
    <p:extLst>
      <p:ext uri="{BB962C8B-B14F-4D97-AF65-F5344CB8AC3E}">
        <p14:creationId xmlns:p14="http://schemas.microsoft.com/office/powerpoint/2010/main" val="15215374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6" y="932022"/>
            <a:ext cx="8763624" cy="461581"/>
          </a:xfrm>
          <a:noFill/>
        </p:spPr>
        <p:txBody>
          <a:bodyPr>
            <a:normAutofit fontScale="90000"/>
          </a:bodyPr>
          <a:lstStyle/>
          <a:p>
            <a:pPr algn="ctr"/>
            <a:r>
              <a:rPr lang="en-US" dirty="0"/>
              <a:t/>
            </a:r>
            <a:br>
              <a:rPr lang="en-US" dirty="0"/>
            </a:br>
            <a:r>
              <a:rPr lang="en-US" sz="2700" b="1" dirty="0" smtClean="0">
                <a:latin typeface="+mn-lt"/>
              </a:rPr>
              <a:t>Sibiu / </a:t>
            </a:r>
            <a:r>
              <a:rPr lang="en-US" sz="2700" b="1" dirty="0" err="1" smtClean="0">
                <a:latin typeface="+mn-lt"/>
              </a:rPr>
              <a:t>Hermannstadt</a:t>
            </a:r>
            <a:r>
              <a:rPr lang="en-US" sz="2700" b="1" dirty="0" smtClean="0">
                <a:latin typeface="+mn-lt"/>
              </a:rPr>
              <a:t>  </a:t>
            </a:r>
            <a:r>
              <a:rPr lang="en-US" sz="2700" b="1" dirty="0" err="1" smtClean="0">
                <a:latin typeface="+mn-lt"/>
              </a:rPr>
              <a:t>Vorlage</a:t>
            </a:r>
            <a:r>
              <a:rPr lang="en-US" sz="2700" b="1" dirty="0" smtClean="0">
                <a:latin typeface="+mn-lt"/>
              </a:rPr>
              <a:t> </a:t>
            </a:r>
            <a:r>
              <a:rPr lang="en-US" sz="2700" b="1" dirty="0" err="1" smtClean="0">
                <a:latin typeface="+mn-lt"/>
              </a:rPr>
              <a:t>für</a:t>
            </a:r>
            <a:r>
              <a:rPr lang="en-US" sz="2700" b="1" dirty="0" smtClean="0">
                <a:latin typeface="+mn-lt"/>
              </a:rPr>
              <a:t> </a:t>
            </a:r>
            <a:r>
              <a:rPr lang="en-US" sz="2700" b="1" dirty="0" err="1" smtClean="0">
                <a:latin typeface="+mn-lt"/>
              </a:rPr>
              <a:t>einen</a:t>
            </a:r>
            <a:r>
              <a:rPr lang="en-US" sz="2700" b="1" dirty="0" smtClean="0">
                <a:latin typeface="+mn-lt"/>
              </a:rPr>
              <a:t> </a:t>
            </a:r>
            <a:br>
              <a:rPr lang="en-US" sz="2700" b="1" dirty="0" smtClean="0">
                <a:latin typeface="+mn-lt"/>
              </a:rPr>
            </a:br>
            <a:r>
              <a:rPr lang="en-US" sz="2700" b="1" dirty="0" smtClean="0">
                <a:latin typeface="+mn-lt"/>
              </a:rPr>
              <a:t>3-tägigen </a:t>
            </a:r>
            <a:r>
              <a:rPr lang="en-US" sz="2700" b="1" dirty="0" err="1" smtClean="0">
                <a:latin typeface="+mn-lt"/>
              </a:rPr>
              <a:t>Aktionsforschungsworkshop</a:t>
            </a:r>
            <a:r>
              <a:rPr lang="en-US" sz="2700" b="1" dirty="0" smtClean="0">
                <a:latin typeface="+mn-lt"/>
              </a:rPr>
              <a:t>: Tag </a:t>
            </a:r>
            <a:r>
              <a:rPr lang="en-US" sz="2700" b="1" dirty="0">
                <a:latin typeface="+mn-lt"/>
              </a:rPr>
              <a:t>1 </a:t>
            </a:r>
            <a:r>
              <a:rPr lang="en-GB" b="1" dirty="0"/>
              <a:t/>
            </a:r>
            <a:br>
              <a:rPr lang="en-GB" b="1" dirty="0"/>
            </a:br>
            <a:endParaRPr lang="en-GB" b="1" dirty="0"/>
          </a:p>
        </p:txBody>
      </p:sp>
      <p:graphicFrame>
        <p:nvGraphicFramePr>
          <p:cNvPr id="6" name="Content Placeholder 3"/>
          <p:cNvGraphicFramePr>
            <a:graphicFrameLocks/>
          </p:cNvGraphicFramePr>
          <p:nvPr>
            <p:extLst>
              <p:ext uri="{D42A27DB-BD31-4B8C-83A1-F6EECF244321}">
                <p14:modId xmlns:p14="http://schemas.microsoft.com/office/powerpoint/2010/main" val="218926070"/>
              </p:ext>
            </p:extLst>
          </p:nvPr>
        </p:nvGraphicFramePr>
        <p:xfrm>
          <a:off x="66676" y="1628651"/>
          <a:ext cx="8944090" cy="4542523"/>
        </p:xfrm>
        <a:graphic>
          <a:graphicData uri="http://schemas.openxmlformats.org/drawingml/2006/table">
            <a:tbl>
              <a:tblPr firstRow="1" bandRow="1">
                <a:tableStyleId>{69CF1AB2-1976-4502-BF36-3FF5EA218861}</a:tableStyleId>
              </a:tblPr>
              <a:tblGrid>
                <a:gridCol w="3022909">
                  <a:extLst>
                    <a:ext uri="{9D8B030D-6E8A-4147-A177-3AD203B41FA5}">
                      <a16:colId xmlns:a16="http://schemas.microsoft.com/office/drawing/2014/main" xmlns="" val="20001"/>
                    </a:ext>
                  </a:extLst>
                </a:gridCol>
                <a:gridCol w="2638237">
                  <a:extLst>
                    <a:ext uri="{9D8B030D-6E8A-4147-A177-3AD203B41FA5}">
                      <a16:colId xmlns:a16="http://schemas.microsoft.com/office/drawing/2014/main" xmlns="" val="20002"/>
                    </a:ext>
                  </a:extLst>
                </a:gridCol>
                <a:gridCol w="3282944">
                  <a:extLst>
                    <a:ext uri="{9D8B030D-6E8A-4147-A177-3AD203B41FA5}">
                      <a16:colId xmlns:a16="http://schemas.microsoft.com/office/drawing/2014/main" xmlns="" val="20003"/>
                    </a:ext>
                  </a:extLst>
                </a:gridCol>
              </a:tblGrid>
              <a:tr h="637866">
                <a:tc>
                  <a:txBody>
                    <a:bodyPr/>
                    <a:lstStyle/>
                    <a:p>
                      <a:r>
                        <a:rPr lang="de-AT" sz="1400" noProof="0" dirty="0" smtClean="0"/>
                        <a:t>Schritte</a:t>
                      </a:r>
                      <a:r>
                        <a:rPr lang="de-AT" sz="1400" baseline="0" noProof="0" dirty="0" smtClean="0"/>
                        <a:t> zur Aktionsforschung</a:t>
                      </a:r>
                      <a:endParaRPr lang="de-AT" sz="1400" noProof="0" dirty="0"/>
                    </a:p>
                  </a:txBody>
                  <a:tcPr marL="68580" marR="68580"/>
                </a:tc>
                <a:tc>
                  <a:txBody>
                    <a:bodyPr/>
                    <a:lstStyle/>
                    <a:p>
                      <a:r>
                        <a:rPr lang="de-AT" sz="1400" noProof="0" dirty="0" smtClean="0"/>
                        <a:t>Thema/ Inhalt</a:t>
                      </a:r>
                      <a:br>
                        <a:rPr lang="de-AT" sz="1400" noProof="0" dirty="0" smtClean="0"/>
                      </a:br>
                      <a:r>
                        <a:rPr lang="de-AT" sz="1400" noProof="0" dirty="0" smtClean="0"/>
                        <a:t>Österreichische Kultur</a:t>
                      </a:r>
                      <a:endParaRPr lang="de-AT" sz="1400" noProof="0" dirty="0"/>
                    </a:p>
                  </a:txBody>
                  <a:tcPr marL="68580" marR="68580">
                    <a:solidFill>
                      <a:schemeClr val="accent6">
                        <a:lumMod val="60000"/>
                        <a:lumOff val="40000"/>
                      </a:schemeClr>
                    </a:solidFill>
                  </a:tcPr>
                </a:tc>
                <a:tc>
                  <a:txBody>
                    <a:bodyPr/>
                    <a:lstStyle/>
                    <a:p>
                      <a:r>
                        <a:rPr lang="de-AT" sz="1400" noProof="0" dirty="0" smtClean="0"/>
                        <a:t>Unsere Ziele</a:t>
                      </a:r>
                      <a:endParaRPr lang="de-AT" sz="1400" noProof="0" dirty="0"/>
                    </a:p>
                  </a:txBody>
                  <a:tcPr marL="68580" marR="68580"/>
                </a:tc>
                <a:extLst>
                  <a:ext uri="{0D108BD9-81ED-4DB2-BD59-A6C34878D82A}">
                    <a16:rowId xmlns:a16="http://schemas.microsoft.com/office/drawing/2014/main" xmlns="" val="10000"/>
                  </a:ext>
                </a:extLst>
              </a:tr>
              <a:tr h="727445">
                <a:tc>
                  <a:txBody>
                    <a:bodyPr/>
                    <a:lstStyle/>
                    <a:p>
                      <a:r>
                        <a:rPr lang="de-AT" sz="1400" b="0" noProof="0" dirty="0" smtClean="0"/>
                        <a:t>Einleitung und Vorstellung</a:t>
                      </a:r>
                      <a:endParaRPr lang="de-AT" sz="1400" b="0" baseline="0" noProof="0" dirty="0" smtClean="0"/>
                    </a:p>
                    <a:p>
                      <a:r>
                        <a:rPr lang="de-AT" sz="1400" b="0" baseline="0" noProof="0" dirty="0" smtClean="0"/>
                        <a:t>Aktivität: Gemeinsamkeiten in der Gruppe</a:t>
                      </a:r>
                      <a:endParaRPr lang="de-AT" sz="1400" b="0" noProof="0" dirty="0"/>
                    </a:p>
                  </a:txBody>
                  <a:tcPr marL="68580" marR="68580"/>
                </a:tc>
                <a:tc>
                  <a:txBody>
                    <a:bodyPr/>
                    <a:lstStyle/>
                    <a:p>
                      <a:r>
                        <a:rPr lang="de-AT" sz="1400" b="0" noProof="0" dirty="0" smtClean="0"/>
                        <a:t>Kultur eines</a:t>
                      </a:r>
                      <a:r>
                        <a:rPr lang="de-AT" sz="1400" b="0" baseline="0" noProof="0" dirty="0" smtClean="0"/>
                        <a:t> Zielsprachenlandes</a:t>
                      </a:r>
                      <a:endParaRPr lang="de-AT" sz="1400" b="0" noProof="0" dirty="0"/>
                    </a:p>
                  </a:txBody>
                  <a:tcPr marL="68580" marR="68580">
                    <a:solidFill>
                      <a:schemeClr val="accent6">
                        <a:lumMod val="60000"/>
                        <a:lumOff val="40000"/>
                      </a:schemeClr>
                    </a:solidFill>
                  </a:tcPr>
                </a:tc>
                <a:tc>
                  <a:txBody>
                    <a:bodyPr/>
                    <a:lstStyle/>
                    <a:p>
                      <a:pPr marL="285750" indent="-285750">
                        <a:buFont typeface="Arial" panose="020B0604020202020204" pitchFamily="34" charset="0"/>
                        <a:buChar char="•"/>
                      </a:pPr>
                      <a:r>
                        <a:rPr lang="de-AT" sz="1400" b="0" noProof="0" dirty="0" smtClean="0"/>
                        <a:t>gemeinsames</a:t>
                      </a:r>
                      <a:r>
                        <a:rPr lang="de-AT" sz="1400" b="0" baseline="0" noProof="0" dirty="0" smtClean="0"/>
                        <a:t> Arbeiten ermöglichen</a:t>
                      </a:r>
                    </a:p>
                    <a:p>
                      <a:pPr marL="285750" indent="-285750">
                        <a:buFont typeface="Arial" panose="020B0604020202020204" pitchFamily="34" charset="0"/>
                        <a:buChar char="•"/>
                      </a:pPr>
                      <a:r>
                        <a:rPr lang="de-AT" sz="1400" b="0" baseline="0" noProof="0" dirty="0" smtClean="0"/>
                        <a:t>Perspektiven für die Verbesserung des Unterrichts eröffnen</a:t>
                      </a:r>
                      <a:endParaRPr lang="de-AT" sz="1400" b="0" noProof="0" dirty="0"/>
                    </a:p>
                  </a:txBody>
                  <a:tcPr marL="68580" marR="68580"/>
                </a:tc>
                <a:extLst>
                  <a:ext uri="{0D108BD9-81ED-4DB2-BD59-A6C34878D82A}">
                    <a16:rowId xmlns:a16="http://schemas.microsoft.com/office/drawing/2014/main" xmlns="" val="10001"/>
                  </a:ext>
                </a:extLst>
              </a:tr>
              <a:tr h="933688">
                <a:tc>
                  <a:txBody>
                    <a:bodyPr/>
                    <a:lstStyle/>
                    <a:p>
                      <a:r>
                        <a:rPr lang="de-AT" sz="1400" b="0" noProof="0" dirty="0" smtClean="0"/>
                        <a:t>Mein Wissensstand</a:t>
                      </a:r>
                      <a:r>
                        <a:rPr lang="de-AT" sz="1400" b="0" baseline="0" noProof="0" dirty="0" smtClean="0"/>
                        <a:t> </a:t>
                      </a:r>
                      <a:endParaRPr lang="de-AT" sz="1400" b="0" noProof="0" dirty="0"/>
                    </a:p>
                  </a:txBody>
                  <a:tcPr marL="68580" marR="68580"/>
                </a:tc>
                <a:tc>
                  <a:txBody>
                    <a:bodyPr/>
                    <a:lstStyle/>
                    <a:p>
                      <a:r>
                        <a:rPr lang="de-AT" sz="1400" b="0" noProof="0" dirty="0" smtClean="0"/>
                        <a:t>Woran denke ich, wenn ich an Österreich</a:t>
                      </a:r>
                      <a:r>
                        <a:rPr lang="de-AT" sz="1400" b="0" baseline="0" noProof="0" dirty="0" smtClean="0"/>
                        <a:t> denke?</a:t>
                      </a:r>
                    </a:p>
                    <a:p>
                      <a:r>
                        <a:rPr lang="de-AT" sz="1400" b="0" baseline="0" noProof="0" dirty="0" smtClean="0"/>
                        <a:t>Haben wir alle die gleichen Vorstellungen?</a:t>
                      </a:r>
                      <a:endParaRPr lang="de-AT" sz="1400" b="0" noProof="0" dirty="0"/>
                    </a:p>
                  </a:txBody>
                  <a:tcPr marL="68580" marR="68580">
                    <a:solidFill>
                      <a:schemeClr val="accent6">
                        <a:lumMod val="60000"/>
                        <a:lumOff val="40000"/>
                      </a:schemeClr>
                    </a:solidFill>
                  </a:tcPr>
                </a:tc>
                <a:tc>
                  <a:txBody>
                    <a:bodyPr/>
                    <a:lstStyle/>
                    <a:p>
                      <a:pPr marL="285750" indent="-285750">
                        <a:buFont typeface="Arial" panose="020B0604020202020204" pitchFamily="34" charset="0"/>
                        <a:buChar char="•"/>
                      </a:pPr>
                      <a:r>
                        <a:rPr lang="de-AT" sz="1400" b="0" noProof="0" dirty="0" smtClean="0"/>
                        <a:t>Aufzeigen verschiedener </a:t>
                      </a:r>
                      <a:r>
                        <a:rPr lang="de-AT" sz="1400" b="0" baseline="0" noProof="0" dirty="0" smtClean="0"/>
                        <a:t>Ansätze</a:t>
                      </a:r>
                      <a:endParaRPr lang="de-AT" sz="1400" b="0" noProof="0" dirty="0"/>
                    </a:p>
                  </a:txBody>
                  <a:tcPr marL="68580" marR="68580"/>
                </a:tc>
                <a:extLst>
                  <a:ext uri="{0D108BD9-81ED-4DB2-BD59-A6C34878D82A}">
                    <a16:rowId xmlns:a16="http://schemas.microsoft.com/office/drawing/2014/main" xmlns="" val="10002"/>
                  </a:ext>
                </a:extLst>
              </a:tr>
              <a:tr h="1124124">
                <a:tc>
                  <a:txBody>
                    <a:bodyPr/>
                    <a:lstStyle/>
                    <a:p>
                      <a:r>
                        <a:rPr lang="de-AT" sz="1400" b="0" noProof="0" dirty="0" smtClean="0"/>
                        <a:t>Analysegespräche</a:t>
                      </a:r>
                      <a:endParaRPr lang="de-AT" sz="1400" b="0" noProof="0" dirty="0"/>
                    </a:p>
                  </a:txBody>
                  <a:tcPr marL="68580" marR="68580"/>
                </a:tc>
                <a:tc>
                  <a:txBody>
                    <a:bodyPr/>
                    <a:lstStyle/>
                    <a:p>
                      <a:r>
                        <a:rPr lang="de-AT" sz="1400" b="0" noProof="0" dirty="0" smtClean="0"/>
                        <a:t>Poster</a:t>
                      </a:r>
                      <a:r>
                        <a:rPr lang="de-AT" sz="1400" b="0" baseline="0" noProof="0" dirty="0" smtClean="0"/>
                        <a:t> zum Landeskunde-</a:t>
                      </a:r>
                    </a:p>
                    <a:p>
                      <a:r>
                        <a:rPr lang="de-AT" sz="1400" b="0" baseline="0" noProof="0" dirty="0" smtClean="0"/>
                        <a:t>Unterricht im Rahmen des Sprachunterrichtes</a:t>
                      </a:r>
                      <a:endParaRPr lang="de-AT" sz="1400" b="0" noProof="0" dirty="0"/>
                    </a:p>
                  </a:txBody>
                  <a:tcPr marL="68580" marR="68580">
                    <a:solidFill>
                      <a:schemeClr val="accent6">
                        <a:lumMod val="60000"/>
                        <a:lumOff val="40000"/>
                      </a:schemeClr>
                    </a:solidFill>
                  </a:tcPr>
                </a:tc>
                <a:tc>
                  <a:txBody>
                    <a:bodyPr/>
                    <a:lstStyle/>
                    <a:p>
                      <a:pPr marL="285750" indent="-285750">
                        <a:buFont typeface="Arial" panose="020B0604020202020204" pitchFamily="34" charset="0"/>
                        <a:buChar char="•"/>
                      </a:pPr>
                      <a:r>
                        <a:rPr lang="de-AT" sz="1400" b="0" noProof="0" dirty="0" smtClean="0"/>
                        <a:t>Demonstration eines Aktionsforschungstools</a:t>
                      </a:r>
                    </a:p>
                    <a:p>
                      <a:pPr marL="285750" indent="-285750">
                        <a:buFont typeface="Arial" panose="020B0604020202020204" pitchFamily="34" charset="0"/>
                        <a:buChar char="•"/>
                      </a:pPr>
                      <a:r>
                        <a:rPr lang="de-AT" sz="1400" b="0" baseline="0" noProof="0" dirty="0" smtClean="0"/>
                        <a:t>Berufliches Kennenlernen</a:t>
                      </a:r>
                    </a:p>
                    <a:p>
                      <a:pPr marL="285750" indent="-285750">
                        <a:buFont typeface="Arial" panose="020B0604020202020204" pitchFamily="34" charset="0"/>
                        <a:buChar char="•"/>
                      </a:pPr>
                      <a:r>
                        <a:rPr lang="de-AT" sz="1400" b="0" baseline="0" noProof="0" dirty="0" smtClean="0"/>
                        <a:t>Aufzeigen, dass Gespräche zum Unterricht sehr konstruktiv sein können</a:t>
                      </a:r>
                      <a:endParaRPr lang="de-AT" sz="1400" b="0" baseline="0" noProof="0" dirty="0"/>
                    </a:p>
                  </a:txBody>
                  <a:tcPr marL="68580" marR="68580"/>
                </a:tc>
                <a:extLst>
                  <a:ext uri="{0D108BD9-81ED-4DB2-BD59-A6C34878D82A}">
                    <a16:rowId xmlns:a16="http://schemas.microsoft.com/office/drawing/2014/main" xmlns="" val="10003"/>
                  </a:ext>
                </a:extLst>
              </a:tr>
              <a:tr h="856657">
                <a:tc>
                  <a:txBody>
                    <a:bodyPr/>
                    <a:lstStyle/>
                    <a:p>
                      <a:r>
                        <a:rPr lang="de-AT" sz="1400" b="0" noProof="0" dirty="0" smtClean="0"/>
                        <a:t>Vom Analyse</a:t>
                      </a:r>
                      <a:r>
                        <a:rPr lang="de-AT" sz="1400" b="0" baseline="0" noProof="0" dirty="0" smtClean="0"/>
                        <a:t>gespräch zu neuen Ansätzen im LK/Kulturunterricht</a:t>
                      </a:r>
                    </a:p>
                    <a:p>
                      <a:r>
                        <a:rPr lang="de-AT" sz="1400" b="0" baseline="0" noProof="0" dirty="0" smtClean="0"/>
                        <a:t>Rückmeldungen: Memos</a:t>
                      </a:r>
                      <a:endParaRPr lang="de-AT" sz="1400" b="0" noProof="0" dirty="0"/>
                    </a:p>
                  </a:txBody>
                  <a:tcPr marL="68580" marR="68580" marT="34290" marB="34290"/>
                </a:tc>
                <a:tc>
                  <a:txBody>
                    <a:bodyPr/>
                    <a:lstStyle/>
                    <a:p>
                      <a:r>
                        <a:rPr lang="de-AT" sz="1400" b="0" noProof="0" dirty="0" smtClean="0"/>
                        <a:t>Aktuelle Tendenzen</a:t>
                      </a:r>
                      <a:r>
                        <a:rPr lang="de-AT" sz="1400" b="0" baseline="0" noProof="0" dirty="0" smtClean="0"/>
                        <a:t> im LK/Kulturunterricht</a:t>
                      </a:r>
                      <a:endParaRPr lang="de-AT" sz="1400" b="0" noProof="0" dirty="0"/>
                    </a:p>
                  </a:txBody>
                  <a:tcPr marL="68580" marR="68580" marT="34290" marB="34290">
                    <a:solidFill>
                      <a:schemeClr val="accent6">
                        <a:lumMod val="60000"/>
                        <a:lumOff val="4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400" b="0" noProof="0" dirty="0" smtClean="0"/>
                        <a:t>Demonstration eines Aktionsforschungstools</a:t>
                      </a:r>
                    </a:p>
                  </a:txBody>
                  <a:tcPr marL="68580" marR="68580" marT="34290" marB="3429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8248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7" y="904875"/>
            <a:ext cx="8634335" cy="812800"/>
          </a:xfrm>
          <a:noFill/>
        </p:spPr>
        <p:txBody>
          <a:bodyPr>
            <a:normAutofit fontScale="90000"/>
          </a:bodyPr>
          <a:lstStyle/>
          <a:p>
            <a:pPr algn="ctr"/>
            <a:r>
              <a:rPr lang="en-US" sz="2400" b="1" dirty="0"/>
              <a:t>Sibiu / </a:t>
            </a:r>
            <a:r>
              <a:rPr lang="en-US" sz="2400" b="1" dirty="0" err="1"/>
              <a:t>Hermannstadt</a:t>
            </a:r>
            <a:r>
              <a:rPr lang="en-US" sz="2400" b="1" dirty="0"/>
              <a:t>  </a:t>
            </a:r>
            <a:r>
              <a:rPr lang="en-US" sz="2400" b="1" dirty="0" err="1"/>
              <a:t>Vorlage</a:t>
            </a:r>
            <a:r>
              <a:rPr lang="en-US" sz="2400" b="1" dirty="0"/>
              <a:t> </a:t>
            </a:r>
            <a:r>
              <a:rPr lang="en-US" sz="2400" b="1" dirty="0" err="1"/>
              <a:t>für</a:t>
            </a:r>
            <a:r>
              <a:rPr lang="en-US" sz="2400" b="1" dirty="0"/>
              <a:t> </a:t>
            </a:r>
            <a:r>
              <a:rPr lang="en-US" sz="2400" b="1" dirty="0" err="1"/>
              <a:t>einen</a:t>
            </a:r>
            <a:r>
              <a:rPr lang="en-US" sz="2400" b="1" dirty="0"/>
              <a:t> </a:t>
            </a:r>
            <a:br>
              <a:rPr lang="en-US" sz="2400" b="1" dirty="0"/>
            </a:br>
            <a:r>
              <a:rPr lang="en-US" sz="2400" b="1" dirty="0"/>
              <a:t>3-tägigen </a:t>
            </a:r>
            <a:r>
              <a:rPr lang="en-US" sz="2400" b="1" dirty="0" err="1"/>
              <a:t>Aktionsforschungsworkshop</a:t>
            </a:r>
            <a:r>
              <a:rPr lang="en-US" sz="2400" b="1" dirty="0"/>
              <a:t>: Tag </a:t>
            </a:r>
            <a:r>
              <a:rPr lang="en-US" sz="2400" b="1" dirty="0" smtClean="0"/>
              <a:t>2</a:t>
            </a:r>
            <a:r>
              <a:rPr lang="en-GB" sz="2400" b="1" dirty="0"/>
              <a:t/>
            </a:r>
            <a:br>
              <a:rPr lang="en-GB" sz="2400" b="1" dirty="0"/>
            </a:br>
            <a:endParaRPr lang="en-GB"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8192913"/>
              </p:ext>
            </p:extLst>
          </p:nvPr>
        </p:nvGraphicFramePr>
        <p:xfrm>
          <a:off x="85725" y="1508127"/>
          <a:ext cx="8989563" cy="4515955"/>
        </p:xfrm>
        <a:graphic>
          <a:graphicData uri="http://schemas.openxmlformats.org/drawingml/2006/table">
            <a:tbl>
              <a:tblPr firstRow="1" firstCol="1" bandRow="1">
                <a:tableStyleId>{69CF1AB2-1976-4502-BF36-3FF5EA218861}</a:tableStyleId>
              </a:tblPr>
              <a:tblGrid>
                <a:gridCol w="3134624">
                  <a:extLst>
                    <a:ext uri="{9D8B030D-6E8A-4147-A177-3AD203B41FA5}">
                      <a16:colId xmlns:a16="http://schemas.microsoft.com/office/drawing/2014/main" xmlns="" val="4216069110"/>
                    </a:ext>
                  </a:extLst>
                </a:gridCol>
                <a:gridCol w="2612681">
                  <a:extLst>
                    <a:ext uri="{9D8B030D-6E8A-4147-A177-3AD203B41FA5}">
                      <a16:colId xmlns:a16="http://schemas.microsoft.com/office/drawing/2014/main" xmlns="" val="1425014037"/>
                    </a:ext>
                  </a:extLst>
                </a:gridCol>
                <a:gridCol w="3242258">
                  <a:extLst>
                    <a:ext uri="{9D8B030D-6E8A-4147-A177-3AD203B41FA5}">
                      <a16:colId xmlns:a16="http://schemas.microsoft.com/office/drawing/2014/main" xmlns="" val="3242161432"/>
                    </a:ext>
                  </a:extLst>
                </a:gridCol>
              </a:tblGrid>
              <a:tr h="443065">
                <a:tc>
                  <a:txBody>
                    <a:bodyPr/>
                    <a:lstStyle/>
                    <a:p>
                      <a:r>
                        <a:rPr lang="de-AT" sz="1400" b="1" noProof="0" dirty="0" smtClean="0">
                          <a:latin typeface="+mn-lt"/>
                        </a:rPr>
                        <a:t>Schritte</a:t>
                      </a:r>
                      <a:r>
                        <a:rPr lang="de-AT" sz="1400" b="1" baseline="0" noProof="0" dirty="0" smtClean="0">
                          <a:latin typeface="+mn-lt"/>
                        </a:rPr>
                        <a:t> zur Aktionsforschung</a:t>
                      </a:r>
                      <a:endParaRPr lang="de-AT" sz="1400" b="1" noProof="0" dirty="0">
                        <a:latin typeface="+mn-lt"/>
                      </a:endParaRPr>
                    </a:p>
                  </a:txBody>
                  <a:tcPr marL="44273" marR="44273" marT="0" marB="0"/>
                </a:tc>
                <a:tc>
                  <a:txBody>
                    <a:bodyPr/>
                    <a:lstStyle/>
                    <a:p>
                      <a:r>
                        <a:rPr lang="de-AT" sz="1400" b="1" noProof="0" dirty="0" smtClean="0">
                          <a:latin typeface="+mn-lt"/>
                        </a:rPr>
                        <a:t>Thema/ Inhalt</a:t>
                      </a:r>
                      <a:br>
                        <a:rPr lang="de-AT" sz="1400" b="1" noProof="0" dirty="0" smtClean="0">
                          <a:latin typeface="+mn-lt"/>
                        </a:rPr>
                      </a:br>
                      <a:r>
                        <a:rPr lang="de-AT" sz="1400" b="1" noProof="0" dirty="0" smtClean="0">
                          <a:latin typeface="+mn-lt"/>
                        </a:rPr>
                        <a:t>Österreichische  Kultur</a:t>
                      </a:r>
                      <a:endParaRPr lang="de-AT" sz="1400" b="1" noProof="0" dirty="0">
                        <a:latin typeface="+mn-lt"/>
                      </a:endParaRPr>
                    </a:p>
                  </a:txBody>
                  <a:tcPr marL="44273" marR="44273" marT="0" marB="0">
                    <a:solidFill>
                      <a:schemeClr val="accent6">
                        <a:lumMod val="60000"/>
                        <a:lumOff val="40000"/>
                      </a:schemeClr>
                    </a:solidFill>
                  </a:tcPr>
                </a:tc>
                <a:tc>
                  <a:txBody>
                    <a:bodyPr/>
                    <a:lstStyle/>
                    <a:p>
                      <a:pPr>
                        <a:spcBef>
                          <a:spcPts val="600"/>
                        </a:spcBef>
                        <a:spcAft>
                          <a:spcPts val="600"/>
                        </a:spcAft>
                      </a:pPr>
                      <a:r>
                        <a:rPr lang="de-AT" sz="1400" b="1" noProof="0" dirty="0" smtClean="0">
                          <a:effectLst/>
                          <a:latin typeface="+mn-lt"/>
                        </a:rPr>
                        <a:t>Unsere Ziele</a:t>
                      </a:r>
                      <a:endParaRPr lang="de-AT" sz="1400" b="1" noProof="0" dirty="0">
                        <a:effectLst/>
                        <a:latin typeface="+mn-lt"/>
                        <a:ea typeface="MS Mincho"/>
                        <a:cs typeface="Times New Roman" panose="02020603050405020304" pitchFamily="18" charset="0"/>
                      </a:endParaRPr>
                    </a:p>
                  </a:txBody>
                  <a:tcPr marL="44273" marR="44273" marT="0" marB="0"/>
                </a:tc>
                <a:extLst>
                  <a:ext uri="{0D108BD9-81ED-4DB2-BD59-A6C34878D82A}">
                    <a16:rowId xmlns:a16="http://schemas.microsoft.com/office/drawing/2014/main" xmlns="" val="3419149920"/>
                  </a:ext>
                </a:extLst>
              </a:tr>
              <a:tr h="828701">
                <a:tc>
                  <a:txBody>
                    <a:bodyPr/>
                    <a:lstStyle/>
                    <a:p>
                      <a:pPr>
                        <a:spcAft>
                          <a:spcPts val="0"/>
                        </a:spcAft>
                      </a:pPr>
                      <a:r>
                        <a:rPr lang="de-AT" sz="1400" b="0" noProof="0" dirty="0" smtClean="0">
                          <a:effectLst/>
                          <a:latin typeface="+mn-lt"/>
                        </a:rPr>
                        <a:t>Einstieg</a:t>
                      </a:r>
                      <a:r>
                        <a:rPr lang="de-AT" sz="1400" b="0" baseline="0" noProof="0" dirty="0" smtClean="0">
                          <a:effectLst/>
                          <a:latin typeface="+mn-lt"/>
                        </a:rPr>
                        <a:t> in den zweiten Tag</a:t>
                      </a:r>
                      <a:endParaRPr lang="de-AT" sz="1400" b="0" noProof="0" dirty="0" smtClean="0">
                        <a:effectLst/>
                        <a:latin typeface="+mn-lt"/>
                      </a:endParaRPr>
                    </a:p>
                    <a:p>
                      <a:pPr>
                        <a:spcAft>
                          <a:spcPts val="0"/>
                        </a:spcAft>
                      </a:pPr>
                      <a:r>
                        <a:rPr lang="de-AT" sz="1400" b="0" noProof="0" dirty="0" smtClean="0">
                          <a:effectLst/>
                          <a:latin typeface="+mn-lt"/>
                        </a:rPr>
                        <a:t>Verschiedene Perspektiven</a:t>
                      </a:r>
                    </a:p>
                    <a:p>
                      <a:pPr>
                        <a:spcAft>
                          <a:spcPts val="0"/>
                        </a:spcAft>
                      </a:pPr>
                      <a:r>
                        <a:rPr lang="de-AT" sz="1400" b="0" noProof="0" dirty="0" smtClean="0">
                          <a:effectLst/>
                          <a:latin typeface="+mn-lt"/>
                        </a:rPr>
                        <a:t>Anmerkungen zum Feedback vom ersten Tag</a:t>
                      </a:r>
                      <a:endParaRPr lang="de-AT" sz="1400" b="0" noProof="0" dirty="0">
                        <a:effectLst/>
                        <a:latin typeface="+mn-lt"/>
                        <a:ea typeface="MS Mincho"/>
                        <a:cs typeface="Times New Roman" panose="02020603050405020304" pitchFamily="18" charset="0"/>
                      </a:endParaRPr>
                    </a:p>
                  </a:txBody>
                  <a:tcPr marL="44273" marR="44273" marT="0" marB="0"/>
                </a:tc>
                <a:tc>
                  <a:txBody>
                    <a:bodyPr/>
                    <a:lstStyle/>
                    <a:p>
                      <a:pPr>
                        <a:spcAft>
                          <a:spcPts val="0"/>
                        </a:spcAft>
                      </a:pPr>
                      <a:r>
                        <a:rPr lang="de-AT" sz="1400" b="0" noProof="0" dirty="0" smtClean="0">
                          <a:effectLst/>
                          <a:latin typeface="+mn-lt"/>
                          <a:ea typeface="+mn-ea"/>
                          <a:cs typeface="+mn-cs"/>
                        </a:rPr>
                        <a:t>Österreichische</a:t>
                      </a:r>
                      <a:r>
                        <a:rPr lang="de-AT" sz="1400" b="0" baseline="0" noProof="0" dirty="0" smtClean="0">
                          <a:effectLst/>
                          <a:latin typeface="+mn-lt"/>
                          <a:ea typeface="+mn-ea"/>
                          <a:cs typeface="+mn-cs"/>
                        </a:rPr>
                        <a:t> </a:t>
                      </a:r>
                    </a:p>
                    <a:p>
                      <a:pPr>
                        <a:spcAft>
                          <a:spcPts val="0"/>
                        </a:spcAft>
                      </a:pPr>
                      <a:r>
                        <a:rPr lang="de-AT" sz="1400" b="0" baseline="0" noProof="0" dirty="0" smtClean="0">
                          <a:effectLst/>
                          <a:latin typeface="+mn-lt"/>
                          <a:ea typeface="+mn-ea"/>
                          <a:cs typeface="+mn-cs"/>
                        </a:rPr>
                        <a:t>Geschichten</a:t>
                      </a:r>
                      <a:endParaRPr lang="de-AT" sz="1400" b="0" noProof="0" dirty="0">
                        <a:effectLst/>
                        <a:latin typeface="+mn-lt"/>
                        <a:ea typeface="MS Mincho"/>
                        <a:cs typeface="Times New Roman" panose="02020603050405020304" pitchFamily="18" charset="0"/>
                      </a:endParaRPr>
                    </a:p>
                  </a:txBody>
                  <a:tcPr marL="44273" marR="44273" marT="0" marB="0">
                    <a:solidFill>
                      <a:schemeClr val="accent6">
                        <a:lumMod val="60000"/>
                        <a:lumOff val="40000"/>
                      </a:schemeClr>
                    </a:solidFill>
                  </a:tcPr>
                </a:tc>
                <a:tc>
                  <a:txBody>
                    <a:bodyPr/>
                    <a:lstStyle/>
                    <a:p>
                      <a:pPr marL="0" lvl="0" indent="0">
                        <a:spcAft>
                          <a:spcPts val="0"/>
                        </a:spcAft>
                        <a:buFont typeface="Arial" panose="020B0604020202020204" pitchFamily="34" charset="0"/>
                        <a:buNone/>
                      </a:pPr>
                      <a:endParaRPr lang="de-AT" sz="1400" b="0" noProof="0" dirty="0" smtClean="0">
                        <a:effectLst/>
                        <a:latin typeface="+mn-lt"/>
                      </a:endParaRPr>
                    </a:p>
                    <a:p>
                      <a:pPr marL="285750" lvl="0" indent="-285750">
                        <a:spcAft>
                          <a:spcPts val="0"/>
                        </a:spcAft>
                        <a:buFont typeface="Arial" panose="020B0604020202020204" pitchFamily="34" charset="0"/>
                        <a:buChar char="•"/>
                      </a:pPr>
                      <a:r>
                        <a:rPr lang="de-AT" sz="1400" b="0" noProof="0" dirty="0" smtClean="0">
                          <a:effectLst/>
                          <a:latin typeface="+mn-lt"/>
                        </a:rPr>
                        <a:t>Unterschiedliche Perspektiven</a:t>
                      </a:r>
                    </a:p>
                    <a:p>
                      <a:pPr marL="285750" lvl="0" indent="-285750">
                        <a:spcAft>
                          <a:spcPts val="0"/>
                        </a:spcAft>
                        <a:buFont typeface="Arial" panose="020B0604020202020204" pitchFamily="34" charset="0"/>
                        <a:buChar char="•"/>
                      </a:pPr>
                      <a:r>
                        <a:rPr lang="de-AT" sz="1400" b="0" noProof="0" dirty="0" smtClean="0">
                          <a:effectLst/>
                          <a:latin typeface="+mn-lt"/>
                        </a:rPr>
                        <a:t>Umgang mit Feedback zeigen</a:t>
                      </a:r>
                      <a:endParaRPr lang="de-AT" sz="1400" b="0" noProof="0" dirty="0">
                        <a:effectLst/>
                        <a:latin typeface="+mn-lt"/>
                        <a:ea typeface="MS Mincho"/>
                        <a:cs typeface="Times New Roman" panose="02020603050405020304" pitchFamily="18" charset="0"/>
                      </a:endParaRPr>
                    </a:p>
                  </a:txBody>
                  <a:tcPr marL="44273" marR="44273" marT="0" marB="0"/>
                </a:tc>
                <a:extLst>
                  <a:ext uri="{0D108BD9-81ED-4DB2-BD59-A6C34878D82A}">
                    <a16:rowId xmlns:a16="http://schemas.microsoft.com/office/drawing/2014/main" xmlns="" val="222650066"/>
                  </a:ext>
                </a:extLst>
              </a:tr>
              <a:tr h="897419">
                <a:tc>
                  <a:txBody>
                    <a:bodyPr/>
                    <a:lstStyle/>
                    <a:p>
                      <a:pPr>
                        <a:spcAft>
                          <a:spcPts val="0"/>
                        </a:spcAft>
                      </a:pPr>
                      <a:r>
                        <a:rPr lang="de-AT" sz="1400" b="0" noProof="0" dirty="0" smtClean="0">
                          <a:effectLst/>
                          <a:latin typeface="+mn-lt"/>
                        </a:rPr>
                        <a:t>Input zur Aktionsforschung</a:t>
                      </a:r>
                      <a:endParaRPr lang="de-AT" sz="1400" b="0" noProof="0" dirty="0">
                        <a:effectLst/>
                        <a:latin typeface="+mn-lt"/>
                        <a:ea typeface="MS Mincho"/>
                        <a:cs typeface="Times New Roman" panose="02020603050405020304" pitchFamily="18" charset="0"/>
                      </a:endParaRPr>
                    </a:p>
                  </a:txBody>
                  <a:tcPr marL="44273" marR="44273" marT="0" marB="0"/>
                </a:tc>
                <a:tc>
                  <a:txBody>
                    <a:bodyPr/>
                    <a:lstStyle/>
                    <a:p>
                      <a:pPr>
                        <a:spcAft>
                          <a:spcPts val="0"/>
                        </a:spcAft>
                      </a:pPr>
                      <a:r>
                        <a:rPr lang="de-AT" sz="1400" b="0" noProof="0" dirty="0" smtClean="0">
                          <a:effectLst/>
                          <a:latin typeface="+mn-lt"/>
                        </a:rPr>
                        <a:t> </a:t>
                      </a:r>
                      <a:endParaRPr lang="de-AT" sz="1400" b="0" noProof="0" dirty="0">
                        <a:effectLst/>
                        <a:latin typeface="+mn-lt"/>
                        <a:ea typeface="MS Mincho"/>
                        <a:cs typeface="Times New Roman" panose="02020603050405020304" pitchFamily="18" charset="0"/>
                      </a:endParaRPr>
                    </a:p>
                  </a:txBody>
                  <a:tcPr marL="44273" marR="44273" marT="0" marB="0">
                    <a:solidFill>
                      <a:schemeClr val="accent6">
                        <a:lumMod val="60000"/>
                        <a:lumOff val="40000"/>
                      </a:schemeClr>
                    </a:solidFill>
                  </a:tcPr>
                </a:tc>
                <a:tc>
                  <a:txBody>
                    <a:bodyPr/>
                    <a:lstStyle/>
                    <a:p>
                      <a:pPr marL="285750" indent="-285750">
                        <a:spcAft>
                          <a:spcPts val="0"/>
                        </a:spcAft>
                        <a:buFont typeface="Arial" panose="020B0604020202020204" pitchFamily="34" charset="0"/>
                        <a:buChar char="•"/>
                      </a:pPr>
                      <a:r>
                        <a:rPr lang="de-AT" sz="1400" b="0" kern="1200" noProof="0" dirty="0" smtClean="0">
                          <a:solidFill>
                            <a:schemeClr val="dk1"/>
                          </a:solidFill>
                          <a:effectLst/>
                          <a:latin typeface="+mn-lt"/>
                          <a:ea typeface="+mn-ea"/>
                          <a:cs typeface="+mn-cs"/>
                        </a:rPr>
                        <a:t>ausgewählte Aktionsforschungsinhalte, die der  Gruppe und dem Kontext angepasst wurden</a:t>
                      </a:r>
                    </a:p>
                    <a:p>
                      <a:pPr marL="285750" indent="-285750">
                        <a:spcAft>
                          <a:spcPts val="0"/>
                        </a:spcAft>
                        <a:buFont typeface="Arial" panose="020B0604020202020204" pitchFamily="34" charset="0"/>
                        <a:buChar char="•"/>
                      </a:pPr>
                      <a:r>
                        <a:rPr lang="de-AT" sz="1400" b="0" kern="1200" noProof="0" dirty="0" smtClean="0">
                          <a:solidFill>
                            <a:schemeClr val="dk1"/>
                          </a:solidFill>
                          <a:effectLst/>
                          <a:latin typeface="+mn-lt"/>
                          <a:ea typeface="+mn-ea"/>
                          <a:cs typeface="+mn-cs"/>
                        </a:rPr>
                        <a:t>Vorgestellte Methoden in einen theoretischen Rahmen bringen </a:t>
                      </a:r>
                      <a:endParaRPr lang="de-AT" sz="1400" b="0" kern="1200" noProof="0" dirty="0">
                        <a:solidFill>
                          <a:schemeClr val="dk1"/>
                        </a:solidFill>
                        <a:effectLst/>
                        <a:latin typeface="+mn-lt"/>
                        <a:ea typeface="+mn-ea"/>
                        <a:cs typeface="+mn-cs"/>
                      </a:endParaRPr>
                    </a:p>
                  </a:txBody>
                  <a:tcPr marL="44273" marR="44273" marT="0" marB="0"/>
                </a:tc>
                <a:extLst>
                  <a:ext uri="{0D108BD9-81ED-4DB2-BD59-A6C34878D82A}">
                    <a16:rowId xmlns:a16="http://schemas.microsoft.com/office/drawing/2014/main" xmlns="" val="3347836354"/>
                  </a:ext>
                </a:extLst>
              </a:tr>
              <a:tr h="1188334">
                <a:tc>
                  <a:txBody>
                    <a:bodyPr/>
                    <a:lstStyle/>
                    <a:p>
                      <a:pPr>
                        <a:spcAft>
                          <a:spcPts val="0"/>
                        </a:spcAft>
                      </a:pPr>
                      <a:r>
                        <a:rPr lang="de-AT" sz="1400" b="0" noProof="0" dirty="0" smtClean="0">
                          <a:effectLst/>
                          <a:latin typeface="+mn-lt"/>
                        </a:rPr>
                        <a:t> </a:t>
                      </a:r>
                      <a:endParaRPr lang="de-AT" sz="1400" b="0" noProof="0" dirty="0">
                        <a:effectLst/>
                        <a:latin typeface="+mn-lt"/>
                        <a:ea typeface="MS Mincho"/>
                        <a:cs typeface="Times New Roman" panose="02020603050405020304" pitchFamily="18" charset="0"/>
                      </a:endParaRPr>
                    </a:p>
                  </a:txBody>
                  <a:tcPr marL="44273" marR="44273" marT="0" marB="0"/>
                </a:tc>
                <a:tc>
                  <a:txBody>
                    <a:bodyPr/>
                    <a:lstStyle/>
                    <a:p>
                      <a:r>
                        <a:rPr lang="de-AT" sz="1400" b="0" i="0" noProof="0" dirty="0" smtClean="0">
                          <a:latin typeface="+mn-lt"/>
                        </a:rPr>
                        <a:t>Aspekte</a:t>
                      </a:r>
                      <a:r>
                        <a:rPr lang="de-AT" sz="1400" b="0" i="0" baseline="0" noProof="0" dirty="0" smtClean="0">
                          <a:latin typeface="+mn-lt"/>
                        </a:rPr>
                        <a:t> des Lebens in Österreich</a:t>
                      </a:r>
                    </a:p>
                    <a:p>
                      <a:pPr marL="285750" indent="-285750">
                        <a:buFont typeface="Arial"/>
                        <a:buChar char="•"/>
                      </a:pPr>
                      <a:r>
                        <a:rPr lang="de-AT" sz="1400" b="0" i="0" baseline="0" noProof="0" dirty="0" smtClean="0">
                          <a:latin typeface="+mn-lt"/>
                        </a:rPr>
                        <a:t>Regionen</a:t>
                      </a:r>
                    </a:p>
                    <a:p>
                      <a:pPr marL="285750" indent="-285750">
                        <a:buFont typeface="Arial"/>
                        <a:buChar char="•"/>
                      </a:pPr>
                      <a:r>
                        <a:rPr lang="de-AT" sz="1400" b="0" i="0" baseline="0" noProof="0" dirty="0" smtClean="0">
                          <a:latin typeface="+mn-lt"/>
                        </a:rPr>
                        <a:t>Literatur aus Österreich</a:t>
                      </a:r>
                    </a:p>
                    <a:p>
                      <a:pPr marL="285750" indent="-285750">
                        <a:buFont typeface="Arial"/>
                        <a:buChar char="•"/>
                      </a:pPr>
                      <a:r>
                        <a:rPr lang="de-AT" sz="1400" b="0" i="0" baseline="0" noProof="0" dirty="0" smtClean="0">
                          <a:latin typeface="+mn-lt"/>
                        </a:rPr>
                        <a:t>„Ich und meine Umgebung“</a:t>
                      </a:r>
                    </a:p>
                    <a:p>
                      <a:pPr marL="285750" indent="-285750">
                        <a:buFont typeface="Arial"/>
                        <a:buChar char="•"/>
                      </a:pPr>
                      <a:r>
                        <a:rPr lang="de-AT" sz="1400" b="0" i="0" baseline="0" noProof="0" dirty="0" smtClean="0">
                          <a:latin typeface="+mn-lt"/>
                        </a:rPr>
                        <a:t>„Wir leben in Europa“: Simulation und Reflexion über Stereotypen</a:t>
                      </a:r>
                    </a:p>
                  </a:txBody>
                  <a:tcPr marL="44273" marR="44273" marT="0" marB="0">
                    <a:solidFill>
                      <a:schemeClr val="accent6">
                        <a:lumMod val="60000"/>
                        <a:lumOff val="40000"/>
                      </a:schemeClr>
                    </a:solidFill>
                  </a:tcPr>
                </a:tc>
                <a:tc>
                  <a:txBody>
                    <a:bodyPr/>
                    <a:lstStyle/>
                    <a:p>
                      <a:pPr marL="285750" indent="-285750">
                        <a:spcAft>
                          <a:spcPts val="0"/>
                        </a:spcAft>
                        <a:buFont typeface="Arial" panose="020B0604020202020204" pitchFamily="34" charset="0"/>
                        <a:buChar char="•"/>
                      </a:pPr>
                      <a:r>
                        <a:rPr lang="de-AT" sz="1400" b="0" noProof="0" dirty="0" smtClean="0">
                          <a:effectLst/>
                          <a:latin typeface="+mn-lt"/>
                        </a:rPr>
                        <a:t>Impulse für gemeinsam</a:t>
                      </a:r>
                      <a:r>
                        <a:rPr lang="de-AT" sz="1400" b="0" baseline="0" noProof="0" dirty="0" smtClean="0">
                          <a:effectLst/>
                          <a:latin typeface="+mn-lt"/>
                        </a:rPr>
                        <a:t> zu planenden Stunden geben </a:t>
                      </a:r>
                    </a:p>
                    <a:p>
                      <a:pPr marL="285750" indent="-285750">
                        <a:spcAft>
                          <a:spcPts val="0"/>
                        </a:spcAft>
                        <a:buFont typeface="Arial" panose="020B0604020202020204" pitchFamily="34" charset="0"/>
                        <a:buChar char="•"/>
                      </a:pPr>
                      <a:endParaRPr lang="de-AT" sz="1400" b="0" baseline="0" noProof="0" dirty="0" smtClean="0">
                        <a:effectLst/>
                        <a:latin typeface="+mn-lt"/>
                        <a:ea typeface="MS Mincho"/>
                        <a:cs typeface="Times New Roman" panose="02020603050405020304" pitchFamily="18" charset="0"/>
                      </a:endParaRPr>
                    </a:p>
                    <a:p>
                      <a:pPr marL="285750" indent="-285750">
                        <a:spcAft>
                          <a:spcPts val="0"/>
                        </a:spcAft>
                        <a:buFont typeface="Arial" panose="020B0604020202020204" pitchFamily="34" charset="0"/>
                        <a:buChar char="•"/>
                      </a:pPr>
                      <a:endParaRPr lang="de-AT" sz="1400" b="0" baseline="0" noProof="0" dirty="0" smtClean="0">
                        <a:effectLst/>
                        <a:latin typeface="+mn-lt"/>
                        <a:ea typeface="MS Mincho"/>
                        <a:cs typeface="Times New Roman" panose="02020603050405020304" pitchFamily="18" charset="0"/>
                      </a:endParaRPr>
                    </a:p>
                    <a:p>
                      <a:pPr marL="285750" indent="-285750">
                        <a:spcAft>
                          <a:spcPts val="0"/>
                        </a:spcAft>
                        <a:buFont typeface="Arial" panose="020B0604020202020204" pitchFamily="34" charset="0"/>
                        <a:buChar char="•"/>
                      </a:pPr>
                      <a:endParaRPr lang="de-AT" sz="1400" b="0" baseline="0" noProof="0" dirty="0" smtClean="0">
                        <a:effectLst/>
                        <a:latin typeface="+mn-lt"/>
                        <a:ea typeface="MS Mincho"/>
                        <a:cs typeface="Times New Roman" panose="02020603050405020304" pitchFamily="18" charset="0"/>
                      </a:endParaRPr>
                    </a:p>
                  </a:txBody>
                  <a:tcPr marL="44273" marR="44273" marT="0" marB="0"/>
                </a:tc>
                <a:extLst>
                  <a:ext uri="{0D108BD9-81ED-4DB2-BD59-A6C34878D82A}">
                    <a16:rowId xmlns:a16="http://schemas.microsoft.com/office/drawing/2014/main" xmlns="" val="2610935533"/>
                  </a:ext>
                </a:extLst>
              </a:tr>
              <a:tr h="659130">
                <a:tc>
                  <a:txBody>
                    <a:bodyPr/>
                    <a:lstStyle/>
                    <a:p>
                      <a:pPr marL="0" indent="0">
                        <a:buFont typeface="Arial"/>
                        <a:buNone/>
                      </a:pPr>
                      <a:r>
                        <a:rPr lang="de-AT" sz="1400" b="0" noProof="0" smtClean="0">
                          <a:latin typeface="+mn-lt"/>
                        </a:rPr>
                        <a:t>Zusammenfassung</a:t>
                      </a:r>
                      <a:r>
                        <a:rPr lang="de-AT" sz="1400" b="0" baseline="0" noProof="0" smtClean="0">
                          <a:latin typeface="+mn-lt"/>
                        </a:rPr>
                        <a:t> des Tages und Vorschau auf Tag 3</a:t>
                      </a:r>
                    </a:p>
                    <a:p>
                      <a:pPr marL="0" indent="0">
                        <a:buFont typeface="Arial"/>
                        <a:buNone/>
                      </a:pPr>
                      <a:r>
                        <a:rPr lang="de-AT" sz="1400" b="0" baseline="0" noProof="0" smtClean="0">
                          <a:latin typeface="+mn-lt"/>
                        </a:rPr>
                        <a:t>Rückmeldungen: Pinnwand</a:t>
                      </a:r>
                      <a:endParaRPr lang="de-AT" sz="1400" b="0" noProof="0" smtClean="0">
                        <a:latin typeface="+mn-lt"/>
                      </a:endParaRPr>
                    </a:p>
                  </a:txBody>
                  <a:tcPr marL="44273" marR="44273" marT="0" marB="0"/>
                </a:tc>
                <a:tc>
                  <a:txBody>
                    <a:bodyPr/>
                    <a:lstStyle/>
                    <a:p>
                      <a:pPr>
                        <a:spcAft>
                          <a:spcPts val="0"/>
                        </a:spcAft>
                      </a:pPr>
                      <a:r>
                        <a:rPr lang="de-AT" sz="1400" b="0" noProof="0" dirty="0" smtClean="0">
                          <a:effectLst/>
                          <a:latin typeface="+mn-lt"/>
                        </a:rPr>
                        <a:t>Gruppen- und Themenfindung</a:t>
                      </a:r>
                      <a:r>
                        <a:rPr lang="de-AT" sz="1400" b="0" baseline="0" noProof="0" dirty="0" smtClean="0">
                          <a:effectLst/>
                          <a:latin typeface="+mn-lt"/>
                        </a:rPr>
                        <a:t> für die gemeinsame Planung</a:t>
                      </a:r>
                    </a:p>
                  </a:txBody>
                  <a:tcPr marL="44273" marR="44273" marT="0" marB="0">
                    <a:solidFill>
                      <a:schemeClr val="accent6">
                        <a:lumMod val="60000"/>
                        <a:lumOff val="40000"/>
                      </a:schemeClr>
                    </a:solidFill>
                  </a:tcPr>
                </a:tc>
                <a:tc>
                  <a:txBody>
                    <a:bodyPr/>
                    <a:lstStyle/>
                    <a:p>
                      <a:pPr marL="285750" lvl="0" indent="-285750">
                        <a:spcAft>
                          <a:spcPts val="0"/>
                        </a:spcAft>
                        <a:buFont typeface="Arial" panose="020B0604020202020204" pitchFamily="34" charset="0"/>
                        <a:buChar char="•"/>
                      </a:pPr>
                      <a:r>
                        <a:rPr lang="de-AT" sz="1400" b="0" noProof="0" dirty="0" smtClean="0">
                          <a:effectLst/>
                          <a:latin typeface="+mn-lt"/>
                        </a:rPr>
                        <a:t>Die gemeinsame Planung vorbereiten</a:t>
                      </a:r>
                    </a:p>
                    <a:p>
                      <a:pPr marL="285750" lvl="0" indent="-285750">
                        <a:spcAft>
                          <a:spcPts val="0"/>
                        </a:spcAft>
                        <a:buFont typeface="Arial" panose="020B0604020202020204" pitchFamily="34" charset="0"/>
                        <a:buChar char="•"/>
                      </a:pPr>
                      <a:r>
                        <a:rPr lang="de-AT" sz="1400" b="0" noProof="0" dirty="0" smtClean="0">
                          <a:effectLst/>
                          <a:latin typeface="+mn-lt"/>
                        </a:rPr>
                        <a:t>Einen Feedbackzyklus demonstrieren</a:t>
                      </a:r>
                      <a:endParaRPr lang="de-AT" sz="1400" b="0" noProof="0" dirty="0">
                        <a:effectLst/>
                        <a:latin typeface="+mn-lt"/>
                        <a:ea typeface="MS Mincho"/>
                        <a:cs typeface="Times New Roman" panose="02020603050405020304" pitchFamily="18" charset="0"/>
                      </a:endParaRPr>
                    </a:p>
                  </a:txBody>
                  <a:tcPr marL="44273" marR="44273" marT="0" marB="0"/>
                </a:tc>
                <a:extLst>
                  <a:ext uri="{0D108BD9-81ED-4DB2-BD59-A6C34878D82A}">
                    <a16:rowId xmlns:a16="http://schemas.microsoft.com/office/drawing/2014/main" xmlns="" val="118583124"/>
                  </a:ext>
                </a:extLst>
              </a:tr>
            </a:tbl>
          </a:graphicData>
        </a:graphic>
      </p:graphicFrame>
    </p:spTree>
    <p:extLst>
      <p:ext uri="{BB962C8B-B14F-4D97-AF65-F5344CB8AC3E}">
        <p14:creationId xmlns:p14="http://schemas.microsoft.com/office/powerpoint/2010/main" val="21454146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1181</Words>
  <Application>Microsoft Office PowerPoint</Application>
  <PresentationFormat>On-screen Show (4:3)</PresentationFormat>
  <Paragraphs>199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Mincho</vt:lpstr>
      <vt:lpstr>Arial</vt:lpstr>
      <vt:lpstr>Calibri</vt:lpstr>
      <vt:lpstr>Calibri Light</vt:lpstr>
      <vt:lpstr>Cambria</vt:lpstr>
      <vt:lpstr>Times New Roman</vt:lpstr>
      <vt:lpstr>Office Theme</vt:lpstr>
      <vt:lpstr>Aktionsforschungsnetzwerke für SprachenlehrerInnen</vt:lpstr>
      <vt:lpstr>Aktionsforschungsnetzwerke im Überblick </vt:lpstr>
      <vt:lpstr> Grundlegende Projektideen </vt:lpstr>
      <vt:lpstr> Projektziele </vt:lpstr>
      <vt:lpstr> Projektteam </vt:lpstr>
      <vt:lpstr> Projektteam </vt:lpstr>
      <vt:lpstr>Erstes Projektjahr</vt:lpstr>
      <vt:lpstr> Sibiu / Hermannstadt  Vorlage für einen  3-tägigen Aktionsforschungsworkshop: Tag 1  </vt:lpstr>
      <vt:lpstr>Sibiu / Hermannstadt  Vorlage für einen  3-tägigen Aktionsforschungsworkshop: Tag 2 </vt:lpstr>
      <vt:lpstr>Sibiu / Hermannstadt  Vorlage für einen  3-tägigen Aktionsforschungsworkshop: Tag 3</vt:lpstr>
      <vt:lpstr>Workshop am EFSZ, Graz</vt:lpstr>
      <vt:lpstr>Workshop am EFSZ, Graz</vt:lpstr>
      <vt:lpstr>Workshop in Graz:  Unser Sprachenbaum</vt:lpstr>
      <vt:lpstr>Mini-Projekte, die im Workshop entstanden</vt:lpstr>
      <vt:lpstr>Graz Workshop  Mini-Projekte: Forschungsthemen</vt:lpstr>
      <vt:lpstr>Graz Workshop   Mini-Projekte: Forschungsthemen</vt:lpstr>
      <vt:lpstr>Graz: TeilnehmerInnen </vt:lpstr>
      <vt:lpstr>Nächste Schritte</vt:lpstr>
      <vt:lpstr>Die Webseite des Projekts  Aktionsforschungsnetzwerke für SprachenlehrerInnen http://www.ecml.at/actionresearch </vt:lpstr>
    </vt:vector>
  </TitlesOfParts>
  <Company>ZeMiT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Administrator</dc:creator>
  <cp:lastModifiedBy>Christian Friedrich</cp:lastModifiedBy>
  <cp:revision>182</cp:revision>
  <cp:lastPrinted>2017-03-16T10:02:27Z</cp:lastPrinted>
  <dcterms:created xsi:type="dcterms:W3CDTF">2016-10-14T09:39:35Z</dcterms:created>
  <dcterms:modified xsi:type="dcterms:W3CDTF">2017-07-12T07:05:41Z</dcterms:modified>
</cp:coreProperties>
</file>