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lvl1pPr marL="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1pPr>
    <a:lvl2pPr marL="4572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2pPr>
    <a:lvl3pPr marL="9144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3pPr>
    <a:lvl4pPr marL="13716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4pPr>
    <a:lvl5pPr marL="18288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5pPr>
    <a:lvl6pPr>
      <a:defRPr lang="de-DE" sz="1800"/>
    </a:lvl6pPr>
    <a:lvl7pPr>
      <a:defRPr lang="de-DE" sz="1800"/>
    </a:lvl7pPr>
    <a:lvl8pPr>
      <a:defRPr lang="de-DE" sz="1800"/>
    </a:lvl8pPr>
    <a:lvl9pPr>
      <a:defRPr lang="de-DE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obj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Shape 1028"/>
          <p:cNvSpPr>
            <a:spLocks noChangeShapeType="1" noGrp="1"/>
          </p:cNvSpPr>
          <p:nvPr>
            <p:ph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Shape 1031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&lt;#&gt;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0" type="title">
  <p:cSld name="1_Leer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Grp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2052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15" name="Shape 1015"/>
          <p:cNvSpPr>
            <a:spLocks noChangeShapeType="1" noGrp="1"/>
          </p:cNvSpPr>
          <p:nvPr>
            <p:ph type="dt"/>
          </p:nvPr>
        </p:nvSpPr>
        <p:spPr>
          <a:prstGeom prst="rect">
            <a:avLst/>
          </a:prstGeom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blank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Grp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Rectangle 4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Rectangle 5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Rectangle 6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*</a:t>
            </a:fld>
          </a:p>
        </p:txBody>
      </p:sp>
      <p:sp>
        <p:nvSpPr>
          <p:cNvPr id="1032" name="Text Box 14"/>
          <p:cNvSpPr txBox="1">
            <a:spLocks noChangeShapeType="1" noGrp="1"/>
          </p:cNvSpPr>
          <p:nvPr/>
        </p:nvSpPr>
        <p:spPr>
          <a:xfrm rot="-5400000">
            <a:off x="-1386681" y="3571081"/>
            <a:ext cx="3803650" cy="8239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l"/>
            <a:r>
              <a:rPr sz="4800">
                <a:solidFill>
                  <a:srgbClr val="FFEA84"/>
                </a:solidFill>
                <a:latin typeface="Helvetica"/>
              </a:rPr>
              <a:t>DOTS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</p:sldLayoutIdLst>
  <p:hf ftr="0" hdr="0" sldNum="0"/>
  <p:txStyles>
    <p:titleStyle>
      <a:lvl1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1pPr>
      <a:lvl2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2pPr>
      <a:lvl3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3pPr>
      <a:lvl4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4pPr>
      <a:lvl5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titleStyle>
    <p:bodyStyle>
      <a:lvl1pPr marL="342900" indent="-342900" algn="l" defTabSz="914400" rtl="0" fontAlgn="base">
        <a:lnSpc>
          <a:spcPct val="100000"/>
        </a:lnSpc>
        <a:spcBef>
          <a:spcPct val="20000"/>
        </a:spcBef>
        <a:buChar char="•"/>
        <a:defRPr lang="de-DE" sz="3200">
          <a:solidFill>
            <a:schemeClr val="dk1"/>
          </a:solidFill>
          <a:latin typeface="Arial"/>
        </a:defRPr>
      </a:lvl1pPr>
      <a:lvl2pPr marL="742950" indent="-285750" algn="l" defTabSz="914400" rtl="0" fontAlgn="base">
        <a:lnSpc>
          <a:spcPct val="100000"/>
        </a:lnSpc>
        <a:spcBef>
          <a:spcPct val="20000"/>
        </a:spcBef>
        <a:buChar char="–"/>
        <a:defRPr lang="de-DE" sz="2800">
          <a:solidFill>
            <a:srgbClr val="515151"/>
          </a:solidFill>
          <a:latin typeface="Arial"/>
        </a:defRPr>
      </a:lvl2pPr>
      <a:lvl3pPr marL="1143000" indent="-228600" algn="l" defTabSz="914400" rtl="0" fontAlgn="base">
        <a:lnSpc>
          <a:spcPct val="100000"/>
        </a:lnSpc>
        <a:spcBef>
          <a:spcPct val="20000"/>
        </a:spcBef>
        <a:buChar char="•"/>
        <a:defRPr lang="de-DE" sz="2400">
          <a:solidFill>
            <a:srgbClr val="515151"/>
          </a:solidFill>
          <a:latin typeface="Arial"/>
        </a:defRPr>
      </a:lvl3pPr>
      <a:lvl4pPr marL="1600200" indent="-228600" algn="l" defTabSz="914400" rtl="0" fontAlgn="base">
        <a:lnSpc>
          <a:spcPct val="100000"/>
        </a:lnSpc>
        <a:spcBef>
          <a:spcPct val="20000"/>
        </a:spcBef>
        <a:buChar char="–"/>
        <a:defRPr lang="de-DE" sz="2000">
          <a:solidFill>
            <a:srgbClr val="515151"/>
          </a:solidFill>
          <a:latin typeface="Arial"/>
        </a:defRPr>
      </a:lvl4pPr>
      <a:lvl5pPr marL="2057400" indent="-228600" algn="l" defTabSz="914400" rtl="0" fontAlgn="base">
        <a:lnSpc>
          <a:spcPct val="100000"/>
        </a:lnSpc>
        <a:spcBef>
          <a:spcPct val="20000"/>
        </a:spcBef>
        <a:buChar char="»"/>
        <a:defRPr lang="de-DE" sz="2000">
          <a:solidFill>
            <a:srgbClr val="515151"/>
          </a:solidFill>
          <a:latin typeface="Arial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bodyStyle>
    <p:otherStyle>
      <a:lvl1pPr marL="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1pPr>
      <a:lvl2pPr marL="4572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2pPr>
      <a:lvl3pPr marL="9144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3pPr>
      <a:lvl4pPr marL="13716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4pPr>
      <a:lvl5pPr marL="18288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ShapeType="1" noGrp="1"/>
          </p:cNvSpPr>
          <p:nvPr>
            <p:ph type="title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lang="en-US" sz="2400"/>
              <a:t>Synchronous Chat</a:t>
            </a:r>
          </a:p>
        </p:txBody>
      </p:sp>
      <p:sp>
        <p:nvSpPr>
          <p:cNvPr id="3075" name="Rectangle 3"/>
          <p:cNvSpPr>
            <a:spLocks noChangeShapeType="1" noGrp="1"/>
          </p:cNvSpPr>
          <p:nvPr>
            <p:ph type="body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1800"/>
              <a:t>Definition: </a:t>
            </a:r>
            <a:r>
              <a:rPr lang="en-US" sz="1600"/>
              <a:t>a synchronous online chat is</a:t>
            </a:r>
            <a:r>
              <a:rPr lang="en-US" sz="1800"/>
              <a:t> </a:t>
            </a:r>
            <a:r>
              <a:rPr sz="1600"/>
              <a:t>a virtual discussion platform to facilitate and manage real-time text messages</a:t>
            </a:r>
            <a:r>
              <a:rPr/>
              <a:t> 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None/>
            </a:pPr>
            <a:endParaRPr lang="en-US" sz="1600"/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None/>
            </a:pPr>
            <a:r>
              <a:rPr sz="1600"/>
              <a:t>Advantages: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sz="1600"/>
              <a:t>Independent of location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sz="1600"/>
              <a:t>Communication in real time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/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None/>
            </a:pPr>
            <a:r>
              <a:rPr sz="1600"/>
              <a:t>Disadvantages: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sz="1600"/>
              <a:t>Difficult to transmit emotions 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sz="1600"/>
              <a:t>Participants have to log on at the same time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None/>
            </a:pPr>
            <a:endParaRPr lang="en-US" sz="1600"/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None/>
            </a:pPr>
            <a:endParaRPr lang="en-US" sz="1800"/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None/>
            </a:pP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ShapeType="1" noGrp="1"/>
          </p:cNvSpPr>
          <p:nvPr>
            <p:ph type="title"/>
          </p:nvPr>
        </p:nvSpPr>
        <p:spPr>
          <a:xfrm>
            <a:off x="1116012" y="1219200"/>
            <a:ext cx="7723187" cy="696912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sz="2800"/>
              <a:t>Example</a:t>
            </a:r>
          </a:p>
        </p:txBody>
      </p:sp>
      <p:sp>
        <p:nvSpPr>
          <p:cNvPr id="4099" name="Rectangle 3"/>
          <p:cNvSpPr>
            <a:spLocks noChangeShapeType="1" noGrp="1"/>
          </p:cNvSpPr>
          <p:nvPr>
            <p:ph type="body"/>
          </p:nvPr>
        </p:nvSpPr>
        <p:spPr>
          <a:xfrm>
            <a:off x="1371600" y="2362200"/>
            <a:ext cx="7772400" cy="3505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None/>
            </a:pPr>
          </a:p>
          <a:p>
            <a:pPr marL="342900" lvl="0" indent="-685800">
              <a:spcBef>
                <a:spcPct val="20000"/>
              </a:spcBef>
              <a:buFontTx/>
              <a:buChar char="•"/>
            </a:pPr>
          </a:p>
          <a:p>
            <a:pPr marL="342900" lvl="0" indent="-685800">
              <a:spcBef>
                <a:spcPct val="20000"/>
              </a:spcBef>
              <a:buNone/>
            </a:pPr>
          </a:p>
        </p:txBody>
      </p:sp>
      <p:pic>
        <p:nvPicPr>
          <p:cNvPr id="4100" name="Picture 8"/>
          <p:cNvPicPr>
            <a:picLocks noChangeAspect="1" noGrp="1"/>
          </p:cNvPicPr>
          <p:nvPr/>
        </p:nvPicPr>
        <p:blipFill>
          <a:blip r:embed="rId2"/>
          <a:srcRect l="3628" t="31449" r="29031" b="9676"/>
          <a:stretch/>
        </p:blipFill>
        <p:spPr>
          <a:xfrm>
            <a:off x="900112" y="1773237"/>
            <a:ext cx="6513512" cy="4256087"/>
          </a:xfrm>
          <a:prstGeom prst="rect">
            <a:avLst/>
          </a:prstGeom>
          <a:noFill/>
        </p:spPr>
      </p:pic>
      <p:pic>
        <p:nvPicPr>
          <p:cNvPr id="4101" name="Picture 11"/>
          <p:cNvPicPr>
            <a:picLocks noChangeAspect="1" noGrp="1"/>
          </p:cNvPicPr>
          <p:nvPr/>
        </p:nvPicPr>
        <p:blipFill>
          <a:blip r:embed="rId3"/>
          <a:srcRect l="0" t="0" r="0" b="45472"/>
          <a:stretch/>
        </p:blipFill>
        <p:spPr>
          <a:xfrm>
            <a:off x="4381500" y="3141662"/>
            <a:ext cx="4762500" cy="3429000"/>
          </a:xfrm>
          <a:prstGeom prst="rect">
            <a:avLst/>
          </a:prstGeom>
          <a:noFill/>
        </p:spPr>
      </p:pic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Leer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9999"/>
      </a:hlink>
      <a:folHlink>
        <a:srgbClr val="99CC00"/>
      </a:folHlink>
    </a:clrScheme>
    <a:fontScheme name="default">
      <a:majorFont>
        <a:latin typeface="Times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713E39"/>
        </a:accent1>
        <a:accent2>
          <a:srgbClr val="BE796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lt1" bg2="lt2" folHlink="folHlink" hlink="hlink" tx1="dk1" tx2="dk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0</Words>
  <Characters>0</Characters>
  <CharactersWithSpaces>0</CharactersWithSpaces>
  <Application>ONLYOFFICE/5.6.0.21</Application>
  <DocSecurity>0</DocSecurity>
  <PresentationFormat>On-screen Show (4:3)</PresentationFormat>
  <Lines>0</Lines>
  <Paragraphs>0</Paragraphs>
  <Slides>2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dc:identifier/>
  <dc:language/>
  <cp:lastModifiedBy/>
  <cp:revision>1</cp:revision>
  <cp:category/>
  <cp:contentStatus/>
  <cp:version/>
</cp:coreProperties>
</file>