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lvl1pPr marL="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1pPr>
    <a:lvl2pPr marL="4572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2pPr>
    <a:lvl3pPr marL="9144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3pPr>
    <a:lvl4pPr marL="13716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4pPr>
    <a:lvl5pPr marL="18288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5pPr>
    <a:lvl6pPr>
      <a:defRPr lang="de-DE" sz="1800"/>
    </a:lvl6pPr>
    <a:lvl7pPr>
      <a:defRPr lang="de-DE" sz="1800"/>
    </a:lvl7pPr>
    <a:lvl8pPr>
      <a:defRPr lang="de-DE" sz="1800"/>
    </a:lvl8pPr>
    <a:lvl9pPr>
      <a:defRPr lang="de-DE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1" type="obj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hape 1027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1028" name="Shape 1028"/>
          <p:cNvSpPr>
            <a:spLocks noChangeShapeType="1" noGrp="1"/>
          </p:cNvSpPr>
          <p:nvPr>
            <p:ph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0" name="Shape 1030"/>
          <p:cNvSpPr>
            <a:spLocks noChangeShapeType="1" noGrp="1"/>
          </p:cNvSpPr>
          <p:nvPr>
            <p:ph type="ft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1" name="Shape 1031"/>
          <p:cNvSpPr>
            <a:spLocks noChangeShapeType="1" noGrp="1"/>
          </p:cNvSpPr>
          <p:nvPr>
            <p:ph type="sldNum" idx="4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1pPr>
            <a:lvl2pPr marL="4572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2pPr>
            <a:lvl3pPr marL="9144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3pPr>
            <a:lvl4pPr marL="13716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4pPr>
            <a:lvl5pPr marL="18288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 algn="r">
              <a:buNone/>
            </a:pPr>
            <a:fld id="{D038279B-FC19-497E-A7D1-5ADD9CAF016F}" type="slidenum">
              <a:rPr sz="1400"/>
              <a:t>&lt;#&gt;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0" type="title">
  <p:cSld name="1_Leer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Grp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2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2052" name="Rectangle 3"/>
          <p:cNvSpPr>
            <a:spLocks noChangeShapeType="1" noGrp="1"/>
          </p:cNvSpPr>
          <p:nvPr>
            <p:ph type="body"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15" name="Shape 1015"/>
          <p:cNvSpPr>
            <a:spLocks noChangeShapeType="1" noGrp="1"/>
          </p:cNvSpPr>
          <p:nvPr>
            <p:ph type="dt"/>
          </p:nvPr>
        </p:nvSpPr>
        <p:spPr>
          <a:prstGeom prst="rect">
            <a:avLst/>
          </a:prstGeom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1" type="blank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Grp="1"/>
          </p:cNvPicPr>
          <p:nvPr/>
        </p:nvPicPr>
        <p:blipFill>
          <a:blip r:embed="rId5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1028" name="Rectangle 3"/>
          <p:cNvSpPr>
            <a:spLocks noChangeShapeType="1" noGrp="1"/>
          </p:cNvSpPr>
          <p:nvPr>
            <p:ph type="body"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29" name="Rectangle 4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0" name="Rectangle 5"/>
          <p:cNvSpPr>
            <a:spLocks noChangeShapeType="1" noGrp="1"/>
          </p:cNvSpPr>
          <p:nvPr>
            <p:ph type="ft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1" name="Rectangle 6"/>
          <p:cNvSpPr>
            <a:spLocks noChangeShapeType="1" noGrp="1"/>
          </p:cNvSpPr>
          <p:nvPr>
            <p:ph type="sldNum" idx="4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1pPr>
            <a:lvl2pPr marL="4572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2pPr>
            <a:lvl3pPr marL="9144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3pPr>
            <a:lvl4pPr marL="13716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4pPr>
            <a:lvl5pPr marL="18288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 algn="r">
              <a:buNone/>
            </a:pPr>
            <a:fld id="{D038279B-FC19-497E-A7D1-5ADD9CAF016F}" type="slidenum">
              <a:rPr sz="1400"/>
              <a:t>*</a:t>
            </a:fld>
          </a:p>
        </p:txBody>
      </p:sp>
      <p:sp>
        <p:nvSpPr>
          <p:cNvPr id="1032" name="Text Box 14"/>
          <p:cNvSpPr txBox="1">
            <a:spLocks noChangeShapeType="1" noGrp="1"/>
          </p:cNvSpPr>
          <p:nvPr/>
        </p:nvSpPr>
        <p:spPr>
          <a:xfrm rot="-5400000">
            <a:off x="-1386681" y="3571081"/>
            <a:ext cx="3803650" cy="8239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l"/>
            <a:r>
              <a:rPr sz="4800">
                <a:solidFill>
                  <a:srgbClr val="FFEA84"/>
                </a:solidFill>
                <a:latin typeface="Helvetica"/>
              </a:rPr>
              <a:t>DOTS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</p:sldLayoutIdLst>
  <p:hf ftr="0" hdr="0" sldNum="0"/>
  <p:txStyles>
    <p:titleStyle>
      <a:lvl1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1pPr>
      <a:lvl2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2pPr>
      <a:lvl3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3pPr>
      <a:lvl4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4pPr>
      <a:lvl5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titleStyle>
    <p:bodyStyle>
      <a:lvl1pPr marL="342900" indent="-342900" algn="l" defTabSz="914400" rtl="0" fontAlgn="base">
        <a:lnSpc>
          <a:spcPct val="100000"/>
        </a:lnSpc>
        <a:spcBef>
          <a:spcPct val="20000"/>
        </a:spcBef>
        <a:buChar char="•"/>
        <a:defRPr lang="de-DE" sz="3200">
          <a:solidFill>
            <a:schemeClr val="dk1"/>
          </a:solidFill>
          <a:latin typeface="Arial"/>
        </a:defRPr>
      </a:lvl1pPr>
      <a:lvl2pPr marL="742950" indent="-285750" algn="l" defTabSz="914400" rtl="0" fontAlgn="base">
        <a:lnSpc>
          <a:spcPct val="100000"/>
        </a:lnSpc>
        <a:spcBef>
          <a:spcPct val="20000"/>
        </a:spcBef>
        <a:buChar char="–"/>
        <a:defRPr lang="de-DE" sz="2800">
          <a:solidFill>
            <a:srgbClr val="515151"/>
          </a:solidFill>
          <a:latin typeface="Arial"/>
        </a:defRPr>
      </a:lvl2pPr>
      <a:lvl3pPr marL="1143000" indent="-228600" algn="l" defTabSz="914400" rtl="0" fontAlgn="base">
        <a:lnSpc>
          <a:spcPct val="100000"/>
        </a:lnSpc>
        <a:spcBef>
          <a:spcPct val="20000"/>
        </a:spcBef>
        <a:buChar char="•"/>
        <a:defRPr lang="de-DE" sz="2400">
          <a:solidFill>
            <a:srgbClr val="515151"/>
          </a:solidFill>
          <a:latin typeface="Arial"/>
        </a:defRPr>
      </a:lvl3pPr>
      <a:lvl4pPr marL="1600200" indent="-228600" algn="l" defTabSz="914400" rtl="0" fontAlgn="base">
        <a:lnSpc>
          <a:spcPct val="100000"/>
        </a:lnSpc>
        <a:spcBef>
          <a:spcPct val="20000"/>
        </a:spcBef>
        <a:buChar char="–"/>
        <a:defRPr lang="de-DE" sz="2000">
          <a:solidFill>
            <a:srgbClr val="515151"/>
          </a:solidFill>
          <a:latin typeface="Arial"/>
        </a:defRPr>
      </a:lvl4pPr>
      <a:lvl5pPr marL="2057400" indent="-228600" algn="l" defTabSz="914400" rtl="0" fontAlgn="base">
        <a:lnSpc>
          <a:spcPct val="100000"/>
        </a:lnSpc>
        <a:spcBef>
          <a:spcPct val="20000"/>
        </a:spcBef>
        <a:buChar char="»"/>
        <a:defRPr lang="de-DE" sz="2000">
          <a:solidFill>
            <a:srgbClr val="515151"/>
          </a:solidFill>
          <a:latin typeface="Arial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bodyStyle>
    <p:otherStyle>
      <a:lvl1pPr marL="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1pPr>
      <a:lvl2pPr marL="4572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2pPr>
      <a:lvl3pPr marL="9144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3pPr>
      <a:lvl4pPr marL="13716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4pPr>
      <a:lvl5pPr marL="18288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ShapeType="1" noGrp="1"/>
          </p:cNvSpPr>
          <p:nvPr>
            <p:ph type="title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1pPr>
            <a:lvl2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2pPr>
            <a:lvl3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3pPr>
            <a:lvl4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4pPr>
            <a:lvl5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5pPr>
          </a:lstStyle>
          <a:p>
            <a:pPr marL="0" lvl="0" indent="0">
              <a:buNone/>
            </a:pPr>
            <a:r>
              <a:rPr lang="en-US"/>
              <a:t>Online Survey</a:t>
            </a:r>
          </a:p>
        </p:txBody>
      </p:sp>
      <p:sp>
        <p:nvSpPr>
          <p:cNvPr id="3075" name="Rectangle 3"/>
          <p:cNvSpPr>
            <a:spLocks noChangeShapeType="1" noGrp="1"/>
          </p:cNvSpPr>
          <p:nvPr>
            <p:ph type="body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a quick way to collect responses to set questions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can be used for feedback after classes or to stimulate reflection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sometimes integrated in other tools or applications (e.g. conferencing, websites, sent as email attachments)</a:t>
            </a:r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ShapeType="1" noGrp="1"/>
          </p:cNvSpPr>
          <p:nvPr>
            <p:ph type="title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1pPr>
            <a:lvl2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2pPr>
            <a:lvl3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3pPr>
            <a:lvl4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4pPr>
            <a:lvl5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5pPr>
          </a:lstStyle>
          <a:p>
            <a:pPr marL="0" lvl="0" indent="0">
              <a:buNone/>
            </a:pPr>
            <a:r>
              <a:rPr lang="en-GB"/>
              <a:t>Examples</a:t>
            </a:r>
          </a:p>
        </p:txBody>
      </p:sp>
      <p:pic>
        <p:nvPicPr>
          <p:cNvPr id="4099" name="Picture 5"/>
          <p:cNvPicPr>
            <a:picLocks noChangeAspect="1" noGrp="1"/>
          </p:cNvPicPr>
          <p:nvPr>
            <p:ph type="obj"/>
          </p:nvPr>
        </p:nvPicPr>
        <p:blipFill>
          <a:blip r:embed="rId2"/>
          <a:srcRect l="0" t="14515" r="3628" b="4839"/>
          <a:stretch/>
        </p:blipFill>
        <p:spPr>
          <a:xfrm>
            <a:off x="0" y="2781300"/>
            <a:ext cx="4051300" cy="3106737"/>
          </a:xfrm>
          <a:prstGeom prst="rect">
            <a:avLst/>
          </a:prstGeom>
          <a:noFill/>
        </p:spPr>
      </p:pic>
      <p:pic>
        <p:nvPicPr>
          <p:cNvPr id="4100" name="Picture 6"/>
          <p:cNvPicPr>
            <a:picLocks noChangeAspect="1" noGrp="1"/>
          </p:cNvPicPr>
          <p:nvPr>
            <p:ph type="obj"/>
          </p:nvPr>
        </p:nvPicPr>
        <p:blipFill>
          <a:blip r:embed="rId3"/>
          <a:srcRect l="0" t="14515" r="21772" b="4354"/>
          <a:stretch/>
        </p:blipFill>
        <p:spPr>
          <a:xfrm>
            <a:off x="5651500" y="1484312"/>
            <a:ext cx="3462337" cy="3308350"/>
          </a:xfrm>
          <a:prstGeom prst="rect">
            <a:avLst/>
          </a:prstGeom>
          <a:noFill/>
        </p:spPr>
      </p:pic>
      <p:sp>
        <p:nvSpPr>
          <p:cNvPr id="4101" name="Rectangle 7"/>
          <p:cNvSpPr>
            <a:spLocks noChangeShapeType="1" noGrp="1"/>
          </p:cNvSpPr>
          <p:nvPr/>
        </p:nvSpPr>
        <p:spPr>
          <a:xfrm>
            <a:off x="0" y="2133600"/>
            <a:ext cx="2195512" cy="587375"/>
          </a:xfrm>
          <a:prstGeom prst="rect">
            <a:avLst/>
          </a:prstGeom>
          <a:solidFill>
            <a:schemeClr val="folHlink"/>
          </a:solidFill>
          <a:ln w="38100" cmpd="dbl">
            <a:solidFill>
              <a:schemeClr val="dk1"/>
            </a:solidFill>
            <a:round/>
            <a:headEnd/>
            <a:tailEnd/>
          </a:ln>
        </p:spPr>
        <p:txBody>
          <a:bodyPr lIns="91440" tIns="45720" rIns="91440" bIns="45720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GB" sz="1600" b="1">
                <a:latin typeface="Arial"/>
              </a:rPr>
              <a:t>surveymonkey.com </a:t>
            </a:r>
            <a:r>
              <a:rPr lang="en-GB" sz="1400">
                <a:latin typeface="Arial"/>
              </a:rPr>
              <a:t>– free for small scale use</a:t>
            </a:r>
          </a:p>
        </p:txBody>
      </p:sp>
      <p:sp>
        <p:nvSpPr>
          <p:cNvPr id="4102" name="Rectangle 8"/>
          <p:cNvSpPr>
            <a:spLocks noChangeShapeType="1" noGrp="1"/>
          </p:cNvSpPr>
          <p:nvPr/>
        </p:nvSpPr>
        <p:spPr>
          <a:xfrm>
            <a:off x="6156325" y="1268412"/>
            <a:ext cx="2374900" cy="619125"/>
          </a:xfrm>
          <a:prstGeom prst="rect">
            <a:avLst/>
          </a:prstGeom>
          <a:solidFill>
            <a:srgbClr val="E07DA7"/>
          </a:solidFill>
          <a:ln w="38100" cmpd="dbl">
            <a:solidFill>
              <a:schemeClr val="dk1"/>
            </a:solidFill>
            <a:round/>
            <a:headEnd/>
            <a:tailEnd/>
          </a:ln>
        </p:spPr>
        <p:txBody>
          <a:bodyPr lIns="91440" tIns="45720" rIns="91440" bIns="45720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GB" sz="1600"/>
              <a:t>Moodle integrated survey: Poll</a:t>
            </a:r>
          </a:p>
        </p:txBody>
      </p:sp>
      <p:pic>
        <p:nvPicPr>
          <p:cNvPr id="4103" name="Picture 9"/>
          <p:cNvPicPr>
            <a:picLocks noChangeAspect="1" noGrp="1"/>
          </p:cNvPicPr>
          <p:nvPr/>
        </p:nvPicPr>
        <p:blipFill>
          <a:blip r:embed="rId4"/>
          <a:srcRect l="23587" t="29031" r="29755" b="9676"/>
          <a:stretch/>
        </p:blipFill>
        <p:spPr>
          <a:xfrm>
            <a:off x="3779837" y="3673475"/>
            <a:ext cx="3206750" cy="3184525"/>
          </a:xfrm>
          <a:prstGeom prst="rect">
            <a:avLst/>
          </a:prstGeom>
          <a:noFill/>
        </p:spPr>
      </p:pic>
      <p:sp>
        <p:nvSpPr>
          <p:cNvPr id="4104" name="Rectangle 11"/>
          <p:cNvSpPr>
            <a:spLocks noChangeShapeType="1" noGrp="1"/>
          </p:cNvSpPr>
          <p:nvPr/>
        </p:nvSpPr>
        <p:spPr>
          <a:xfrm>
            <a:off x="5940425" y="5876925"/>
            <a:ext cx="3041650" cy="404812"/>
          </a:xfrm>
          <a:prstGeom prst="rect">
            <a:avLst/>
          </a:prstGeom>
          <a:solidFill>
            <a:srgbClr val="F9EDA5"/>
          </a:solidFill>
          <a:ln w="38100" cmpd="dbl">
            <a:solidFill>
              <a:schemeClr val="dk1"/>
            </a:solidFill>
            <a:round/>
            <a:headEnd/>
            <a:tailEnd/>
          </a:ln>
        </p:spPr>
        <p:txBody>
          <a:bodyPr lIns="91440" tIns="45720" rIns="91440" bIns="45720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GB" sz="1800">
                <a:latin typeface="Arial"/>
              </a:rPr>
              <a:t>Online survey in newspaper</a:t>
            </a:r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Leer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009999"/>
      </a:hlink>
      <a:folHlink>
        <a:srgbClr val="99CC00"/>
      </a:folHlink>
    </a:clrScheme>
    <a:fontScheme name="default">
      <a:majorFont>
        <a:latin typeface="Times"/>
        <a:ea typeface="Arial"/>
        <a:cs typeface="Arial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713E39"/>
        </a:accent1>
        <a:accent2>
          <a:srgbClr val="BE796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lt1" bg2="lt2" folHlink="folHlink" hlink="hlink" tx1="dk1" tx2="dk2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0</Words>
  <Characters>0</Characters>
  <CharactersWithSpaces>0</CharactersWithSpaces>
  <Application>ONLYOFFICE/5.6.0.21</Application>
  <DocSecurity>0</DocSecurity>
  <PresentationFormat>On-screen Show (4:3)</PresentationFormat>
  <Lines>0</Lines>
  <Paragraphs>0</Paragraphs>
  <Slides>2</Slides>
  <Notes>0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dc:identifier/>
  <dc:language/>
  <cp:lastModifiedBy/>
  <cp:revision>1</cp:revision>
  <cp:category/>
  <cp:contentStatus/>
  <cp:version/>
</cp:coreProperties>
</file>