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lvl1pPr marL="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1pPr>
    <a:lvl2pPr marL="4572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2pPr>
    <a:lvl3pPr marL="9144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3pPr>
    <a:lvl4pPr marL="13716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4pPr>
    <a:lvl5pPr marL="18288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5pPr>
    <a:lvl6pPr>
      <a:defRPr lang="de-DE" sz="1800"/>
    </a:lvl6pPr>
    <a:lvl7pPr>
      <a:defRPr lang="de-DE" sz="1800"/>
    </a:lvl7pPr>
    <a:lvl8pPr>
      <a:defRPr lang="de-DE" sz="1800"/>
    </a:lvl8pPr>
    <a:lvl9pPr>
      <a:defRPr lang="de-DE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&lt;#&gt;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0" type="title">
  <p:cSld name="1_Le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Gr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2052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15" name="Shape 1015"/>
          <p:cNvSpPr>
            <a:spLocks noChangeShapeType="1" noGrp="1"/>
          </p:cNvSpPr>
          <p:nvPr>
            <p:ph type="dt"/>
          </p:nvPr>
        </p:nvSpPr>
        <p:spPr>
          <a:prstGeom prst="rect">
            <a:avLst/>
          </a:prstGeom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Grp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Rectangle 4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Rectangle 5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Rectangle 6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*</a:t>
            </a:fld>
          </a:p>
        </p:txBody>
      </p:sp>
      <p:sp>
        <p:nvSpPr>
          <p:cNvPr id="1032" name="Text Box 14"/>
          <p:cNvSpPr txBox="1">
            <a:spLocks noChangeShapeType="1" noGrp="1"/>
          </p:cNvSpPr>
          <p:nvPr/>
        </p:nvSpPr>
        <p:spPr>
          <a:xfrm rot="-5400000">
            <a:off x="-1386681" y="3571081"/>
            <a:ext cx="3803650" cy="823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l"/>
            <a:r>
              <a:rPr sz="4800">
                <a:solidFill>
                  <a:srgbClr val="FFEA84"/>
                </a:solidFill>
                <a:latin typeface="Helvetica"/>
              </a:rPr>
              <a:t>DOTS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</p:sldLayoutIdLst>
  <p:hf ftr="0" hdr="0" sldNum="0"/>
  <p:txStyles>
    <p:titleStyle>
      <a:lvl1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1pPr>
      <a:lvl2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2pPr>
      <a:lvl3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3pPr>
      <a:lvl4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4pPr>
      <a:lvl5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buChar char="•"/>
        <a:defRPr lang="de-DE" sz="3200">
          <a:solidFill>
            <a:schemeClr val="dk1"/>
          </a:solidFill>
          <a:latin typeface="Arial"/>
        </a:defRPr>
      </a:lvl1pPr>
      <a:lvl2pPr marL="742950" indent="-285750" algn="l" defTabSz="914400" rtl="0" fontAlgn="base">
        <a:lnSpc>
          <a:spcPct val="100000"/>
        </a:lnSpc>
        <a:spcBef>
          <a:spcPct val="20000"/>
        </a:spcBef>
        <a:buChar char="–"/>
        <a:defRPr lang="de-DE" sz="2800">
          <a:solidFill>
            <a:srgbClr val="515151"/>
          </a:solidFill>
          <a:latin typeface="Arial"/>
        </a:defRPr>
      </a:lvl2pPr>
      <a:lvl3pPr marL="1143000" indent="-228600" algn="l" defTabSz="914400" rtl="0" fontAlgn="base">
        <a:lnSpc>
          <a:spcPct val="100000"/>
        </a:lnSpc>
        <a:spcBef>
          <a:spcPct val="20000"/>
        </a:spcBef>
        <a:buChar char="•"/>
        <a:defRPr lang="de-DE" sz="2400">
          <a:solidFill>
            <a:srgbClr val="515151"/>
          </a:solidFill>
          <a:latin typeface="Arial"/>
        </a:defRPr>
      </a:lvl3pPr>
      <a:lvl4pPr marL="1600200" indent="-228600" algn="l" defTabSz="914400" rtl="0" fontAlgn="base">
        <a:lnSpc>
          <a:spcPct val="100000"/>
        </a:lnSpc>
        <a:spcBef>
          <a:spcPct val="20000"/>
        </a:spcBef>
        <a:buChar char="–"/>
        <a:defRPr lang="de-DE" sz="2000">
          <a:solidFill>
            <a:srgbClr val="515151"/>
          </a:solidFill>
          <a:latin typeface="Arial"/>
        </a:defRPr>
      </a:lvl4pPr>
      <a:lvl5pPr marL="2057400" indent="-228600" algn="l" defTabSz="914400" rtl="0" fontAlgn="base">
        <a:lnSpc>
          <a:spcPct val="100000"/>
        </a:lnSpc>
        <a:spcBef>
          <a:spcPct val="20000"/>
        </a:spcBef>
        <a:buChar char="»"/>
        <a:defRPr lang="de-DE" sz="2000">
          <a:solidFill>
            <a:srgbClr val="515151"/>
          </a:solidFill>
          <a:latin typeface="Arial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bodyStyle>
    <p:otherStyle>
      <a:lvl1pPr marL="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1pPr>
      <a:lvl2pPr marL="4572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2pPr>
      <a:lvl3pPr marL="9144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3pPr>
      <a:lvl4pPr marL="13716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4pPr>
      <a:lvl5pPr marL="18288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Glossary</a:t>
            </a:r>
          </a:p>
        </p:txBody>
      </p:sp>
      <p:sp>
        <p:nvSpPr>
          <p:cNvPr id="3075" name="Rectangle 3"/>
          <p:cNvSpPr>
            <a:spLocks noChangeShapeType="1" noGrp="1"/>
          </p:cNvSpPr>
          <p:nvPr>
            <p:ph type="body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/>
              <a:t>Allows users to create and maintain a list of definitions, like a dictionary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/>
              <a:t>Entries can be searched or browsed by category, date or author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/>
              <a:t>Allows learners to collaboratively create their own course glossary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/>
              <a:t>The glossary can be used for any alphabetical listings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/>
              <a:t>Automatically highlights glossary words in associated texts and links to definition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None/>
            </a:pP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6313487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Examples of glossaries</a:t>
            </a:r>
          </a:p>
        </p:txBody>
      </p:sp>
      <p:pic>
        <p:nvPicPr>
          <p:cNvPr id="4099" name="Picture 6"/>
          <p:cNvPicPr>
            <a:picLocks noChangeAspect="1" noGrp="1"/>
          </p:cNvPicPr>
          <p:nvPr>
            <p:ph type="obj"/>
          </p:nvPr>
        </p:nvPicPr>
        <p:blipFill>
          <a:blip r:embed="rId2"/>
          <a:srcRect l="0" t="0" r="10887" b="0"/>
          <a:stretch/>
        </p:blipFill>
        <p:spPr>
          <a:xfrm>
            <a:off x="0" y="2128837"/>
            <a:ext cx="5026025" cy="3983037"/>
          </a:xfrm>
          <a:prstGeom prst="rect">
            <a:avLst/>
          </a:prstGeom>
          <a:noFill/>
        </p:spPr>
      </p:pic>
      <p:pic>
        <p:nvPicPr>
          <p:cNvPr id="4100" name="Picture 7"/>
          <p:cNvPicPr>
            <a:picLocks noChangeAspect="1" noGrp="1"/>
          </p:cNvPicPr>
          <p:nvPr/>
        </p:nvPicPr>
        <p:blipFill>
          <a:blip r:embed="rId3"/>
          <a:srcRect l="1089" t="15483" r="39916" b="19353"/>
          <a:stretch/>
        </p:blipFill>
        <p:spPr>
          <a:xfrm>
            <a:off x="4859337" y="2276475"/>
            <a:ext cx="4687887" cy="3892550"/>
          </a:xfrm>
          <a:prstGeom prst="rect">
            <a:avLst/>
          </a:prstGeom>
          <a:noFill/>
        </p:spPr>
      </p:pic>
      <p:sp>
        <p:nvSpPr>
          <p:cNvPr id="4101" name="Line 8"/>
          <p:cNvSpPr>
            <a:spLocks noChangeShapeType="1" noGrp="1"/>
          </p:cNvSpPr>
          <p:nvPr/>
        </p:nvSpPr>
        <p:spPr>
          <a:xfrm>
            <a:off x="8388350" y="1700212"/>
            <a:ext cx="0" cy="2736850"/>
          </a:xfrm>
          <a:prstGeom prst="line">
            <a:avLst/>
          </a:prstGeom>
          <a:noFill/>
          <a:ln w="38100">
            <a:solidFill>
              <a:srgbClr val="CE0061"/>
            </a:solidFill>
            <a:round/>
            <a:headEnd/>
            <a:tailEnd type="triangle" w="med" len="med"/>
          </a:ln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4102" name="Line 9"/>
          <p:cNvSpPr>
            <a:spLocks noChangeShapeType="1" noGrp="1"/>
          </p:cNvSpPr>
          <p:nvPr/>
        </p:nvSpPr>
        <p:spPr>
          <a:xfrm flipH="1">
            <a:off x="7524750" y="1700212"/>
            <a:ext cx="863600" cy="2592387"/>
          </a:xfrm>
          <a:prstGeom prst="line">
            <a:avLst/>
          </a:prstGeom>
          <a:noFill/>
          <a:ln w="9524">
            <a:solidFill>
              <a:srgbClr val="CE0061"/>
            </a:solidFill>
            <a:round/>
            <a:headEnd/>
            <a:tailEnd type="triangle" w="med" len="med"/>
          </a:ln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4103" name="Text Box 10"/>
          <p:cNvSpPr txBox="1">
            <a:spLocks noChangeShapeType="1" noGrp="1"/>
          </p:cNvSpPr>
          <p:nvPr/>
        </p:nvSpPr>
        <p:spPr>
          <a:xfrm>
            <a:off x="7486650" y="1557337"/>
            <a:ext cx="1657350" cy="517525"/>
          </a:xfrm>
          <a:prstGeom prst="rect">
            <a:avLst/>
          </a:prstGeom>
          <a:solidFill>
            <a:srgbClr val="E07DA7"/>
          </a:solidFill>
        </p:spPr>
        <p:txBody>
          <a:bodyPr lIns="91440" tIns="45720" rIns="91440" bIns="4572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1400"/>
              <a:t>defines or translates highlighted words</a:t>
            </a:r>
          </a:p>
        </p:txBody>
      </p:sp>
      <p:sp>
        <p:nvSpPr>
          <p:cNvPr id="4104" name="Text Box 11"/>
          <p:cNvSpPr txBox="1">
            <a:spLocks noChangeShapeType="1" noGrp="1"/>
          </p:cNvSpPr>
          <p:nvPr/>
        </p:nvSpPr>
        <p:spPr>
          <a:xfrm>
            <a:off x="0" y="3357562"/>
            <a:ext cx="1295400" cy="304800"/>
          </a:xfrm>
          <a:prstGeom prst="rect">
            <a:avLst/>
          </a:prstGeom>
          <a:solidFill>
            <a:srgbClr val="FEEC98"/>
          </a:solidFill>
        </p:spPr>
        <p:txBody>
          <a:bodyPr lIns="91440" tIns="45720" rIns="91440" bIns="4572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1400"/>
              <a:t>lists definitions</a:t>
            </a:r>
          </a:p>
        </p:txBody>
      </p:sp>
      <p:sp>
        <p:nvSpPr>
          <p:cNvPr id="4105" name="Line 12"/>
          <p:cNvSpPr>
            <a:spLocks noChangeShapeType="1" noGrp="1"/>
          </p:cNvSpPr>
          <p:nvPr/>
        </p:nvSpPr>
        <p:spPr>
          <a:xfrm>
            <a:off x="684212" y="3644900"/>
            <a:ext cx="503237" cy="1008062"/>
          </a:xfrm>
          <a:prstGeom prst="line">
            <a:avLst/>
          </a:prstGeom>
          <a:noFill/>
          <a:ln w="38100">
            <a:solidFill>
              <a:srgbClr val="E9C31F"/>
            </a:solidFill>
            <a:round/>
            <a:headEnd/>
            <a:tailEnd type="triangle" w="med" len="med"/>
          </a:ln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eer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713E39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ONLYOFFICE/5.6.0.21</Application>
  <DocSecurity>0</DocSecurity>
  <PresentationFormat>On-screen Show (4:3)</PresentationFormat>
  <Lines>0</Lines>
  <Paragraphs>0</Paragraphs>
  <Slides>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1</cp:revision>
  <cp:category/>
  <cp:contentStatus/>
  <cp:version/>
</cp:coreProperties>
</file>