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2" r:id="rId4"/>
    <p:sldId id="258" r:id="rId5"/>
    <p:sldId id="260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365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52C54-557A-EB49-8A5C-FD13BE394F37}" type="datetimeFigureOut">
              <a:rPr lang="de-DE" smtClean="0"/>
              <a:t>02.03.2020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A6C93-9170-BF41-B292-064834ACFD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676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87353-5B22-9943-A838-A5B4065663CB}" type="datetimeFigureOut">
              <a:rPr lang="de-DE" smtClean="0"/>
              <a:t>02.03.2020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60F-F17E-A74E-887A-3B30EFE4EDD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16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B460F-F17E-A74E-887A-3B30EFE4EDD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3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B460F-F17E-A74E-887A-3B30EFE4EDD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723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de-DE" dirty="0" err="1" smtClean="0"/>
              <a:t>Objectifs</a:t>
            </a:r>
            <a:r>
              <a:rPr lang="de-DE" dirty="0" smtClean="0"/>
              <a:t> </a:t>
            </a:r>
            <a:r>
              <a:rPr lang="de-DE" dirty="0" err="1" smtClean="0"/>
              <a:t>pédagogiques</a:t>
            </a:r>
            <a:r>
              <a:rPr lang="de-DE" dirty="0" smtClean="0"/>
              <a:t> </a:t>
            </a:r>
            <a:r>
              <a:rPr lang="de-DE" dirty="0" err="1" smtClean="0"/>
              <a:t>explicités</a:t>
            </a:r>
            <a:r>
              <a:rPr lang="de-DE" dirty="0" smtClean="0"/>
              <a:t> en </a:t>
            </a:r>
            <a:r>
              <a:rPr lang="de-DE" dirty="0" err="1" smtClean="0"/>
              <a:t>début</a:t>
            </a:r>
            <a:r>
              <a:rPr lang="de-DE" dirty="0" smtClean="0"/>
              <a:t> de </a:t>
            </a:r>
            <a:r>
              <a:rPr lang="de-DE" dirty="0" err="1" smtClean="0"/>
              <a:t>chaque</a:t>
            </a:r>
            <a:r>
              <a:rPr lang="de-DE" dirty="0" smtClean="0"/>
              <a:t> </a:t>
            </a:r>
            <a:r>
              <a:rPr lang="de-DE" dirty="0" err="1" smtClean="0"/>
              <a:t>chapitre</a:t>
            </a:r>
            <a:endParaRPr lang="de-DE" dirty="0" smtClean="0"/>
          </a:p>
          <a:p>
            <a:pPr marL="171450" indent="-171450">
              <a:buFont typeface="Arial"/>
              <a:buChar char="•"/>
            </a:pPr>
            <a:r>
              <a:rPr lang="de-DE" dirty="0" err="1" smtClean="0"/>
              <a:t>Définitions</a:t>
            </a:r>
            <a:endParaRPr lang="de-DE" dirty="0" smtClean="0"/>
          </a:p>
          <a:p>
            <a:pPr marL="171450" indent="-171450">
              <a:buFont typeface="Arial"/>
              <a:buChar char="•"/>
            </a:pPr>
            <a:r>
              <a:rPr lang="de-DE" dirty="0" smtClean="0"/>
              <a:t>Exposé </a:t>
            </a:r>
            <a:r>
              <a:rPr lang="de-DE" dirty="0" err="1" smtClean="0"/>
              <a:t>théorique</a:t>
            </a:r>
            <a:r>
              <a:rPr lang="de-DE" dirty="0" smtClean="0"/>
              <a:t> </a:t>
            </a:r>
            <a:r>
              <a:rPr lang="de-DE" dirty="0" err="1" smtClean="0"/>
              <a:t>basé</a:t>
            </a:r>
            <a:r>
              <a:rPr lang="de-DE" dirty="0" smtClean="0"/>
              <a:t> </a:t>
            </a:r>
            <a:r>
              <a:rPr lang="de-DE" dirty="0" err="1" smtClean="0"/>
              <a:t>sur</a:t>
            </a:r>
            <a:r>
              <a:rPr lang="de-DE" dirty="0" smtClean="0"/>
              <a:t> </a:t>
            </a: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étude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scientifique</a:t>
            </a:r>
            <a:r>
              <a:rPr lang="de-DE" baseline="0" dirty="0" smtClean="0"/>
              <a:t> et des </a:t>
            </a:r>
            <a:r>
              <a:rPr lang="de-DE" baseline="0" dirty="0" err="1" smtClean="0"/>
              <a:t>recherches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bibliographiques</a:t>
            </a:r>
            <a:r>
              <a:rPr lang="de-DE" baseline="0" dirty="0" smtClean="0"/>
              <a:t> extensives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 err="1" smtClean="0"/>
              <a:t>Transpositoin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didactique</a:t>
            </a:r>
            <a:endParaRPr lang="de-DE" baseline="0" dirty="0" smtClean="0"/>
          </a:p>
          <a:p>
            <a:pPr marL="171450" indent="-171450">
              <a:buFont typeface="Arial"/>
              <a:buChar char="•"/>
            </a:pPr>
            <a:r>
              <a:rPr lang="de-DE" baseline="0" dirty="0" err="1" smtClean="0"/>
              <a:t>Exemple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pratique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illustrant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cette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tranposition</a:t>
            </a:r>
            <a:endParaRPr lang="de-DE" baseline="0" dirty="0" smtClean="0"/>
          </a:p>
          <a:p>
            <a:pPr marL="171450" indent="-171450">
              <a:buFont typeface="Arial"/>
              <a:buChar char="•"/>
            </a:pPr>
            <a:r>
              <a:rPr lang="de-DE" baseline="0" dirty="0" err="1" smtClean="0"/>
              <a:t>Références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bibliographiques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pour</a:t>
            </a:r>
            <a:r>
              <a:rPr lang="de-DE" baseline="0" dirty="0" smtClean="0"/>
              <a:t> aller plus </a:t>
            </a:r>
            <a:r>
              <a:rPr lang="de-DE" baseline="0" dirty="0" err="1" smtClean="0"/>
              <a:t>loin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B460F-F17E-A74E-887A-3B30EFE4EDD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46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2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niveaux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enseignants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formation</a:t>
            </a:r>
            <a:r>
              <a:rPr lang="de-DE" baseline="0" dirty="0" smtClean="0"/>
              <a:t> DEL2 et </a:t>
            </a:r>
            <a:r>
              <a:rPr lang="de-DE" baseline="0" dirty="0" err="1" smtClean="0"/>
              <a:t>apprenants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classe</a:t>
            </a:r>
            <a:r>
              <a:rPr lang="de-DE" baseline="0" dirty="0" smtClean="0"/>
              <a:t> DEL2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B460F-F17E-A74E-887A-3B30EFE4EDD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473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B460F-F17E-A74E-887A-3B30EFE4EDD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79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A321-96D7-BF4A-89E1-80460DA24515}" type="datetimeFigureOut">
              <a:rPr lang="de-DE" smtClean="0"/>
              <a:t>02.03.2020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5A29E4-BDCA-4248-8866-4C8E1EA5711B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A321-96D7-BF4A-89E1-80460DA24515}" type="datetimeFigureOut">
              <a:rPr lang="de-DE" smtClean="0"/>
              <a:t>02.03.2020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9E4-BDCA-4248-8866-4C8E1EA5711B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A321-96D7-BF4A-89E1-80460DA24515}" type="datetimeFigureOut">
              <a:rPr lang="de-DE" smtClean="0"/>
              <a:t>02.03.2020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9E4-BDCA-4248-8866-4C8E1EA5711B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A321-96D7-BF4A-89E1-80460DA24515}" type="datetimeFigureOut">
              <a:rPr lang="de-DE" smtClean="0"/>
              <a:t>02.03.2020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9E4-BDCA-4248-8866-4C8E1EA5711B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A321-96D7-BF4A-89E1-80460DA24515}" type="datetimeFigureOut">
              <a:rPr lang="de-DE" smtClean="0"/>
              <a:t>02.03.2020</a:t>
            </a:fld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9E4-BDCA-4248-8866-4C8E1EA5711B}" type="slidenum">
              <a:rPr lang="de-DE" smtClean="0"/>
              <a:t>‹#›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A321-96D7-BF4A-89E1-80460DA24515}" type="datetimeFigureOut">
              <a:rPr lang="de-DE" smtClean="0"/>
              <a:t>02.03.2020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9E4-BDCA-4248-8866-4C8E1EA5711B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A321-96D7-BF4A-89E1-80460DA24515}" type="datetimeFigureOut">
              <a:rPr lang="de-DE" smtClean="0"/>
              <a:t>02.03.2020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9E4-BDCA-4248-8866-4C8E1EA5711B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A321-96D7-BF4A-89E1-80460DA24515}" type="datetimeFigureOut">
              <a:rPr lang="de-DE" smtClean="0"/>
              <a:t>02.03.2020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9E4-BDCA-4248-8866-4C8E1EA5711B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A321-96D7-BF4A-89E1-80460DA24515}" type="datetimeFigureOut">
              <a:rPr lang="de-DE" smtClean="0"/>
              <a:t>02.03.2020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9E4-BDCA-4248-8866-4C8E1EA5711B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A321-96D7-BF4A-89E1-80460DA24515}" type="datetimeFigureOut">
              <a:rPr lang="de-DE" smtClean="0"/>
              <a:t>02.03.2020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9E4-BDCA-4248-8866-4C8E1EA5711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A321-96D7-BF4A-89E1-80460DA24515}" type="datetimeFigureOut">
              <a:rPr lang="de-DE" smtClean="0"/>
              <a:t>02.03.2020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9E4-BDCA-4248-8866-4C8E1EA5711B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486A321-96D7-BF4A-89E1-80460DA24515}" type="datetimeFigureOut">
              <a:rPr lang="de-DE" smtClean="0"/>
              <a:t>02.03.2020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5A29E4-BDCA-4248-8866-4C8E1EA5711B}" type="slidenum">
              <a:rPr lang="de-DE" smtClean="0"/>
              <a:t>‹#›</a:t>
            </a:fld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ekstovi-pesama.com/g_img/1/27483/bunt-2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42805" y="5857194"/>
            <a:ext cx="6810374" cy="781050"/>
          </a:xfrm>
        </p:spPr>
        <p:txBody>
          <a:bodyPr>
            <a:normAutofit fontScale="70000" lnSpcReduction="20000"/>
          </a:bodyPr>
          <a:lstStyle/>
          <a:p>
            <a:endParaRPr lang="de-DE" dirty="0" smtClean="0">
              <a:solidFill>
                <a:srgbClr val="000000"/>
              </a:solidFill>
            </a:endParaRPr>
          </a:p>
          <a:p>
            <a:r>
              <a:rPr lang="de-DE" b="1" dirty="0" smtClean="0">
                <a:solidFill>
                  <a:srgbClr val="000000"/>
                </a:solidFill>
              </a:rPr>
              <a:t>“</a:t>
            </a:r>
            <a:r>
              <a:rPr lang="de-DE" b="1" dirty="0" err="1" smtClean="0">
                <a:solidFill>
                  <a:schemeClr val="tx1"/>
                </a:solidFill>
              </a:rPr>
              <a:t>Empowering</a:t>
            </a:r>
            <a:r>
              <a:rPr lang="de-DE" b="1" dirty="0" smtClean="0">
                <a:solidFill>
                  <a:schemeClr val="tx1"/>
                </a:solidFill>
              </a:rPr>
              <a:t> Language Professionals” Conference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Catherine Carré-Karlinger, Christine Le Pape Racine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805" y="2889250"/>
            <a:ext cx="6770555" cy="1663700"/>
          </a:xfrm>
        </p:spPr>
        <p:txBody>
          <a:bodyPr>
            <a:normAutofit fontScale="90000"/>
          </a:bodyPr>
          <a:lstStyle/>
          <a:p>
            <a:r>
              <a:rPr lang="de-DE" b="1" dirty="0" err="1" smtClean="0"/>
              <a:t>évaluation</a:t>
            </a:r>
            <a:r>
              <a:rPr lang="de-DE" b="1" dirty="0" smtClean="0"/>
              <a:t> du </a:t>
            </a:r>
            <a:r>
              <a:rPr lang="de-DE" b="1" dirty="0" err="1" smtClean="0"/>
              <a:t>projet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CLIL-LOTE-Go</a:t>
            </a:r>
            <a:endParaRPr lang="de-DE" b="1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79" y="4552950"/>
            <a:ext cx="6741261" cy="76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 smtClean="0"/>
              <a:t>Besoins</a:t>
            </a:r>
            <a:r>
              <a:rPr lang="de-DE" b="1" dirty="0" smtClean="0"/>
              <a:t> des </a:t>
            </a:r>
            <a:r>
              <a:rPr lang="de-DE" b="1" dirty="0" err="1" smtClean="0"/>
              <a:t>utilisateurs</a:t>
            </a:r>
            <a:r>
              <a:rPr lang="de-DE" b="1" dirty="0" smtClean="0"/>
              <a:t> </a:t>
            </a:r>
            <a:r>
              <a:rPr lang="de-DE" b="1" dirty="0" err="1" smtClean="0"/>
              <a:t>potentiels</a:t>
            </a:r>
            <a:r>
              <a:rPr lang="de-DE" b="1" dirty="0" smtClean="0"/>
              <a:t>?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 err="1" smtClean="0"/>
              <a:t>Apprendre</a:t>
            </a:r>
            <a:r>
              <a:rPr lang="de-DE" b="1" dirty="0" smtClean="0"/>
              <a:t> à </a:t>
            </a:r>
            <a:r>
              <a:rPr lang="de-DE" b="1" dirty="0" err="1" smtClean="0"/>
              <a:t>mieux</a:t>
            </a:r>
            <a:r>
              <a:rPr lang="de-DE" b="1" dirty="0" smtClean="0"/>
              <a:t> </a:t>
            </a:r>
            <a:r>
              <a:rPr lang="de-DE" b="1" dirty="0" err="1" smtClean="0"/>
              <a:t>enseigner</a:t>
            </a:r>
            <a:r>
              <a:rPr lang="de-DE" b="1" dirty="0" smtClean="0"/>
              <a:t> </a:t>
            </a:r>
            <a:r>
              <a:rPr lang="de-DE" b="1" dirty="0" err="1" smtClean="0"/>
              <a:t>dans</a:t>
            </a:r>
            <a:r>
              <a:rPr lang="de-DE" b="1" dirty="0" smtClean="0"/>
              <a:t> le </a:t>
            </a:r>
            <a:r>
              <a:rPr lang="de-DE" b="1" dirty="0" err="1" smtClean="0"/>
              <a:t>contexte</a:t>
            </a:r>
            <a:r>
              <a:rPr lang="de-DE" b="1" dirty="0" smtClean="0"/>
              <a:t> de DEL2</a:t>
            </a:r>
          </a:p>
          <a:p>
            <a:pPr marL="617220" lvl="2">
              <a:buClr>
                <a:schemeClr val="accent1"/>
              </a:buClr>
            </a:pPr>
            <a:r>
              <a:rPr lang="de-DE" sz="2200" dirty="0" err="1"/>
              <a:t>S‘informer</a:t>
            </a:r>
            <a:r>
              <a:rPr lang="de-DE" sz="2200" dirty="0"/>
              <a:t>, </a:t>
            </a:r>
            <a:r>
              <a:rPr lang="de-DE" sz="2200" dirty="0" err="1"/>
              <a:t>rechercher</a:t>
            </a:r>
            <a:r>
              <a:rPr lang="de-DE" sz="2200" dirty="0"/>
              <a:t> </a:t>
            </a:r>
            <a:r>
              <a:rPr lang="de-DE" sz="2200" dirty="0" err="1"/>
              <a:t>une</a:t>
            </a:r>
            <a:r>
              <a:rPr lang="de-DE" sz="2200" dirty="0"/>
              <a:t> </a:t>
            </a:r>
            <a:r>
              <a:rPr lang="de-DE" sz="2200" dirty="0" err="1"/>
              <a:t>définition</a:t>
            </a:r>
            <a:r>
              <a:rPr lang="de-DE" sz="2200" dirty="0"/>
              <a:t>, </a:t>
            </a:r>
            <a:r>
              <a:rPr lang="de-DE" sz="2200" dirty="0" err="1"/>
              <a:t>choisir</a:t>
            </a:r>
            <a:r>
              <a:rPr lang="de-DE" sz="2200" dirty="0"/>
              <a:t> </a:t>
            </a:r>
            <a:r>
              <a:rPr lang="de-DE" sz="2200" dirty="0" err="1"/>
              <a:t>une</a:t>
            </a:r>
            <a:r>
              <a:rPr lang="de-DE" sz="2200" dirty="0"/>
              <a:t> </a:t>
            </a:r>
            <a:r>
              <a:rPr lang="de-DE" sz="2200" dirty="0" err="1"/>
              <a:t>méthodologie</a:t>
            </a:r>
            <a:r>
              <a:rPr lang="de-DE" sz="2200" dirty="0"/>
              <a:t> ...</a:t>
            </a:r>
          </a:p>
          <a:p>
            <a:pPr marL="617220" lvl="2">
              <a:buClr>
                <a:schemeClr val="accent1"/>
              </a:buClr>
            </a:pPr>
            <a:r>
              <a:rPr lang="de-DE" sz="2200" dirty="0" err="1"/>
              <a:t>Organiser</a:t>
            </a:r>
            <a:r>
              <a:rPr lang="de-DE" sz="2200" dirty="0"/>
              <a:t> </a:t>
            </a:r>
            <a:r>
              <a:rPr lang="de-DE" sz="2200" dirty="0" err="1"/>
              <a:t>un</a:t>
            </a:r>
            <a:r>
              <a:rPr lang="de-DE" sz="2200" dirty="0"/>
              <a:t> </a:t>
            </a:r>
            <a:r>
              <a:rPr lang="de-DE" sz="2200" dirty="0" err="1"/>
              <a:t>projet</a:t>
            </a:r>
            <a:r>
              <a:rPr lang="de-DE" sz="2200" dirty="0"/>
              <a:t> DEL2, </a:t>
            </a:r>
            <a:r>
              <a:rPr lang="de-DE" sz="2200" dirty="0" err="1"/>
              <a:t>préparer</a:t>
            </a:r>
            <a:r>
              <a:rPr lang="de-DE" sz="2200" dirty="0"/>
              <a:t> </a:t>
            </a:r>
            <a:r>
              <a:rPr lang="de-DE" sz="2200" dirty="0" err="1"/>
              <a:t>une</a:t>
            </a:r>
            <a:r>
              <a:rPr lang="de-DE" sz="2200" dirty="0"/>
              <a:t> </a:t>
            </a:r>
            <a:r>
              <a:rPr lang="de-DE" sz="2200" dirty="0" err="1"/>
              <a:t>séquence</a:t>
            </a:r>
            <a:r>
              <a:rPr lang="de-DE" sz="2200" dirty="0"/>
              <a:t> DEL2, </a:t>
            </a:r>
            <a:r>
              <a:rPr lang="de-DE" sz="2200" dirty="0" err="1"/>
              <a:t>améliorer</a:t>
            </a:r>
            <a:r>
              <a:rPr lang="de-DE" sz="2200" dirty="0"/>
              <a:t> des </a:t>
            </a:r>
            <a:r>
              <a:rPr lang="de-DE" sz="2200" dirty="0" err="1"/>
              <a:t>pratiques</a:t>
            </a:r>
            <a:r>
              <a:rPr lang="de-DE" sz="2200" dirty="0"/>
              <a:t> de </a:t>
            </a:r>
            <a:r>
              <a:rPr lang="de-DE" sz="2200" dirty="0" err="1"/>
              <a:t>classe</a:t>
            </a:r>
            <a:r>
              <a:rPr lang="de-DE" sz="2200" dirty="0"/>
              <a:t>, </a:t>
            </a:r>
            <a:r>
              <a:rPr lang="de-DE" sz="2200" dirty="0" err="1"/>
              <a:t>créer</a:t>
            </a:r>
            <a:r>
              <a:rPr lang="de-DE" sz="2200" dirty="0"/>
              <a:t> du </a:t>
            </a:r>
            <a:r>
              <a:rPr lang="de-DE" sz="2200" dirty="0" err="1"/>
              <a:t>matériel</a:t>
            </a:r>
            <a:r>
              <a:rPr lang="de-DE" sz="2200" dirty="0"/>
              <a:t> ...</a:t>
            </a:r>
          </a:p>
          <a:p>
            <a:pPr marL="617220" lvl="2">
              <a:buClr>
                <a:schemeClr val="accent1"/>
              </a:buClr>
            </a:pPr>
            <a:r>
              <a:rPr lang="de-DE" sz="2200" dirty="0"/>
              <a:t>Se </a:t>
            </a:r>
            <a:r>
              <a:rPr lang="de-DE" sz="2200" dirty="0" err="1"/>
              <a:t>former</a:t>
            </a:r>
            <a:r>
              <a:rPr lang="de-DE" sz="2200" dirty="0"/>
              <a:t>, </a:t>
            </a:r>
            <a:r>
              <a:rPr lang="de-DE" sz="2200" dirty="0" err="1"/>
              <a:t>réfléchir</a:t>
            </a:r>
            <a:r>
              <a:rPr lang="de-DE" sz="2200" dirty="0"/>
              <a:t> </a:t>
            </a:r>
            <a:r>
              <a:rPr lang="de-DE" sz="2200" dirty="0" err="1"/>
              <a:t>sur</a:t>
            </a:r>
            <a:r>
              <a:rPr lang="de-DE" sz="2200" dirty="0"/>
              <a:t> des </a:t>
            </a:r>
            <a:r>
              <a:rPr lang="de-DE" sz="2200" dirty="0" err="1"/>
              <a:t>attitudes</a:t>
            </a:r>
            <a:r>
              <a:rPr lang="de-DE" sz="2200" dirty="0"/>
              <a:t>, </a:t>
            </a:r>
            <a:r>
              <a:rPr lang="de-DE" sz="2200" dirty="0" err="1"/>
              <a:t>sur</a:t>
            </a:r>
            <a:r>
              <a:rPr lang="de-DE" sz="2200" dirty="0"/>
              <a:t> le </a:t>
            </a:r>
            <a:r>
              <a:rPr lang="de-DE" sz="2200" dirty="0" err="1"/>
              <a:t>rôle</a:t>
            </a:r>
            <a:r>
              <a:rPr lang="de-DE" sz="2200" dirty="0"/>
              <a:t> de </a:t>
            </a:r>
            <a:r>
              <a:rPr lang="de-DE" sz="2200" dirty="0" err="1"/>
              <a:t>l‘enseignant</a:t>
            </a:r>
            <a:r>
              <a:rPr lang="de-DE" sz="2200" dirty="0"/>
              <a:t>, </a:t>
            </a:r>
            <a:r>
              <a:rPr lang="de-DE" sz="2200" dirty="0" err="1"/>
              <a:t>sur</a:t>
            </a:r>
            <a:r>
              <a:rPr lang="de-DE" sz="2200" dirty="0"/>
              <a:t> </a:t>
            </a:r>
            <a:r>
              <a:rPr lang="de-DE" sz="2200" dirty="0" err="1"/>
              <a:t>l‘apprentissage</a:t>
            </a:r>
            <a:r>
              <a:rPr lang="de-DE" sz="2200" dirty="0"/>
              <a:t> ...</a:t>
            </a:r>
          </a:p>
          <a:p>
            <a:pPr marL="411480" lvl="1" indent="0">
              <a:buNone/>
            </a:pPr>
            <a:endParaRPr lang="de-DE" b="1" dirty="0" smtClean="0"/>
          </a:p>
          <a:p>
            <a:pPr marL="342900" lvl="1">
              <a:buClr>
                <a:schemeClr val="accent1"/>
              </a:buClr>
            </a:pPr>
            <a:r>
              <a:rPr lang="de-DE" sz="2400" b="1" dirty="0" err="1" smtClean="0"/>
              <a:t>S‘appuyer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sur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un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outil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pour</a:t>
            </a:r>
            <a:r>
              <a:rPr lang="de-DE" sz="2400" b="1" dirty="0" smtClean="0"/>
              <a:t> la </a:t>
            </a:r>
            <a:r>
              <a:rPr lang="de-DE" sz="2400" b="1" dirty="0" err="1"/>
              <a:t>formation</a:t>
            </a:r>
            <a:r>
              <a:rPr lang="de-DE" sz="2400" b="1" dirty="0"/>
              <a:t> </a:t>
            </a:r>
          </a:p>
          <a:p>
            <a:pPr marL="617220" lvl="2">
              <a:buClr>
                <a:schemeClr val="accent1"/>
              </a:buClr>
            </a:pPr>
            <a:r>
              <a:rPr lang="de-DE" sz="2200" dirty="0" err="1"/>
              <a:t>Préparer</a:t>
            </a:r>
            <a:r>
              <a:rPr lang="de-DE" sz="2200" dirty="0"/>
              <a:t> </a:t>
            </a:r>
            <a:r>
              <a:rPr lang="de-DE" sz="2200" dirty="0" err="1"/>
              <a:t>un</a:t>
            </a:r>
            <a:r>
              <a:rPr lang="de-DE" sz="2200" dirty="0"/>
              <a:t> </a:t>
            </a:r>
            <a:r>
              <a:rPr lang="de-DE" sz="2200" dirty="0" err="1"/>
              <a:t>programme</a:t>
            </a:r>
            <a:r>
              <a:rPr lang="de-DE" sz="2200" dirty="0"/>
              <a:t> de </a:t>
            </a:r>
            <a:r>
              <a:rPr lang="de-DE" sz="2200" dirty="0" err="1"/>
              <a:t>formation</a:t>
            </a:r>
            <a:r>
              <a:rPr lang="de-DE" sz="2200" dirty="0"/>
              <a:t>...</a:t>
            </a:r>
          </a:p>
          <a:p>
            <a:pPr marL="617220" lvl="2">
              <a:buClr>
                <a:schemeClr val="accent1"/>
              </a:buClr>
            </a:pPr>
            <a:r>
              <a:rPr lang="de-DE" sz="2200" dirty="0" err="1" smtClean="0"/>
              <a:t>Appréhender</a:t>
            </a:r>
            <a:r>
              <a:rPr lang="de-DE" sz="2200" dirty="0" smtClean="0"/>
              <a:t> la </a:t>
            </a:r>
            <a:r>
              <a:rPr lang="de-DE" sz="2200" dirty="0" err="1" smtClean="0"/>
              <a:t>théorie</a:t>
            </a:r>
            <a:r>
              <a:rPr lang="de-DE" sz="2200" dirty="0" smtClean="0"/>
              <a:t>, en </a:t>
            </a:r>
            <a:r>
              <a:rPr lang="de-DE" sz="2200" dirty="0" err="1" smtClean="0"/>
              <a:t>élaborer</a:t>
            </a:r>
            <a:r>
              <a:rPr lang="de-DE" sz="2200" dirty="0" smtClean="0"/>
              <a:t> </a:t>
            </a:r>
            <a:r>
              <a:rPr lang="de-DE" sz="2200" dirty="0" err="1" smtClean="0"/>
              <a:t>une</a:t>
            </a:r>
            <a:r>
              <a:rPr lang="de-DE" sz="2200" dirty="0" smtClean="0"/>
              <a:t> </a:t>
            </a:r>
            <a:r>
              <a:rPr lang="de-DE" sz="2200" dirty="0" err="1" smtClean="0"/>
              <a:t>transposition</a:t>
            </a:r>
            <a:r>
              <a:rPr lang="de-DE" sz="2200" dirty="0" smtClean="0"/>
              <a:t> </a:t>
            </a:r>
            <a:r>
              <a:rPr lang="de-DE" sz="2200" dirty="0" err="1" smtClean="0"/>
              <a:t>didactique</a:t>
            </a:r>
            <a:r>
              <a:rPr lang="de-DE" sz="2200" dirty="0" smtClean="0"/>
              <a:t>, </a:t>
            </a:r>
            <a:r>
              <a:rPr lang="de-DE" sz="2200" dirty="0" err="1" smtClean="0"/>
              <a:t>légitimer</a:t>
            </a:r>
            <a:r>
              <a:rPr lang="de-DE" sz="2200" dirty="0" smtClean="0"/>
              <a:t> les </a:t>
            </a:r>
            <a:r>
              <a:rPr lang="de-DE" sz="2200" dirty="0" err="1" smtClean="0"/>
              <a:t>pratiques</a:t>
            </a:r>
            <a:r>
              <a:rPr lang="de-DE" sz="2200" dirty="0" smtClean="0"/>
              <a:t> de </a:t>
            </a:r>
            <a:r>
              <a:rPr lang="de-DE" sz="2200" dirty="0" err="1" smtClean="0"/>
              <a:t>classe</a:t>
            </a:r>
            <a:r>
              <a:rPr lang="de-DE" sz="2200" dirty="0" smtClean="0"/>
              <a:t> </a:t>
            </a:r>
            <a:r>
              <a:rPr lang="de-DE" sz="2200" dirty="0" err="1" smtClean="0"/>
              <a:t>proposées</a:t>
            </a:r>
            <a:r>
              <a:rPr lang="de-DE" sz="2200" dirty="0" smtClean="0"/>
              <a:t>...</a:t>
            </a:r>
          </a:p>
          <a:p>
            <a:pPr marL="617220" lvl="2">
              <a:buClr>
                <a:schemeClr val="accent1"/>
              </a:buClr>
            </a:pPr>
            <a:r>
              <a:rPr lang="de-DE" sz="2200" dirty="0" err="1" smtClean="0"/>
              <a:t>Trouver</a:t>
            </a:r>
            <a:r>
              <a:rPr lang="de-DE" sz="2200" dirty="0" smtClean="0"/>
              <a:t> des </a:t>
            </a:r>
            <a:r>
              <a:rPr lang="de-DE" sz="2200" dirty="0" err="1" smtClean="0"/>
              <a:t>idées</a:t>
            </a:r>
            <a:r>
              <a:rPr lang="de-DE" sz="2200" dirty="0" smtClean="0"/>
              <a:t> et des </a:t>
            </a:r>
            <a:r>
              <a:rPr lang="de-DE" sz="2200" dirty="0" err="1" smtClean="0"/>
              <a:t>activités</a:t>
            </a:r>
            <a:r>
              <a:rPr lang="de-DE" sz="2200" dirty="0" smtClean="0"/>
              <a:t>  </a:t>
            </a:r>
            <a:r>
              <a:rPr lang="de-DE" sz="2200" dirty="0" err="1" smtClean="0"/>
              <a:t>favorisant</a:t>
            </a:r>
            <a:r>
              <a:rPr lang="de-DE" sz="2200" dirty="0" smtClean="0"/>
              <a:t> </a:t>
            </a:r>
            <a:r>
              <a:rPr lang="de-DE" sz="2200" dirty="0" err="1" smtClean="0"/>
              <a:t>une</a:t>
            </a:r>
            <a:r>
              <a:rPr lang="de-DE" sz="2200" dirty="0" smtClean="0"/>
              <a:t> </a:t>
            </a:r>
            <a:r>
              <a:rPr lang="de-DE" sz="2200" dirty="0" err="1" smtClean="0"/>
              <a:t>individualisation</a:t>
            </a:r>
            <a:r>
              <a:rPr lang="de-DE" sz="2200" dirty="0" smtClean="0"/>
              <a:t> de </a:t>
            </a:r>
            <a:r>
              <a:rPr lang="de-DE" sz="2200" dirty="0" err="1" smtClean="0"/>
              <a:t>l‘apprentissage</a:t>
            </a:r>
            <a:r>
              <a:rPr lang="de-DE" sz="2200" dirty="0" smtClean="0"/>
              <a:t>...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5502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Structure</a:t>
            </a:r>
            <a:r>
              <a:rPr lang="de-DE" b="1" dirty="0" smtClean="0"/>
              <a:t> et </a:t>
            </a:r>
            <a:r>
              <a:rPr lang="de-DE" b="1" dirty="0" err="1" smtClean="0"/>
              <a:t>contenus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6128" y="1757628"/>
            <a:ext cx="8260672" cy="1176918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de-DE" b="1" dirty="0" smtClean="0"/>
              <a:t>14 </a:t>
            </a:r>
            <a:r>
              <a:rPr lang="de-DE" b="1" dirty="0" err="1" smtClean="0"/>
              <a:t>chapitres</a:t>
            </a:r>
            <a:r>
              <a:rPr lang="de-DE" b="1" dirty="0" smtClean="0"/>
              <a:t> </a:t>
            </a:r>
            <a:r>
              <a:rPr lang="de-DE" b="1" dirty="0" err="1" smtClean="0"/>
              <a:t>suivant</a:t>
            </a:r>
            <a:r>
              <a:rPr lang="de-DE" b="1" dirty="0" smtClean="0"/>
              <a:t> le </a:t>
            </a:r>
            <a:r>
              <a:rPr lang="de-DE" b="1" dirty="0" err="1" smtClean="0"/>
              <a:t>même</a:t>
            </a:r>
            <a:r>
              <a:rPr lang="de-DE" b="1" dirty="0" smtClean="0"/>
              <a:t> plan et </a:t>
            </a:r>
            <a:r>
              <a:rPr lang="de-DE" b="1" dirty="0" err="1" smtClean="0"/>
              <a:t>menant</a:t>
            </a:r>
            <a:r>
              <a:rPr lang="de-DE" b="1" dirty="0" smtClean="0"/>
              <a:t> le </a:t>
            </a:r>
            <a:r>
              <a:rPr lang="de-DE" b="1" dirty="0" err="1" smtClean="0"/>
              <a:t>lecteur</a:t>
            </a:r>
            <a:r>
              <a:rPr lang="de-DE" b="1" dirty="0" smtClean="0"/>
              <a:t> de la </a:t>
            </a:r>
            <a:r>
              <a:rPr lang="de-DE" b="1" dirty="0" err="1" smtClean="0"/>
              <a:t>théorie</a:t>
            </a:r>
            <a:r>
              <a:rPr lang="de-DE" b="1" dirty="0" smtClean="0"/>
              <a:t> à la </a:t>
            </a:r>
            <a:r>
              <a:rPr lang="de-DE" b="1" dirty="0" err="1" smtClean="0"/>
              <a:t>pratique</a:t>
            </a:r>
            <a:r>
              <a:rPr lang="de-DE" b="1" dirty="0" smtClean="0"/>
              <a:t>:</a:t>
            </a:r>
          </a:p>
          <a:p>
            <a:pPr marL="114300" indent="0">
              <a:buNone/>
            </a:pPr>
            <a:r>
              <a:rPr lang="de-DE" dirty="0" smtClean="0"/>
              <a:t>Ex.: </a:t>
            </a:r>
            <a:r>
              <a:rPr lang="de-DE" dirty="0" err="1" smtClean="0"/>
              <a:t>chapitre</a:t>
            </a:r>
            <a:r>
              <a:rPr lang="de-DE" dirty="0" smtClean="0"/>
              <a:t> 6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26127" y="3123319"/>
            <a:ext cx="8260673" cy="30345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fr-FR" sz="2200" b="1" dirty="0" smtClean="0"/>
          </a:p>
          <a:p>
            <a:r>
              <a:rPr lang="fr-FR" sz="2200" b="1" dirty="0" smtClean="0"/>
              <a:t>6</a:t>
            </a:r>
            <a:r>
              <a:rPr lang="fr-FR" sz="2200" b="1" dirty="0"/>
              <a:t>	</a:t>
            </a:r>
            <a:r>
              <a:rPr lang="fr-FR" sz="2200" b="1" dirty="0" smtClean="0"/>
              <a:t>Fonctions </a:t>
            </a:r>
            <a:r>
              <a:rPr lang="fr-FR" sz="2200" b="1" dirty="0"/>
              <a:t>cognitives de la langue en classe de </a:t>
            </a:r>
            <a:r>
              <a:rPr lang="fr-FR" sz="2200" b="1" dirty="0" smtClean="0"/>
              <a:t>DEL2</a:t>
            </a:r>
            <a:endParaRPr lang="de-DE" sz="2200" b="1" dirty="0"/>
          </a:p>
          <a:p>
            <a:r>
              <a:rPr lang="fr-FR" sz="2200" dirty="0"/>
              <a:t>6.1	Compétences </a:t>
            </a:r>
            <a:r>
              <a:rPr lang="fr-FR" sz="2200" dirty="0" smtClean="0"/>
              <a:t>visées</a:t>
            </a:r>
            <a:endParaRPr lang="de-DE" sz="2200" dirty="0"/>
          </a:p>
          <a:p>
            <a:r>
              <a:rPr lang="fr-FR" sz="2200" dirty="0"/>
              <a:t>6.2	Notions de base	</a:t>
            </a:r>
            <a:endParaRPr lang="de-DE" sz="2200" dirty="0"/>
          </a:p>
          <a:p>
            <a:r>
              <a:rPr lang="fr-FR" sz="2200" dirty="0"/>
              <a:t>6.3	Au défi de l’alternance </a:t>
            </a:r>
            <a:r>
              <a:rPr lang="fr-FR" sz="2200" dirty="0" smtClean="0"/>
              <a:t>codique</a:t>
            </a:r>
            <a:endParaRPr lang="fr-FR" sz="2200" dirty="0"/>
          </a:p>
          <a:p>
            <a:r>
              <a:rPr lang="fr-FR" sz="2200" dirty="0" smtClean="0"/>
              <a:t>6.4</a:t>
            </a:r>
            <a:r>
              <a:rPr lang="fr-FR" sz="2200" dirty="0"/>
              <a:t>	Pratique de classe : appropriation de connaissances en langue cible	</a:t>
            </a:r>
            <a:endParaRPr lang="de-DE" sz="2200" dirty="0"/>
          </a:p>
          <a:p>
            <a:r>
              <a:rPr lang="fr-FR" sz="2200" dirty="0"/>
              <a:t>6.5	Place de l’alternance codique	</a:t>
            </a:r>
            <a:endParaRPr lang="de-DE" sz="2200" dirty="0"/>
          </a:p>
          <a:p>
            <a:r>
              <a:rPr lang="fr-FR" sz="2200" dirty="0"/>
              <a:t>6.6	Pour aller plus loin…	</a:t>
            </a:r>
            <a:endParaRPr lang="de-DE" sz="2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7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Thèmes</a:t>
            </a:r>
            <a:r>
              <a:rPr lang="de-DE" b="1" dirty="0" smtClean="0"/>
              <a:t> </a:t>
            </a:r>
            <a:r>
              <a:rPr lang="de-DE" b="1" dirty="0" err="1" smtClean="0"/>
              <a:t>abordés</a:t>
            </a:r>
            <a:endParaRPr lang="de-DE" b="1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288817" y="1952890"/>
            <a:ext cx="4222072" cy="46712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571500" indent="-457200">
              <a:buFont typeface="+mj-lt"/>
              <a:buAutoNum type="arabicPeriod"/>
            </a:pPr>
            <a:endParaRPr lang="fr-FR" dirty="0" smtClean="0"/>
          </a:p>
          <a:p>
            <a:pPr marL="571500" indent="-457200">
              <a:buFont typeface="+mj-lt"/>
              <a:buAutoNum type="arabicPeriod"/>
            </a:pPr>
            <a:r>
              <a:rPr lang="fr-FR" dirty="0" smtClean="0"/>
              <a:t>Enseignement </a:t>
            </a:r>
            <a:r>
              <a:rPr lang="fr-FR" dirty="0"/>
              <a:t>d’une discipline dans une autre langue – une première </a:t>
            </a:r>
            <a:r>
              <a:rPr lang="fr-FR" dirty="0" smtClean="0"/>
              <a:t>approche: </a:t>
            </a:r>
            <a:r>
              <a:rPr lang="de-DE" dirty="0" smtClean="0"/>
              <a:t> </a:t>
            </a:r>
            <a:r>
              <a:rPr lang="fr-FR" dirty="0"/>
              <a:t>types de DEL2</a:t>
            </a:r>
            <a:r>
              <a:rPr lang="de-DE" dirty="0"/>
              <a:t> </a:t>
            </a:r>
            <a:r>
              <a:rPr lang="de-DE" dirty="0" smtClean="0"/>
              <a:t>et </a:t>
            </a:r>
            <a:r>
              <a:rPr lang="de-DE" dirty="0" err="1" smtClean="0"/>
              <a:t>modèles</a:t>
            </a:r>
            <a:r>
              <a:rPr lang="de-DE" dirty="0" smtClean="0"/>
              <a:t> de </a:t>
            </a:r>
            <a:r>
              <a:rPr lang="de-DE" dirty="0" err="1" smtClean="0"/>
              <a:t>bilinguisme</a:t>
            </a:r>
            <a:endParaRPr lang="de-DE" dirty="0" smtClean="0"/>
          </a:p>
          <a:p>
            <a:pPr marL="571500" indent="-457200">
              <a:buFont typeface="+mj-lt"/>
              <a:buAutoNum type="arabicPeriod"/>
            </a:pPr>
            <a:endParaRPr lang="de-DE" dirty="0" smtClean="0"/>
          </a:p>
          <a:p>
            <a:pPr marL="571500" indent="-457200">
              <a:buFont typeface="+mj-lt"/>
              <a:buAutoNum type="arabicPeriod"/>
            </a:pPr>
            <a:r>
              <a:rPr lang="fr-FR" dirty="0"/>
              <a:t>S’approprier le monde à travers l’enseignement précoce immersif en contexte (pré-) </a:t>
            </a:r>
            <a:r>
              <a:rPr lang="fr-FR" dirty="0" smtClean="0"/>
              <a:t>scolaire</a:t>
            </a:r>
          </a:p>
          <a:p>
            <a:pPr marL="571500" indent="-457200">
              <a:buFont typeface="+mj-lt"/>
              <a:buAutoNum type="arabicPeriod"/>
            </a:pPr>
            <a:endParaRPr lang="fr-FR" dirty="0" smtClean="0"/>
          </a:p>
          <a:p>
            <a:pPr marL="571500" indent="-457200">
              <a:buFont typeface="+mj-lt"/>
              <a:buAutoNum type="arabicPeriod"/>
            </a:pPr>
            <a:r>
              <a:rPr lang="de-DE" dirty="0" smtClean="0"/>
              <a:t> </a:t>
            </a:r>
            <a:r>
              <a:rPr lang="fr-FR" dirty="0"/>
              <a:t>Aspects psycho- et neurolinguistiques dans l’apprentissage des langues</a:t>
            </a:r>
            <a:r>
              <a:rPr lang="de-DE" dirty="0"/>
              <a:t> </a:t>
            </a:r>
            <a:endParaRPr lang="de-DE" dirty="0" smtClean="0"/>
          </a:p>
          <a:p>
            <a:pPr marL="571500" indent="-457200">
              <a:buFont typeface="+mj-lt"/>
              <a:buAutoNum type="arabicPeriod"/>
            </a:pPr>
            <a:endParaRPr lang="de-DE" dirty="0" smtClean="0"/>
          </a:p>
          <a:p>
            <a:pPr marL="571500" indent="-457200">
              <a:buFont typeface="+mj-lt"/>
              <a:buAutoNum type="arabicPeriod"/>
            </a:pPr>
            <a:r>
              <a:rPr lang="fr-FR" dirty="0"/>
              <a:t>Niveau de langue requis en </a:t>
            </a:r>
            <a:r>
              <a:rPr lang="fr-FR" dirty="0" smtClean="0"/>
              <a:t>DEL2</a:t>
            </a:r>
          </a:p>
          <a:p>
            <a:pPr marL="571500" indent="-457200">
              <a:buFont typeface="+mj-lt"/>
              <a:buAutoNum type="arabicPeriod"/>
            </a:pPr>
            <a:endParaRPr lang="fr-FR" dirty="0" smtClean="0"/>
          </a:p>
          <a:p>
            <a:pPr marL="571500" indent="-457200">
              <a:buFont typeface="+mj-lt"/>
              <a:buAutoNum type="arabicPeriod"/>
            </a:pPr>
            <a:r>
              <a:rPr lang="de-DE" dirty="0" smtClean="0"/>
              <a:t> </a:t>
            </a:r>
            <a:r>
              <a:rPr lang="fr-FR" dirty="0"/>
              <a:t>Les différentes DEL2 et leurs </a:t>
            </a:r>
            <a:endParaRPr lang="fr-FR" dirty="0" smtClean="0"/>
          </a:p>
          <a:p>
            <a:pPr marL="114300" indent="0">
              <a:buNone/>
            </a:pPr>
            <a:r>
              <a:rPr lang="fr-FR" dirty="0" smtClean="0"/>
              <a:t>         caractéristiques</a:t>
            </a:r>
            <a:r>
              <a:rPr lang="de-DE" dirty="0" smtClean="0"/>
              <a:t> </a:t>
            </a:r>
          </a:p>
          <a:p>
            <a:pPr marL="114300" indent="0">
              <a:buNone/>
            </a:pPr>
            <a:endParaRPr lang="de-DE" dirty="0" smtClean="0"/>
          </a:p>
          <a:p>
            <a:pPr marL="628650" indent="-514350">
              <a:buSzPct val="100000"/>
              <a:buFont typeface="+mj-lt"/>
              <a:buAutoNum type="arabicPeriod" startAt="6"/>
            </a:pPr>
            <a:r>
              <a:rPr lang="fr-FR" dirty="0"/>
              <a:t>Fonctions cognitives de la langue en classe de </a:t>
            </a:r>
            <a:r>
              <a:rPr lang="fr-FR" dirty="0" smtClean="0"/>
              <a:t>DEL2</a:t>
            </a:r>
          </a:p>
          <a:p>
            <a:pPr marL="628650" indent="-514350">
              <a:buSzPct val="100000"/>
              <a:buFont typeface="+mj-lt"/>
              <a:buAutoNum type="arabicPeriod" startAt="6"/>
            </a:pPr>
            <a:endParaRPr lang="fr-FR" dirty="0" smtClean="0"/>
          </a:p>
          <a:p>
            <a:pPr marL="571500" indent="-457200">
              <a:buFont typeface="+mj-lt"/>
              <a:buAutoNum type="arabicPeriod" startAt="6"/>
            </a:pPr>
            <a:endParaRPr lang="de-DE" dirty="0"/>
          </a:p>
          <a:p>
            <a:pPr marL="571500" indent="-457200">
              <a:buFont typeface="+mj-lt"/>
              <a:buAutoNum type="arabicPeriod" startAt="6"/>
            </a:pP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510889" y="1952890"/>
            <a:ext cx="4345618" cy="46854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628650" indent="-514350">
              <a:buFont typeface="+mj-lt"/>
              <a:buAutoNum type="arabicPeriod" startAt="8"/>
            </a:pPr>
            <a:endParaRPr lang="de-DE" dirty="0" smtClean="0"/>
          </a:p>
          <a:p>
            <a:pPr marL="628650" indent="-514350">
              <a:buFont typeface="+mj-lt"/>
              <a:buAutoNum type="arabicPeriod" startAt="7"/>
            </a:pPr>
            <a:r>
              <a:rPr lang="de-DE" dirty="0"/>
              <a:t> </a:t>
            </a:r>
            <a:r>
              <a:rPr lang="fr-FR" dirty="0"/>
              <a:t>Interactions en classe de DEL2 et construction intégrée des savoirs</a:t>
            </a:r>
          </a:p>
          <a:p>
            <a:pPr marL="628650" indent="-514350">
              <a:buFont typeface="+mj-lt"/>
              <a:buAutoNum type="arabicPeriod" startAt="8"/>
            </a:pPr>
            <a:endParaRPr lang="de-DE" dirty="0"/>
          </a:p>
          <a:p>
            <a:pPr marL="628650" indent="-514350">
              <a:buFont typeface="+mj-lt"/>
              <a:buAutoNum type="arabicPeriod" startAt="8"/>
            </a:pPr>
            <a:endParaRPr lang="de-DE" dirty="0" smtClean="0"/>
          </a:p>
          <a:p>
            <a:pPr marL="628650" indent="-514350">
              <a:buFont typeface="+mj-lt"/>
              <a:buAutoNum type="arabicPeriod" startAt="8"/>
            </a:pPr>
            <a:r>
              <a:rPr lang="de-DE" dirty="0" smtClean="0"/>
              <a:t> </a:t>
            </a:r>
            <a:r>
              <a:rPr lang="fr-FR" dirty="0"/>
              <a:t>Transposition didactique</a:t>
            </a:r>
            <a:r>
              <a:rPr lang="de-DE" dirty="0"/>
              <a:t> </a:t>
            </a:r>
            <a:endParaRPr lang="de-DE" dirty="0" smtClean="0"/>
          </a:p>
          <a:p>
            <a:pPr marL="628650" indent="-514350">
              <a:buFont typeface="+mj-lt"/>
              <a:buAutoNum type="arabicPeriod" startAt="8"/>
            </a:pPr>
            <a:endParaRPr lang="de-DE" dirty="0" smtClean="0"/>
          </a:p>
          <a:p>
            <a:pPr marL="628650" indent="-514350">
              <a:buFont typeface="+mj-lt"/>
              <a:buAutoNum type="arabicPeriod" startAt="8"/>
            </a:pPr>
            <a:r>
              <a:rPr lang="fr-FR" dirty="0"/>
              <a:t>Méthodologie </a:t>
            </a:r>
            <a:r>
              <a:rPr lang="fr-FR" dirty="0" smtClean="0"/>
              <a:t>d’enseignement</a:t>
            </a:r>
          </a:p>
          <a:p>
            <a:pPr marL="628650" indent="-514350">
              <a:buFont typeface="+mj-lt"/>
              <a:buAutoNum type="arabicPeriod" startAt="8"/>
            </a:pPr>
            <a:endParaRPr lang="fr-FR" dirty="0" smtClean="0"/>
          </a:p>
          <a:p>
            <a:pPr marL="628650" indent="-514350">
              <a:buFont typeface="+mj-lt"/>
              <a:buAutoNum type="arabicPeriod" startAt="8"/>
            </a:pPr>
            <a:r>
              <a:rPr lang="de-DE" dirty="0" smtClean="0"/>
              <a:t> </a:t>
            </a:r>
            <a:r>
              <a:rPr lang="fr-FR" dirty="0"/>
              <a:t>Didactique de l’erreur</a:t>
            </a:r>
            <a:r>
              <a:rPr lang="de-DE" dirty="0"/>
              <a:t> </a:t>
            </a:r>
            <a:endParaRPr lang="de-DE" dirty="0" smtClean="0"/>
          </a:p>
          <a:p>
            <a:pPr marL="628650" indent="-514350">
              <a:buFont typeface="+mj-lt"/>
              <a:buAutoNum type="arabicPeriod" startAt="8"/>
            </a:pPr>
            <a:endParaRPr lang="de-DE" dirty="0" smtClean="0"/>
          </a:p>
          <a:p>
            <a:pPr marL="628650" indent="-514350">
              <a:buFont typeface="+mj-lt"/>
              <a:buAutoNum type="arabicPeriod" startAt="8"/>
            </a:pPr>
            <a:r>
              <a:rPr lang="fr-FR" dirty="0"/>
              <a:t>Conceptualisation en DEL 2 : travailler le vocabulaire </a:t>
            </a:r>
            <a:r>
              <a:rPr lang="fr-FR" dirty="0" smtClean="0"/>
              <a:t>technique</a:t>
            </a:r>
          </a:p>
          <a:p>
            <a:pPr marL="628650" indent="-514350">
              <a:buFont typeface="+mj-lt"/>
              <a:buAutoNum type="arabicPeriod" startAt="8"/>
            </a:pPr>
            <a:endParaRPr lang="fr-FR" dirty="0" smtClean="0"/>
          </a:p>
          <a:p>
            <a:pPr marL="628650" indent="-514350">
              <a:buFont typeface="+mj-lt"/>
              <a:buAutoNum type="arabicPeriod" startAt="8"/>
            </a:pPr>
            <a:r>
              <a:rPr lang="de-DE" dirty="0" smtClean="0"/>
              <a:t> </a:t>
            </a:r>
            <a:r>
              <a:rPr lang="fr-FR" dirty="0"/>
              <a:t>Stratégies de lecture</a:t>
            </a:r>
            <a:r>
              <a:rPr lang="de-DE" dirty="0"/>
              <a:t> </a:t>
            </a:r>
            <a:endParaRPr lang="de-DE" dirty="0" smtClean="0"/>
          </a:p>
          <a:p>
            <a:pPr marL="628650" indent="-514350">
              <a:buFont typeface="+mj-lt"/>
              <a:buAutoNum type="arabicPeriod" startAt="8"/>
            </a:pPr>
            <a:endParaRPr lang="de-DE" dirty="0" smtClean="0"/>
          </a:p>
          <a:p>
            <a:pPr marL="628650" indent="-514350">
              <a:buFont typeface="+mj-lt"/>
              <a:buAutoNum type="arabicPeriod" startAt="8"/>
            </a:pPr>
            <a:r>
              <a:rPr lang="fr-FR" dirty="0"/>
              <a:t>Conception de fiches </a:t>
            </a:r>
            <a:r>
              <a:rPr lang="fr-FR" dirty="0" smtClean="0"/>
              <a:t>d’élève</a:t>
            </a:r>
          </a:p>
          <a:p>
            <a:pPr marL="628650" indent="-514350">
              <a:buFont typeface="+mj-lt"/>
              <a:buAutoNum type="arabicPeriod" startAt="8"/>
            </a:pPr>
            <a:endParaRPr lang="fr-FR" dirty="0" smtClean="0"/>
          </a:p>
          <a:p>
            <a:pPr marL="628650" indent="-514350">
              <a:buFont typeface="+mj-lt"/>
              <a:buAutoNum type="arabicPeriod" startAt="8"/>
            </a:pPr>
            <a:r>
              <a:rPr lang="de-DE" dirty="0" smtClean="0"/>
              <a:t> </a:t>
            </a:r>
            <a:r>
              <a:rPr lang="fr-FR" dirty="0"/>
              <a:t>Évaluation dans l’enseignement d’une discipline en L2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12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Qualités</a:t>
            </a:r>
            <a:r>
              <a:rPr lang="de-DE" b="1" dirty="0"/>
              <a:t> du </a:t>
            </a:r>
            <a:r>
              <a:rPr lang="de-DE" b="1" dirty="0" err="1"/>
              <a:t>manuel</a:t>
            </a:r>
            <a:r>
              <a:rPr lang="de-DE" b="1" dirty="0"/>
              <a:t> </a:t>
            </a:r>
            <a:r>
              <a:rPr lang="de-DE" b="1" dirty="0" smtClean="0"/>
              <a:t>(1)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dirty="0" err="1" smtClean="0"/>
              <a:t>Compilation</a:t>
            </a:r>
            <a:r>
              <a:rPr lang="de-DE" b="1" dirty="0" smtClean="0"/>
              <a:t> </a:t>
            </a:r>
            <a:r>
              <a:rPr lang="de-DE" b="1" dirty="0" err="1" smtClean="0"/>
              <a:t>scientifique</a:t>
            </a:r>
            <a:r>
              <a:rPr lang="de-DE" b="1" dirty="0" smtClean="0"/>
              <a:t> à </a:t>
            </a:r>
            <a:r>
              <a:rPr lang="de-DE" b="1" dirty="0" err="1"/>
              <a:t>partir</a:t>
            </a:r>
            <a:r>
              <a:rPr lang="de-DE" b="1" dirty="0"/>
              <a:t> </a:t>
            </a:r>
            <a:r>
              <a:rPr lang="de-DE" b="1" dirty="0" err="1"/>
              <a:t>d‘un</a:t>
            </a:r>
            <a:r>
              <a:rPr lang="de-DE" b="1" dirty="0"/>
              <a:t> </a:t>
            </a:r>
            <a:r>
              <a:rPr lang="de-DE" b="1" dirty="0" err="1"/>
              <a:t>nombre</a:t>
            </a:r>
            <a:r>
              <a:rPr lang="de-DE" b="1" dirty="0"/>
              <a:t> </a:t>
            </a:r>
            <a:r>
              <a:rPr lang="de-DE" b="1" dirty="0" err="1"/>
              <a:t>considérable</a:t>
            </a:r>
            <a:r>
              <a:rPr lang="de-DE" b="1" dirty="0"/>
              <a:t> </a:t>
            </a:r>
            <a:r>
              <a:rPr lang="de-DE" b="1" dirty="0" err="1"/>
              <a:t>d‘ouvrages</a:t>
            </a:r>
            <a:r>
              <a:rPr lang="de-DE" b="1" dirty="0"/>
              <a:t> </a:t>
            </a:r>
            <a:r>
              <a:rPr lang="de-DE" b="1" dirty="0" err="1"/>
              <a:t>issus</a:t>
            </a:r>
            <a:r>
              <a:rPr lang="de-DE" b="1" dirty="0"/>
              <a:t> de la </a:t>
            </a:r>
            <a:r>
              <a:rPr lang="de-DE" b="1" dirty="0" err="1"/>
              <a:t>recherche</a:t>
            </a:r>
            <a:r>
              <a:rPr lang="de-DE" b="1" dirty="0"/>
              <a:t> </a:t>
            </a:r>
            <a:r>
              <a:rPr lang="de-DE" b="1" dirty="0" smtClean="0"/>
              <a:t>internationale:</a:t>
            </a:r>
          </a:p>
          <a:p>
            <a:pPr marL="617220" lvl="2">
              <a:buClr>
                <a:schemeClr val="accent1"/>
              </a:buClr>
            </a:pPr>
            <a:r>
              <a:rPr lang="de-DE" sz="2200" dirty="0"/>
              <a:t>Haute </a:t>
            </a:r>
            <a:r>
              <a:rPr lang="de-DE" sz="2200" dirty="0" err="1" smtClean="0"/>
              <a:t>expertise</a:t>
            </a:r>
            <a:r>
              <a:rPr lang="de-DE" sz="2200" dirty="0" smtClean="0"/>
              <a:t> des </a:t>
            </a:r>
            <a:r>
              <a:rPr lang="de-DE" sz="2200" dirty="0" err="1" smtClean="0"/>
              <a:t>auteurs</a:t>
            </a:r>
            <a:r>
              <a:rPr lang="de-DE" sz="2200" dirty="0" smtClean="0"/>
              <a:t>  </a:t>
            </a:r>
            <a:endParaRPr lang="de-DE" sz="2200" dirty="0"/>
          </a:p>
          <a:p>
            <a:pPr marL="617220" lvl="2">
              <a:buClr>
                <a:schemeClr val="accent1"/>
              </a:buClr>
            </a:pPr>
            <a:r>
              <a:rPr lang="de-DE" sz="2200" dirty="0" err="1" smtClean="0"/>
              <a:t>Riche</a:t>
            </a:r>
            <a:r>
              <a:rPr lang="de-DE" sz="2200" dirty="0" smtClean="0"/>
              <a:t> </a:t>
            </a:r>
            <a:r>
              <a:rPr lang="de-DE" sz="2200" dirty="0" err="1" smtClean="0"/>
              <a:t>commentaires</a:t>
            </a:r>
            <a:r>
              <a:rPr lang="de-DE" sz="2200" dirty="0" smtClean="0"/>
              <a:t>  </a:t>
            </a:r>
            <a:r>
              <a:rPr lang="de-DE" sz="2200" dirty="0" err="1"/>
              <a:t>bibliographiques</a:t>
            </a:r>
            <a:r>
              <a:rPr lang="de-DE" sz="2200" dirty="0"/>
              <a:t> </a:t>
            </a:r>
          </a:p>
          <a:p>
            <a:pPr marL="617220" lvl="2">
              <a:buClr>
                <a:schemeClr val="accent1"/>
              </a:buClr>
            </a:pPr>
            <a:r>
              <a:rPr lang="de-DE" sz="2200" dirty="0" err="1" smtClean="0"/>
              <a:t>Actualité</a:t>
            </a:r>
            <a:r>
              <a:rPr lang="de-DE" sz="2200" dirty="0" smtClean="0"/>
              <a:t> et </a:t>
            </a:r>
            <a:r>
              <a:rPr lang="de-DE" sz="2200" dirty="0" err="1" smtClean="0"/>
              <a:t>relevance</a:t>
            </a:r>
            <a:r>
              <a:rPr lang="de-DE" sz="2200" dirty="0" smtClean="0"/>
              <a:t> des </a:t>
            </a:r>
            <a:r>
              <a:rPr lang="de-DE" sz="2200" dirty="0" err="1" smtClean="0"/>
              <a:t>références</a:t>
            </a:r>
            <a:r>
              <a:rPr lang="de-DE" sz="2200" dirty="0" smtClean="0"/>
              <a:t> </a:t>
            </a:r>
            <a:endParaRPr lang="de-DE" sz="2200" dirty="0"/>
          </a:p>
          <a:p>
            <a:pPr marL="411480" lvl="1" indent="0">
              <a:buNone/>
            </a:pPr>
            <a:endParaRPr lang="de-DE" b="1" dirty="0" smtClean="0"/>
          </a:p>
          <a:p>
            <a:pPr marL="342900" lvl="1">
              <a:buClr>
                <a:schemeClr val="accent1"/>
              </a:buClr>
            </a:pPr>
            <a:r>
              <a:rPr lang="de-DE" sz="2400" b="1" dirty="0" err="1"/>
              <a:t>Volonté</a:t>
            </a:r>
            <a:r>
              <a:rPr lang="de-DE" sz="2400" b="1" dirty="0"/>
              <a:t> de </a:t>
            </a:r>
            <a:r>
              <a:rPr lang="de-DE" sz="2400" b="1" dirty="0" err="1" smtClean="0"/>
              <a:t>promouvoir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l‘excellence</a:t>
            </a:r>
            <a:r>
              <a:rPr lang="de-DE" sz="2400" b="1" dirty="0" smtClean="0"/>
              <a:t> de </a:t>
            </a:r>
            <a:r>
              <a:rPr lang="de-DE" sz="2400" b="1" dirty="0" err="1" smtClean="0"/>
              <a:t>l‘enseignement</a:t>
            </a:r>
            <a:r>
              <a:rPr lang="de-DE" sz="2400" b="1" dirty="0" smtClean="0"/>
              <a:t> en </a:t>
            </a:r>
            <a:r>
              <a:rPr lang="de-DE" sz="2400" b="1" dirty="0" err="1" smtClean="0"/>
              <a:t>transmettant</a:t>
            </a:r>
            <a:r>
              <a:rPr lang="de-DE" sz="2400" b="1" dirty="0" smtClean="0"/>
              <a:t> des </a:t>
            </a:r>
            <a:r>
              <a:rPr lang="de-DE" sz="2400" b="1" dirty="0" err="1" smtClean="0"/>
              <a:t>savoirs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pour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une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bonne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pratique</a:t>
            </a:r>
            <a:r>
              <a:rPr lang="de-DE" sz="2400" b="1" dirty="0" smtClean="0"/>
              <a:t> de </a:t>
            </a:r>
            <a:r>
              <a:rPr lang="de-DE" sz="2400" b="1" dirty="0" err="1" smtClean="0"/>
              <a:t>classe</a:t>
            </a:r>
            <a:r>
              <a:rPr lang="de-DE" sz="2400" b="1" dirty="0" smtClean="0"/>
              <a:t> </a:t>
            </a:r>
            <a:r>
              <a:rPr lang="de-DE" sz="2400" dirty="0" smtClean="0"/>
              <a:t>(cf. CLIL et </a:t>
            </a:r>
            <a:r>
              <a:rPr lang="de-DE" sz="2400" dirty="0"/>
              <a:t>„</a:t>
            </a:r>
            <a:r>
              <a:rPr lang="de-DE" sz="2400" dirty="0" err="1"/>
              <a:t>best</a:t>
            </a:r>
            <a:r>
              <a:rPr lang="de-DE" sz="2400" dirty="0"/>
              <a:t> </a:t>
            </a:r>
            <a:r>
              <a:rPr lang="de-DE" sz="2400" dirty="0" err="1"/>
              <a:t>teaching</a:t>
            </a:r>
            <a:r>
              <a:rPr lang="de-DE" sz="2400" dirty="0"/>
              <a:t> </a:t>
            </a:r>
            <a:r>
              <a:rPr lang="de-DE" sz="2400" dirty="0" err="1"/>
              <a:t>practice</a:t>
            </a:r>
            <a:r>
              <a:rPr lang="de-DE" sz="2400" dirty="0" smtClean="0"/>
              <a:t>“)</a:t>
            </a:r>
          </a:p>
          <a:p>
            <a:pPr marL="617220" lvl="2">
              <a:buClr>
                <a:schemeClr val="accent1"/>
              </a:buClr>
            </a:pPr>
            <a:r>
              <a:rPr lang="de-DE" sz="2200" dirty="0" err="1" smtClean="0"/>
              <a:t>Didactique</a:t>
            </a:r>
            <a:r>
              <a:rPr lang="de-DE" sz="2200" dirty="0" smtClean="0"/>
              <a:t> </a:t>
            </a:r>
            <a:r>
              <a:rPr lang="de-DE" sz="2200" dirty="0" err="1" smtClean="0"/>
              <a:t>centrée</a:t>
            </a:r>
            <a:r>
              <a:rPr lang="de-DE" sz="2200" dirty="0" smtClean="0"/>
              <a:t> </a:t>
            </a:r>
            <a:r>
              <a:rPr lang="de-DE" sz="2200" dirty="0" err="1" smtClean="0"/>
              <a:t>sur</a:t>
            </a:r>
            <a:r>
              <a:rPr lang="de-DE" sz="2200" dirty="0" smtClean="0"/>
              <a:t> </a:t>
            </a:r>
            <a:r>
              <a:rPr lang="de-DE" sz="2200" dirty="0" err="1" smtClean="0"/>
              <a:t>l‘apprenant</a:t>
            </a:r>
            <a:r>
              <a:rPr lang="de-DE" sz="2200" dirty="0" smtClean="0"/>
              <a:t> à 2 </a:t>
            </a:r>
            <a:r>
              <a:rPr lang="de-DE" sz="2200" dirty="0" err="1" smtClean="0"/>
              <a:t>niveaux</a:t>
            </a:r>
            <a:r>
              <a:rPr lang="de-DE" sz="2200" dirty="0" smtClean="0"/>
              <a:t> </a:t>
            </a:r>
          </a:p>
          <a:p>
            <a:pPr marL="617220" lvl="2">
              <a:buClr>
                <a:schemeClr val="accent1"/>
              </a:buClr>
            </a:pPr>
            <a:r>
              <a:rPr lang="de-DE" sz="2200" dirty="0" err="1" smtClean="0"/>
              <a:t>Répond</a:t>
            </a:r>
            <a:r>
              <a:rPr lang="de-DE" sz="2200" dirty="0" smtClean="0"/>
              <a:t> à </a:t>
            </a:r>
            <a:r>
              <a:rPr lang="de-DE" sz="2200" dirty="0" err="1" smtClean="0"/>
              <a:t>un</a:t>
            </a:r>
            <a:r>
              <a:rPr lang="de-DE" sz="2200" dirty="0" smtClean="0"/>
              <a:t> </a:t>
            </a:r>
            <a:r>
              <a:rPr lang="de-DE" sz="2200" dirty="0" err="1" smtClean="0"/>
              <a:t>besoin</a:t>
            </a:r>
            <a:r>
              <a:rPr lang="de-DE" sz="2200" dirty="0" smtClean="0"/>
              <a:t> de </a:t>
            </a:r>
            <a:r>
              <a:rPr lang="de-DE" sz="2200" dirty="0" err="1" smtClean="0"/>
              <a:t>formation</a:t>
            </a:r>
            <a:r>
              <a:rPr lang="de-DE" sz="2200" dirty="0" smtClean="0"/>
              <a:t> </a:t>
            </a:r>
            <a:r>
              <a:rPr lang="de-DE" sz="2200" dirty="0" err="1" smtClean="0"/>
              <a:t>croissant</a:t>
            </a:r>
            <a:endParaRPr lang="de-DE" sz="2200" dirty="0" smtClean="0"/>
          </a:p>
          <a:p>
            <a:pPr marL="617220" lvl="2">
              <a:buClr>
                <a:schemeClr val="accent1"/>
              </a:buClr>
            </a:pPr>
            <a:r>
              <a:rPr lang="de-DE" sz="2200" dirty="0" err="1" smtClean="0"/>
              <a:t>Comble</a:t>
            </a:r>
            <a:r>
              <a:rPr lang="de-DE" sz="2200" dirty="0" smtClean="0"/>
              <a:t> </a:t>
            </a:r>
            <a:r>
              <a:rPr lang="de-DE" sz="2200" dirty="0" err="1" smtClean="0"/>
              <a:t>une</a:t>
            </a:r>
            <a:r>
              <a:rPr lang="de-DE" sz="2200" dirty="0" smtClean="0"/>
              <a:t> </a:t>
            </a:r>
            <a:r>
              <a:rPr lang="de-DE" sz="2200" dirty="0" err="1" smtClean="0"/>
              <a:t>lacune</a:t>
            </a:r>
            <a:r>
              <a:rPr lang="de-DE" sz="2200" dirty="0" smtClean="0"/>
              <a:t> </a:t>
            </a:r>
            <a:r>
              <a:rPr lang="de-DE" sz="2200" dirty="0" err="1" smtClean="0"/>
              <a:t>pour</a:t>
            </a:r>
            <a:r>
              <a:rPr lang="de-DE" sz="2200" dirty="0" smtClean="0"/>
              <a:t> les L2 </a:t>
            </a:r>
            <a:r>
              <a:rPr lang="de-DE" sz="2200" dirty="0" err="1" smtClean="0"/>
              <a:t>autres</a:t>
            </a:r>
            <a:r>
              <a:rPr lang="de-DE" sz="2200" dirty="0" smtClean="0"/>
              <a:t> </a:t>
            </a:r>
            <a:r>
              <a:rPr lang="de-DE" sz="2200" dirty="0" err="1" smtClean="0"/>
              <a:t>que</a:t>
            </a:r>
            <a:r>
              <a:rPr lang="de-DE" sz="2200" dirty="0" smtClean="0"/>
              <a:t> </a:t>
            </a:r>
            <a:r>
              <a:rPr lang="de-DE" sz="2200" dirty="0" err="1" smtClean="0"/>
              <a:t>l‘anglais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40141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Qualités</a:t>
            </a:r>
            <a:r>
              <a:rPr lang="de-DE" b="1" dirty="0" smtClean="0"/>
              <a:t> du </a:t>
            </a:r>
            <a:r>
              <a:rPr lang="de-DE" b="1" dirty="0" err="1" smtClean="0"/>
              <a:t>manuel</a:t>
            </a:r>
            <a:r>
              <a:rPr lang="de-DE" b="1" dirty="0" smtClean="0"/>
              <a:t> (2)</a:t>
            </a:r>
            <a:endParaRPr lang="de-DE" b="1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05902"/>
          </a:xfrm>
        </p:spPr>
        <p:txBody>
          <a:bodyPr>
            <a:normAutofit fontScale="77500" lnSpcReduction="20000"/>
          </a:bodyPr>
          <a:lstStyle/>
          <a:p>
            <a:r>
              <a:rPr lang="de-DE" b="1" dirty="0" err="1" smtClean="0"/>
              <a:t>Volonté</a:t>
            </a:r>
            <a:r>
              <a:rPr lang="de-DE" b="1" dirty="0" smtClean="0"/>
              <a:t> </a:t>
            </a:r>
            <a:r>
              <a:rPr lang="de-DE" b="1" dirty="0" err="1" smtClean="0"/>
              <a:t>d‘harmonisation</a:t>
            </a:r>
            <a:r>
              <a:rPr lang="de-DE" b="1" dirty="0" smtClean="0"/>
              <a:t> </a:t>
            </a:r>
            <a:r>
              <a:rPr lang="de-DE" b="1" dirty="0" err="1" smtClean="0"/>
              <a:t>didactique</a:t>
            </a:r>
            <a:r>
              <a:rPr lang="de-DE" dirty="0" smtClean="0"/>
              <a:t> </a:t>
            </a:r>
            <a:r>
              <a:rPr lang="de-DE" b="1" dirty="0" err="1" smtClean="0"/>
              <a:t>qui</a:t>
            </a:r>
            <a:r>
              <a:rPr lang="de-DE" b="1" dirty="0" smtClean="0"/>
              <a:t> </a:t>
            </a:r>
            <a:r>
              <a:rPr lang="de-DE" b="1" dirty="0" err="1" smtClean="0"/>
              <a:t>cependant</a:t>
            </a:r>
            <a:r>
              <a:rPr lang="de-DE" b="1" dirty="0" smtClean="0"/>
              <a:t> </a:t>
            </a:r>
            <a:r>
              <a:rPr lang="de-DE" b="1" dirty="0" err="1" smtClean="0"/>
              <a:t>thématise</a:t>
            </a:r>
            <a:r>
              <a:rPr lang="de-DE" b="1" dirty="0" smtClean="0"/>
              <a:t> </a:t>
            </a:r>
            <a:r>
              <a:rPr lang="de-DE" b="1" dirty="0" err="1" smtClean="0"/>
              <a:t>sciemment</a:t>
            </a:r>
            <a:r>
              <a:rPr lang="de-DE" b="1" dirty="0" smtClean="0"/>
              <a:t> les </a:t>
            </a:r>
            <a:r>
              <a:rPr lang="de-DE" b="1" dirty="0" err="1" smtClean="0"/>
              <a:t>différences</a:t>
            </a:r>
            <a:endParaRPr lang="de-DE" b="1" dirty="0" smtClean="0"/>
          </a:p>
          <a:p>
            <a:pPr lvl="1"/>
            <a:r>
              <a:rPr lang="de-DE" dirty="0" err="1" smtClean="0"/>
              <a:t>Définitions</a:t>
            </a:r>
            <a:endParaRPr lang="de-DE" dirty="0" smtClean="0"/>
          </a:p>
          <a:p>
            <a:pPr lvl="1"/>
            <a:r>
              <a:rPr lang="de-DE" dirty="0" err="1" smtClean="0"/>
              <a:t>Méthodologies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Compétences</a:t>
            </a:r>
            <a:endParaRPr lang="de-DE" dirty="0" smtClean="0"/>
          </a:p>
          <a:p>
            <a:pPr marL="411480" lvl="1" indent="0">
              <a:buNone/>
            </a:pPr>
            <a:endParaRPr lang="de-DE" dirty="0" smtClean="0"/>
          </a:p>
          <a:p>
            <a:r>
              <a:rPr lang="de-DE" b="1" dirty="0" err="1"/>
              <a:t>Pertinence</a:t>
            </a:r>
            <a:r>
              <a:rPr lang="de-DE" b="1" dirty="0"/>
              <a:t> des </a:t>
            </a:r>
            <a:r>
              <a:rPr lang="de-DE" b="1" dirty="0" err="1"/>
              <a:t>questions</a:t>
            </a:r>
            <a:r>
              <a:rPr lang="de-DE" b="1" dirty="0"/>
              <a:t> </a:t>
            </a:r>
            <a:r>
              <a:rPr lang="de-DE" b="1" dirty="0" err="1" smtClean="0"/>
              <a:t>didactiques</a:t>
            </a:r>
            <a:r>
              <a:rPr lang="de-DE" b="1" dirty="0" smtClean="0"/>
              <a:t> </a:t>
            </a:r>
            <a:r>
              <a:rPr lang="de-DE" b="1" dirty="0" err="1" smtClean="0"/>
              <a:t>abordées</a:t>
            </a:r>
            <a:endParaRPr lang="de-DE" b="1" dirty="0" smtClean="0"/>
          </a:p>
          <a:p>
            <a:pPr lvl="1"/>
            <a:r>
              <a:rPr lang="de-DE" dirty="0" err="1" smtClean="0"/>
              <a:t>Problèmes</a:t>
            </a:r>
            <a:r>
              <a:rPr lang="de-DE" dirty="0" smtClean="0"/>
              <a:t> </a:t>
            </a:r>
            <a:r>
              <a:rPr lang="de-DE" dirty="0" err="1" smtClean="0"/>
              <a:t>méthodologiques</a:t>
            </a:r>
            <a:r>
              <a:rPr lang="de-DE" dirty="0" smtClean="0"/>
              <a:t> </a:t>
            </a:r>
            <a:r>
              <a:rPr lang="de-DE" dirty="0" err="1" smtClean="0"/>
              <a:t>mettant</a:t>
            </a:r>
            <a:r>
              <a:rPr lang="de-DE" dirty="0" smtClean="0"/>
              <a:t> </a:t>
            </a:r>
            <a:r>
              <a:rPr lang="de-DE" dirty="0" err="1" smtClean="0"/>
              <a:t>l‘enseignant</a:t>
            </a:r>
            <a:r>
              <a:rPr lang="de-DE" dirty="0" smtClean="0"/>
              <a:t> </a:t>
            </a:r>
            <a:r>
              <a:rPr lang="de-DE" dirty="0" err="1" smtClean="0"/>
              <a:t>devant</a:t>
            </a:r>
            <a:r>
              <a:rPr lang="de-DE" dirty="0" smtClean="0"/>
              <a:t> des </a:t>
            </a:r>
            <a:r>
              <a:rPr lang="de-DE" dirty="0" err="1" smtClean="0"/>
              <a:t>choix</a:t>
            </a:r>
            <a:r>
              <a:rPr lang="de-DE" dirty="0" smtClean="0"/>
              <a:t> </a:t>
            </a:r>
            <a:r>
              <a:rPr lang="de-DE" dirty="0" err="1" smtClean="0"/>
              <a:t>cruciaux</a:t>
            </a:r>
            <a:r>
              <a:rPr lang="de-DE" dirty="0" smtClean="0"/>
              <a:t> ( ex.: </a:t>
            </a:r>
            <a:r>
              <a:rPr lang="de-DE" dirty="0" err="1" smtClean="0"/>
              <a:t>organisation</a:t>
            </a:r>
            <a:r>
              <a:rPr lang="de-DE" dirty="0" smtClean="0"/>
              <a:t> des </a:t>
            </a:r>
            <a:r>
              <a:rPr lang="de-DE" dirty="0" err="1" smtClean="0"/>
              <a:t>contenus</a:t>
            </a:r>
            <a:r>
              <a:rPr lang="de-DE" dirty="0" smtClean="0"/>
              <a:t> </a:t>
            </a:r>
            <a:r>
              <a:rPr lang="de-DE" dirty="0" err="1" smtClean="0"/>
              <a:t>d‘enseignement</a:t>
            </a:r>
            <a:r>
              <a:rPr lang="de-DE" dirty="0" smtClean="0"/>
              <a:t>, </a:t>
            </a:r>
            <a:r>
              <a:rPr lang="de-DE" dirty="0" err="1" smtClean="0"/>
              <a:t>stratégies</a:t>
            </a:r>
            <a:r>
              <a:rPr lang="de-DE" dirty="0" smtClean="0"/>
              <a:t> </a:t>
            </a:r>
            <a:r>
              <a:rPr lang="de-DE" dirty="0" err="1" smtClean="0"/>
              <a:t>d‘apprentissage</a:t>
            </a:r>
            <a:r>
              <a:rPr lang="de-DE" dirty="0"/>
              <a:t>)</a:t>
            </a:r>
            <a:endParaRPr lang="de-DE" dirty="0" smtClean="0"/>
          </a:p>
          <a:p>
            <a:pPr lvl="1"/>
            <a:r>
              <a:rPr lang="de-DE" dirty="0" err="1" smtClean="0"/>
              <a:t>Thèmes</a:t>
            </a:r>
            <a:r>
              <a:rPr lang="de-DE" dirty="0" smtClean="0"/>
              <a:t> </a:t>
            </a:r>
            <a:r>
              <a:rPr lang="de-DE" dirty="0" err="1" smtClean="0"/>
              <a:t>controversés</a:t>
            </a:r>
            <a:r>
              <a:rPr lang="de-DE" dirty="0" smtClean="0"/>
              <a:t> (ex.: </a:t>
            </a:r>
            <a:r>
              <a:rPr lang="de-DE" dirty="0" err="1" smtClean="0"/>
              <a:t>alternance</a:t>
            </a:r>
            <a:r>
              <a:rPr lang="de-DE" dirty="0" smtClean="0"/>
              <a:t> </a:t>
            </a:r>
            <a:r>
              <a:rPr lang="de-DE" dirty="0" err="1" smtClean="0"/>
              <a:t>codique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Questions</a:t>
            </a:r>
            <a:r>
              <a:rPr lang="de-DE" dirty="0" smtClean="0"/>
              <a:t> </a:t>
            </a:r>
            <a:r>
              <a:rPr lang="de-DE" dirty="0" err="1" smtClean="0"/>
              <a:t>préoccupant</a:t>
            </a:r>
            <a:r>
              <a:rPr lang="de-DE" dirty="0" smtClean="0"/>
              <a:t> la </a:t>
            </a:r>
            <a:r>
              <a:rPr lang="de-DE" dirty="0" err="1" smtClean="0"/>
              <a:t>recherche</a:t>
            </a:r>
            <a:r>
              <a:rPr lang="de-DE" dirty="0" smtClean="0"/>
              <a:t> </a:t>
            </a:r>
            <a:r>
              <a:rPr lang="de-DE" dirty="0" err="1" smtClean="0"/>
              <a:t>actuelle</a:t>
            </a:r>
            <a:r>
              <a:rPr lang="de-DE" dirty="0" smtClean="0"/>
              <a:t> en </a:t>
            </a:r>
            <a:r>
              <a:rPr lang="de-DE" dirty="0" err="1" smtClean="0"/>
              <a:t>didactique</a:t>
            </a:r>
            <a:r>
              <a:rPr lang="de-DE" dirty="0" smtClean="0"/>
              <a:t> (ex.: </a:t>
            </a:r>
            <a:r>
              <a:rPr lang="de-DE" dirty="0" err="1" smtClean="0"/>
              <a:t>acquisition</a:t>
            </a:r>
            <a:r>
              <a:rPr lang="de-DE" dirty="0" smtClean="0"/>
              <a:t> de </a:t>
            </a:r>
            <a:r>
              <a:rPr lang="de-DE" dirty="0" err="1" smtClean="0"/>
              <a:t>savoirs</a:t>
            </a:r>
            <a:r>
              <a:rPr lang="de-DE" dirty="0" smtClean="0"/>
              <a:t> </a:t>
            </a:r>
            <a:r>
              <a:rPr lang="de-DE" dirty="0" err="1" smtClean="0"/>
              <a:t>disciplnaires</a:t>
            </a:r>
            <a:r>
              <a:rPr lang="de-DE" dirty="0" smtClean="0"/>
              <a:t> en L2)</a:t>
            </a:r>
          </a:p>
          <a:p>
            <a:pPr marL="411480" lvl="1" indent="0">
              <a:buNone/>
            </a:pPr>
            <a:endParaRPr lang="de-DE" dirty="0"/>
          </a:p>
          <a:p>
            <a:r>
              <a:rPr lang="de-DE" b="1" dirty="0" err="1" smtClean="0"/>
              <a:t>Caractère</a:t>
            </a:r>
            <a:r>
              <a:rPr lang="de-DE" b="1" dirty="0" smtClean="0"/>
              <a:t> </a:t>
            </a:r>
            <a:r>
              <a:rPr lang="de-DE" b="1" dirty="0" err="1" smtClean="0"/>
              <a:t>innovant</a:t>
            </a:r>
            <a:endParaRPr lang="de-DE" b="1" dirty="0" smtClean="0"/>
          </a:p>
          <a:p>
            <a:pPr lvl="1"/>
            <a:r>
              <a:rPr lang="de-DE" dirty="0" err="1" smtClean="0"/>
              <a:t>Contribution</a:t>
            </a:r>
            <a:r>
              <a:rPr lang="de-DE" dirty="0" smtClean="0"/>
              <a:t> à la </a:t>
            </a:r>
            <a:r>
              <a:rPr lang="de-DE" dirty="0" err="1" smtClean="0"/>
              <a:t>conceptualisation</a:t>
            </a:r>
            <a:r>
              <a:rPr lang="de-DE" dirty="0" smtClean="0"/>
              <a:t> de </a:t>
            </a:r>
            <a:r>
              <a:rPr lang="de-DE" dirty="0" err="1" smtClean="0"/>
              <a:t>l‘enseignement</a:t>
            </a:r>
            <a:r>
              <a:rPr lang="de-DE" dirty="0" smtClean="0"/>
              <a:t> </a:t>
            </a:r>
            <a:r>
              <a:rPr lang="de-DE" dirty="0" err="1" smtClean="0"/>
              <a:t>disciplinaire</a:t>
            </a:r>
            <a:r>
              <a:rPr lang="de-DE" dirty="0" smtClean="0"/>
              <a:t> </a:t>
            </a:r>
            <a:r>
              <a:rPr lang="de-DE" dirty="0" err="1" smtClean="0"/>
              <a:t>dans</a:t>
            </a:r>
            <a:r>
              <a:rPr lang="de-DE" dirty="0"/>
              <a:t> </a:t>
            </a:r>
            <a:r>
              <a:rPr lang="de-DE" dirty="0" smtClean="0"/>
              <a:t>les</a:t>
            </a:r>
            <a:r>
              <a:rPr lang="de-DE" dirty="0"/>
              <a:t>  </a:t>
            </a:r>
            <a:r>
              <a:rPr lang="de-DE" dirty="0" err="1" smtClean="0"/>
              <a:t>langues</a:t>
            </a:r>
            <a:r>
              <a:rPr lang="de-DE" dirty="0" smtClean="0"/>
              <a:t> </a:t>
            </a:r>
            <a:r>
              <a:rPr lang="de-DE" dirty="0" err="1" smtClean="0"/>
              <a:t>autres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l‘anglais</a:t>
            </a:r>
            <a:r>
              <a:rPr lang="de-DE" dirty="0" smtClean="0"/>
              <a:t>, </a:t>
            </a:r>
            <a:r>
              <a:rPr lang="de-DE" dirty="0" err="1" smtClean="0"/>
              <a:t>avec</a:t>
            </a:r>
            <a:r>
              <a:rPr lang="de-DE" dirty="0" smtClean="0"/>
              <a:t> </a:t>
            </a:r>
            <a:r>
              <a:rPr lang="de-DE" dirty="0" err="1" smtClean="0"/>
              <a:t>néanmoins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large </a:t>
            </a:r>
            <a:r>
              <a:rPr lang="de-DE" dirty="0" err="1" smtClean="0"/>
              <a:t>focus</a:t>
            </a:r>
            <a:r>
              <a:rPr lang="de-DE" dirty="0" smtClean="0"/>
              <a:t> </a:t>
            </a:r>
            <a:r>
              <a:rPr lang="de-DE" dirty="0" err="1" smtClean="0"/>
              <a:t>sur</a:t>
            </a:r>
            <a:r>
              <a:rPr lang="de-DE" dirty="0" smtClean="0"/>
              <a:t> la </a:t>
            </a:r>
            <a:r>
              <a:rPr lang="de-DE" dirty="0" err="1" smtClean="0"/>
              <a:t>langue</a:t>
            </a:r>
            <a:r>
              <a:rPr lang="de-DE" dirty="0" smtClean="0"/>
              <a:t> </a:t>
            </a:r>
            <a:r>
              <a:rPr lang="de-DE" dirty="0" err="1" smtClean="0"/>
              <a:t>française</a:t>
            </a:r>
            <a:r>
              <a:rPr lang="de-DE" dirty="0" smtClean="0"/>
              <a:t> (EMILE)</a:t>
            </a:r>
          </a:p>
          <a:p>
            <a:pPr lvl="1"/>
            <a:r>
              <a:rPr lang="de-DE" dirty="0" err="1" smtClean="0"/>
              <a:t>Coopération</a:t>
            </a:r>
            <a:r>
              <a:rPr lang="de-DE" dirty="0" smtClean="0"/>
              <a:t> internationale </a:t>
            </a:r>
            <a:r>
              <a:rPr lang="de-DE" dirty="0" err="1" smtClean="0"/>
              <a:t>autour</a:t>
            </a:r>
            <a:r>
              <a:rPr lang="de-DE" dirty="0" smtClean="0"/>
              <a:t> de la </a:t>
            </a:r>
            <a:r>
              <a:rPr lang="de-DE" dirty="0" err="1" smtClean="0"/>
              <a:t>didactique</a:t>
            </a:r>
            <a:r>
              <a:rPr lang="de-DE" dirty="0" smtClean="0"/>
              <a:t> DEL2</a:t>
            </a:r>
          </a:p>
          <a:p>
            <a:pPr lvl="1"/>
            <a:r>
              <a:rPr lang="de-DE" dirty="0" err="1" smtClean="0"/>
              <a:t>Réflexion</a:t>
            </a:r>
            <a:r>
              <a:rPr lang="de-DE" dirty="0" smtClean="0"/>
              <a:t> </a:t>
            </a:r>
            <a:r>
              <a:rPr lang="de-DE" dirty="0" err="1" smtClean="0"/>
              <a:t>intégrant</a:t>
            </a:r>
            <a:r>
              <a:rPr lang="de-DE" dirty="0" smtClean="0"/>
              <a:t> </a:t>
            </a: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certaine</a:t>
            </a:r>
            <a:r>
              <a:rPr lang="de-DE" dirty="0" smtClean="0"/>
              <a:t> </a:t>
            </a:r>
            <a:r>
              <a:rPr lang="de-DE" dirty="0" err="1" smtClean="0"/>
              <a:t>dimension</a:t>
            </a:r>
            <a:r>
              <a:rPr lang="de-DE" dirty="0" smtClean="0"/>
              <a:t> </a:t>
            </a:r>
            <a:r>
              <a:rPr lang="de-DE" dirty="0" err="1" smtClean="0"/>
              <a:t>métalinguistique</a:t>
            </a:r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7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Quelques</a:t>
            </a:r>
            <a:r>
              <a:rPr lang="de-DE" b="1" dirty="0" smtClean="0"/>
              <a:t> </a:t>
            </a:r>
            <a:r>
              <a:rPr lang="de-DE" b="1" dirty="0" err="1" smtClean="0"/>
              <a:t>questions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319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de-DE" dirty="0" smtClean="0"/>
              <a:t>Dans quelle </a:t>
            </a:r>
            <a:r>
              <a:rPr lang="de-DE" dirty="0" err="1" smtClean="0"/>
              <a:t>mesure</a:t>
            </a:r>
            <a:r>
              <a:rPr lang="de-DE" dirty="0" smtClean="0"/>
              <a:t> </a:t>
            </a:r>
            <a:r>
              <a:rPr lang="de-DE" dirty="0" err="1" smtClean="0"/>
              <a:t>ce</a:t>
            </a:r>
            <a:r>
              <a:rPr lang="de-DE" dirty="0" smtClean="0"/>
              <a:t> </a:t>
            </a:r>
            <a:r>
              <a:rPr lang="de-DE" dirty="0" err="1" smtClean="0"/>
              <a:t>manuel</a:t>
            </a:r>
            <a:r>
              <a:rPr lang="de-DE" dirty="0" smtClean="0"/>
              <a:t> </a:t>
            </a:r>
            <a:r>
              <a:rPr lang="de-DE" dirty="0" err="1" smtClean="0"/>
              <a:t>peut-il</a:t>
            </a:r>
            <a:r>
              <a:rPr lang="de-DE" dirty="0" smtClean="0"/>
              <a:t> </a:t>
            </a:r>
            <a:r>
              <a:rPr lang="de-DE" dirty="0" err="1" smtClean="0"/>
              <a:t>interpeler</a:t>
            </a:r>
            <a:r>
              <a:rPr lang="de-DE" dirty="0" smtClean="0"/>
              <a:t> les </a:t>
            </a:r>
            <a:r>
              <a:rPr lang="de-DE" dirty="0" err="1" smtClean="0"/>
              <a:t>enseignants</a:t>
            </a:r>
            <a:r>
              <a:rPr lang="de-DE" dirty="0" smtClean="0"/>
              <a:t> de DEL2 non </a:t>
            </a:r>
            <a:r>
              <a:rPr lang="de-DE" dirty="0" err="1" smtClean="0"/>
              <a:t>formés</a:t>
            </a:r>
            <a:r>
              <a:rPr lang="de-DE" dirty="0" smtClean="0"/>
              <a:t> à </a:t>
            </a:r>
            <a:r>
              <a:rPr lang="de-DE" dirty="0" err="1" smtClean="0"/>
              <a:t>l‘enseignement</a:t>
            </a:r>
            <a:r>
              <a:rPr lang="de-DE" dirty="0" smtClean="0"/>
              <a:t> des </a:t>
            </a:r>
            <a:r>
              <a:rPr lang="de-DE" dirty="0" err="1" smtClean="0"/>
              <a:t>langues</a:t>
            </a:r>
            <a:r>
              <a:rPr lang="de-DE" dirty="0" smtClean="0"/>
              <a:t>?</a:t>
            </a:r>
          </a:p>
          <a:p>
            <a:pPr marL="571500" indent="-457200">
              <a:buFont typeface="+mj-lt"/>
              <a:buAutoNum type="arabicPeriod"/>
            </a:pPr>
            <a:endParaRPr lang="de-DE" dirty="0" smtClean="0"/>
          </a:p>
          <a:p>
            <a:pPr marL="571500" indent="-457200">
              <a:buFont typeface="+mj-lt"/>
              <a:buAutoNum type="arabicPeriod"/>
            </a:pPr>
            <a:r>
              <a:rPr lang="de-DE" dirty="0" smtClean="0"/>
              <a:t>Comment </a:t>
            </a:r>
            <a:r>
              <a:rPr lang="de-DE" dirty="0" err="1" smtClean="0"/>
              <a:t>ce</a:t>
            </a:r>
            <a:r>
              <a:rPr lang="de-DE" dirty="0" smtClean="0"/>
              <a:t> </a:t>
            </a:r>
            <a:r>
              <a:rPr lang="de-DE" dirty="0" err="1" smtClean="0"/>
              <a:t>manuel</a:t>
            </a:r>
            <a:r>
              <a:rPr lang="de-DE" dirty="0" smtClean="0"/>
              <a:t> </a:t>
            </a:r>
            <a:r>
              <a:rPr lang="de-DE" dirty="0" err="1" smtClean="0"/>
              <a:t>supporte</a:t>
            </a:r>
            <a:r>
              <a:rPr lang="de-DE" dirty="0" smtClean="0"/>
              <a:t>-t-</a:t>
            </a:r>
            <a:r>
              <a:rPr lang="de-DE" dirty="0" err="1" smtClean="0"/>
              <a:t>il</a:t>
            </a:r>
            <a:r>
              <a:rPr lang="de-DE" dirty="0" smtClean="0"/>
              <a:t> la </a:t>
            </a:r>
            <a:r>
              <a:rPr lang="de-DE" dirty="0" err="1" smtClean="0"/>
              <a:t>diversité</a:t>
            </a:r>
            <a:r>
              <a:rPr lang="de-DE" dirty="0" smtClean="0"/>
              <a:t> </a:t>
            </a:r>
            <a:r>
              <a:rPr lang="de-DE" dirty="0" err="1" smtClean="0"/>
              <a:t>linguistique</a:t>
            </a:r>
            <a:r>
              <a:rPr lang="de-DE" dirty="0" smtClean="0"/>
              <a:t> et </a:t>
            </a:r>
            <a:r>
              <a:rPr lang="de-DE" dirty="0" err="1" smtClean="0"/>
              <a:t>culturelle</a:t>
            </a:r>
            <a:r>
              <a:rPr lang="de-DE" dirty="0" smtClean="0"/>
              <a:t> </a:t>
            </a:r>
            <a:r>
              <a:rPr lang="de-DE" dirty="0" err="1" smtClean="0"/>
              <a:t>pronée</a:t>
            </a:r>
            <a:r>
              <a:rPr lang="de-DE" dirty="0" smtClean="0"/>
              <a:t> par le </a:t>
            </a:r>
            <a:r>
              <a:rPr lang="de-DE" dirty="0" err="1" smtClean="0"/>
              <a:t>plurilinguisme</a:t>
            </a:r>
            <a:r>
              <a:rPr lang="de-DE" dirty="0" smtClean="0"/>
              <a:t>? Quelles </a:t>
            </a:r>
            <a:r>
              <a:rPr lang="de-DE" dirty="0" err="1" smtClean="0"/>
              <a:t>sont</a:t>
            </a:r>
            <a:r>
              <a:rPr lang="de-DE" dirty="0" smtClean="0"/>
              <a:t> </a:t>
            </a:r>
            <a:r>
              <a:rPr lang="de-DE" dirty="0" err="1" smtClean="0"/>
              <a:t>là</a:t>
            </a:r>
            <a:r>
              <a:rPr lang="de-DE" dirty="0" smtClean="0"/>
              <a:t> </a:t>
            </a:r>
            <a:r>
              <a:rPr lang="de-DE" dirty="0" err="1" smtClean="0"/>
              <a:t>ses</a:t>
            </a:r>
            <a:r>
              <a:rPr lang="de-DE" dirty="0" smtClean="0"/>
              <a:t> </a:t>
            </a:r>
            <a:r>
              <a:rPr lang="de-DE" dirty="0" err="1" smtClean="0"/>
              <a:t>limites</a:t>
            </a:r>
            <a:r>
              <a:rPr lang="de-DE" dirty="0" smtClean="0"/>
              <a:t>?</a:t>
            </a:r>
          </a:p>
          <a:p>
            <a:pPr marL="571500" indent="-457200">
              <a:buFont typeface="+mj-lt"/>
              <a:buAutoNum type="arabicPeriod"/>
            </a:pPr>
            <a:endParaRPr lang="de-DE" dirty="0" smtClean="0"/>
          </a:p>
          <a:p>
            <a:pPr marL="571500" indent="-457200">
              <a:buFont typeface="+mj-lt"/>
              <a:buAutoNum type="arabicPeriod"/>
            </a:pPr>
            <a:r>
              <a:rPr lang="de-DE" dirty="0" smtClean="0"/>
              <a:t>En </a:t>
            </a:r>
            <a:r>
              <a:rPr lang="de-DE" dirty="0" err="1" smtClean="0"/>
              <a:t>proposant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plus </a:t>
            </a:r>
            <a:r>
              <a:rPr lang="de-DE" dirty="0" err="1" smtClean="0"/>
              <a:t>petit</a:t>
            </a:r>
            <a:r>
              <a:rPr lang="de-DE" dirty="0" smtClean="0"/>
              <a:t> </a:t>
            </a:r>
            <a:r>
              <a:rPr lang="de-DE" dirty="0" err="1" smtClean="0"/>
              <a:t>dénominateur</a:t>
            </a:r>
            <a:r>
              <a:rPr lang="de-DE" dirty="0" smtClean="0"/>
              <a:t> </a:t>
            </a:r>
            <a:r>
              <a:rPr lang="de-DE" dirty="0" err="1" smtClean="0"/>
              <a:t>commun</a:t>
            </a:r>
            <a:r>
              <a:rPr lang="de-DE" dirty="0" smtClean="0"/>
              <a:t> </a:t>
            </a:r>
            <a:r>
              <a:rPr lang="de-DE" dirty="0" err="1" smtClean="0"/>
              <a:t>pour</a:t>
            </a:r>
            <a:r>
              <a:rPr lang="de-DE" dirty="0" smtClean="0"/>
              <a:t> </a:t>
            </a:r>
            <a:r>
              <a:rPr lang="de-DE" dirty="0"/>
              <a:t>le </a:t>
            </a:r>
            <a:r>
              <a:rPr lang="de-DE" dirty="0" err="1"/>
              <a:t>champ</a:t>
            </a:r>
            <a:r>
              <a:rPr lang="de-DE" dirty="0"/>
              <a:t> </a:t>
            </a:r>
            <a:r>
              <a:rPr lang="de-DE" dirty="0" err="1"/>
              <a:t>couvert</a:t>
            </a:r>
            <a:r>
              <a:rPr lang="de-DE" dirty="0"/>
              <a:t> par la </a:t>
            </a:r>
            <a:r>
              <a:rPr lang="de-DE" dirty="0" err="1"/>
              <a:t>didactique</a:t>
            </a:r>
            <a:r>
              <a:rPr lang="de-DE" dirty="0"/>
              <a:t> des </a:t>
            </a:r>
            <a:r>
              <a:rPr lang="de-DE" dirty="0" err="1"/>
              <a:t>disciplines</a:t>
            </a:r>
            <a:r>
              <a:rPr lang="de-DE" dirty="0"/>
              <a:t> </a:t>
            </a:r>
            <a:r>
              <a:rPr lang="de-DE" dirty="0" err="1"/>
              <a:t>enseignées</a:t>
            </a:r>
            <a:r>
              <a:rPr lang="de-DE" dirty="0"/>
              <a:t> en L2 </a:t>
            </a:r>
            <a:r>
              <a:rPr lang="de-DE" dirty="0" smtClean="0"/>
              <a:t>, </a:t>
            </a:r>
            <a:r>
              <a:rPr lang="de-DE" dirty="0" err="1"/>
              <a:t>c</a:t>
            </a:r>
            <a:r>
              <a:rPr lang="de-DE" dirty="0" err="1" smtClean="0"/>
              <a:t>e</a:t>
            </a:r>
            <a:r>
              <a:rPr lang="de-DE" dirty="0" smtClean="0"/>
              <a:t> </a:t>
            </a:r>
            <a:r>
              <a:rPr lang="de-DE" dirty="0" err="1" smtClean="0"/>
              <a:t>manuel</a:t>
            </a:r>
            <a:r>
              <a:rPr lang="de-DE" dirty="0" smtClean="0"/>
              <a:t> </a:t>
            </a:r>
            <a:r>
              <a:rPr lang="de-DE" dirty="0" err="1" smtClean="0"/>
              <a:t>peut-il</a:t>
            </a:r>
            <a:r>
              <a:rPr lang="de-DE" dirty="0" smtClean="0"/>
              <a:t> </a:t>
            </a:r>
            <a:r>
              <a:rPr lang="de-DE" dirty="0" err="1" smtClean="0"/>
              <a:t>apporter</a:t>
            </a:r>
            <a:r>
              <a:rPr lang="de-DE" dirty="0" smtClean="0"/>
              <a:t> </a:t>
            </a: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réponse</a:t>
            </a:r>
            <a:r>
              <a:rPr lang="de-DE" dirty="0" smtClean="0"/>
              <a:t> </a:t>
            </a:r>
            <a:r>
              <a:rPr lang="de-DE" dirty="0" err="1" smtClean="0"/>
              <a:t>europénne</a:t>
            </a:r>
            <a:r>
              <a:rPr lang="de-DE" dirty="0" smtClean="0"/>
              <a:t> </a:t>
            </a:r>
            <a:r>
              <a:rPr lang="de-DE" dirty="0" err="1" smtClean="0"/>
              <a:t>aux</a:t>
            </a:r>
            <a:r>
              <a:rPr lang="de-DE" dirty="0" smtClean="0"/>
              <a:t> </a:t>
            </a:r>
            <a:r>
              <a:rPr lang="de-DE" dirty="0" err="1" smtClean="0"/>
              <a:t>besoins</a:t>
            </a:r>
            <a:r>
              <a:rPr lang="de-DE" dirty="0" smtClean="0"/>
              <a:t> de </a:t>
            </a:r>
            <a:r>
              <a:rPr lang="de-DE" dirty="0" err="1" smtClean="0"/>
              <a:t>formation</a:t>
            </a:r>
            <a:r>
              <a:rPr lang="de-DE" dirty="0" smtClean="0"/>
              <a:t>?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signifie</a:t>
            </a:r>
            <a:r>
              <a:rPr lang="de-DE" dirty="0"/>
              <a:t> „</a:t>
            </a:r>
            <a:r>
              <a:rPr lang="de-DE" dirty="0" err="1"/>
              <a:t>apprendre</a:t>
            </a:r>
            <a:r>
              <a:rPr lang="de-DE" dirty="0"/>
              <a:t>“ </a:t>
            </a:r>
            <a:r>
              <a:rPr lang="de-DE" dirty="0" err="1"/>
              <a:t>dans</a:t>
            </a:r>
            <a:r>
              <a:rPr lang="de-DE" dirty="0"/>
              <a:t> des </a:t>
            </a:r>
            <a:r>
              <a:rPr lang="de-DE" dirty="0" err="1"/>
              <a:t>contextes</a:t>
            </a:r>
            <a:r>
              <a:rPr lang="de-DE" dirty="0"/>
              <a:t> </a:t>
            </a:r>
            <a:r>
              <a:rPr lang="de-DE" dirty="0" err="1"/>
              <a:t>culturels</a:t>
            </a:r>
            <a:r>
              <a:rPr lang="de-DE" dirty="0"/>
              <a:t> </a:t>
            </a:r>
            <a:r>
              <a:rPr lang="de-DE" dirty="0" err="1"/>
              <a:t>différents</a:t>
            </a:r>
            <a:r>
              <a:rPr lang="de-DE" dirty="0"/>
              <a:t>? </a:t>
            </a:r>
          </a:p>
          <a:p>
            <a:pPr marL="571500" indent="-457200">
              <a:buFont typeface="+mj-lt"/>
              <a:buAutoNum type="arabicPeriod"/>
            </a:pPr>
            <a:endParaRPr lang="de-DE" dirty="0" smtClean="0"/>
          </a:p>
          <a:p>
            <a:pPr marL="571500" indent="-457200">
              <a:buFont typeface="+mj-lt"/>
              <a:buAutoNum type="arabicPeriod"/>
            </a:pPr>
            <a:r>
              <a:rPr lang="de-DE" dirty="0" smtClean="0"/>
              <a:t>Dans quelle </a:t>
            </a:r>
            <a:r>
              <a:rPr lang="de-DE" dirty="0" err="1" smtClean="0"/>
              <a:t>mesure</a:t>
            </a:r>
            <a:r>
              <a:rPr lang="de-DE" dirty="0" smtClean="0"/>
              <a:t> </a:t>
            </a:r>
            <a:r>
              <a:rPr lang="de-DE" dirty="0" err="1" smtClean="0"/>
              <a:t>cet</a:t>
            </a:r>
            <a:r>
              <a:rPr lang="de-DE" dirty="0" smtClean="0"/>
              <a:t> </a:t>
            </a:r>
            <a:r>
              <a:rPr lang="de-DE" dirty="0" err="1" smtClean="0"/>
              <a:t>ouvrage</a:t>
            </a:r>
            <a:r>
              <a:rPr lang="de-DE" dirty="0" smtClean="0"/>
              <a:t> </a:t>
            </a:r>
            <a:r>
              <a:rPr lang="de-DE" dirty="0" err="1" smtClean="0"/>
              <a:t>est-il</a:t>
            </a:r>
            <a:r>
              <a:rPr lang="de-DE" dirty="0" smtClean="0"/>
              <a:t> </a:t>
            </a:r>
            <a:r>
              <a:rPr lang="de-DE" dirty="0" err="1" smtClean="0"/>
              <a:t>vraiment</a:t>
            </a:r>
            <a:r>
              <a:rPr lang="de-DE" dirty="0" smtClean="0"/>
              <a:t> </a:t>
            </a:r>
            <a:r>
              <a:rPr lang="de-DE" dirty="0" err="1" smtClean="0"/>
              <a:t>pluridisciplinaire</a:t>
            </a:r>
            <a:r>
              <a:rPr lang="de-DE" dirty="0" smtClean="0"/>
              <a:t>?</a:t>
            </a:r>
          </a:p>
          <a:p>
            <a:pPr marL="114300" indent="0">
              <a:buNone/>
            </a:pPr>
            <a:endParaRPr lang="de-DE" dirty="0" smtClean="0"/>
          </a:p>
          <a:p>
            <a:pPr marL="571500" indent="-457200">
              <a:buFont typeface="+mj-lt"/>
              <a:buAutoNum type="arabicPeriod"/>
            </a:pPr>
            <a:r>
              <a:rPr lang="de-DE" dirty="0" err="1" smtClean="0"/>
              <a:t>L‘approche</a:t>
            </a:r>
            <a:r>
              <a:rPr lang="de-DE" dirty="0" smtClean="0"/>
              <a:t> </a:t>
            </a:r>
            <a:r>
              <a:rPr lang="de-DE" dirty="0" err="1" smtClean="0"/>
              <a:t>didactique</a:t>
            </a:r>
            <a:r>
              <a:rPr lang="de-DE" dirty="0" smtClean="0"/>
              <a:t> </a:t>
            </a:r>
            <a:r>
              <a:rPr lang="de-DE" dirty="0" err="1" smtClean="0"/>
              <a:t>proposée</a:t>
            </a:r>
            <a:r>
              <a:rPr lang="de-DE" dirty="0" smtClean="0"/>
              <a:t> </a:t>
            </a:r>
            <a:r>
              <a:rPr lang="de-DE" dirty="0" err="1" smtClean="0"/>
              <a:t>couvre</a:t>
            </a:r>
            <a:r>
              <a:rPr lang="de-DE" dirty="0" smtClean="0"/>
              <a:t>-t-elle le large </a:t>
            </a:r>
            <a:r>
              <a:rPr lang="de-DE" dirty="0" err="1" smtClean="0"/>
              <a:t>public</a:t>
            </a:r>
            <a:r>
              <a:rPr lang="de-DE" dirty="0" smtClean="0"/>
              <a:t> des </a:t>
            </a:r>
            <a:r>
              <a:rPr lang="de-DE" dirty="0" err="1" smtClean="0"/>
              <a:t>apprenants</a:t>
            </a:r>
            <a:r>
              <a:rPr lang="de-DE" dirty="0" smtClean="0"/>
              <a:t> </a:t>
            </a:r>
            <a:r>
              <a:rPr lang="de-DE" dirty="0" err="1" smtClean="0"/>
              <a:t>concernés</a:t>
            </a:r>
            <a:r>
              <a:rPr lang="de-DE" dirty="0" smtClean="0"/>
              <a:t> par la DEL2 au sens </a:t>
            </a:r>
            <a:r>
              <a:rPr lang="de-DE" dirty="0" err="1" smtClean="0"/>
              <a:t>d‘un</a:t>
            </a:r>
            <a:r>
              <a:rPr lang="de-DE" dirty="0" smtClean="0"/>
              <a:t> </a:t>
            </a:r>
            <a:r>
              <a:rPr lang="de-DE" dirty="0" err="1" smtClean="0"/>
              <a:t>apprentissage</a:t>
            </a:r>
            <a:r>
              <a:rPr lang="de-DE" dirty="0" smtClean="0"/>
              <a:t> </a:t>
            </a:r>
            <a:r>
              <a:rPr lang="de-DE" dirty="0" err="1" smtClean="0"/>
              <a:t>tout</a:t>
            </a:r>
            <a:r>
              <a:rPr lang="de-DE" dirty="0" smtClean="0"/>
              <a:t> au </a:t>
            </a:r>
            <a:r>
              <a:rPr lang="de-DE" dirty="0" err="1" smtClean="0"/>
              <a:t>long</a:t>
            </a:r>
            <a:r>
              <a:rPr lang="de-DE" dirty="0" smtClean="0"/>
              <a:t> de la </a:t>
            </a:r>
            <a:r>
              <a:rPr lang="de-DE" dirty="0" err="1" smtClean="0"/>
              <a:t>vie</a:t>
            </a:r>
            <a:r>
              <a:rPr lang="de-DE" dirty="0" smtClean="0"/>
              <a:t>?</a:t>
            </a:r>
          </a:p>
          <a:p>
            <a:pPr marL="571500" indent="-457200">
              <a:buFont typeface="+mj-lt"/>
              <a:buAutoNum type="arabicPeriod"/>
            </a:pPr>
            <a:endParaRPr lang="de-DE" dirty="0" smtClean="0"/>
          </a:p>
          <a:p>
            <a:pPr marL="571500" indent="-457200">
              <a:buFont typeface="+mj-lt"/>
              <a:buAutoNum type="arabicPeriod"/>
            </a:pPr>
            <a:r>
              <a:rPr lang="de-DE" dirty="0" err="1" smtClean="0"/>
              <a:t>Est</a:t>
            </a:r>
            <a:r>
              <a:rPr lang="de-DE" dirty="0" smtClean="0"/>
              <a:t>-elle </a:t>
            </a:r>
            <a:r>
              <a:rPr lang="de-DE" dirty="0" err="1" smtClean="0"/>
              <a:t>compatible</a:t>
            </a:r>
            <a:r>
              <a:rPr lang="de-DE" dirty="0" smtClean="0"/>
              <a:t> </a:t>
            </a:r>
            <a:r>
              <a:rPr lang="de-DE" dirty="0" err="1" smtClean="0"/>
              <a:t>avec</a:t>
            </a:r>
            <a:r>
              <a:rPr lang="de-DE" dirty="0" smtClean="0"/>
              <a:t> les </a:t>
            </a:r>
            <a:r>
              <a:rPr lang="de-DE" dirty="0" err="1" smtClean="0"/>
              <a:t>instruments</a:t>
            </a:r>
            <a:r>
              <a:rPr lang="de-DE" dirty="0" smtClean="0"/>
              <a:t> </a:t>
            </a:r>
            <a:r>
              <a:rPr lang="de-DE" dirty="0" err="1" smtClean="0"/>
              <a:t>européens</a:t>
            </a:r>
            <a:r>
              <a:rPr lang="de-DE" dirty="0" smtClean="0"/>
              <a:t> </a:t>
            </a:r>
            <a:r>
              <a:rPr lang="de-DE" dirty="0" err="1" smtClean="0"/>
              <a:t>conçus</a:t>
            </a:r>
            <a:r>
              <a:rPr lang="de-DE" dirty="0" smtClean="0"/>
              <a:t> </a:t>
            </a:r>
            <a:r>
              <a:rPr lang="de-DE" dirty="0" err="1" smtClean="0"/>
              <a:t>pour</a:t>
            </a:r>
            <a:r>
              <a:rPr lang="de-DE" dirty="0" smtClean="0"/>
              <a:t> </a:t>
            </a:r>
            <a:r>
              <a:rPr lang="de-DE" dirty="0" err="1" smtClean="0"/>
              <a:t>promouvoir</a:t>
            </a:r>
            <a:r>
              <a:rPr lang="de-DE" dirty="0" smtClean="0"/>
              <a:t> le </a:t>
            </a:r>
            <a:r>
              <a:rPr lang="de-DE" dirty="0" err="1" smtClean="0"/>
              <a:t>plurilinguisme</a:t>
            </a:r>
            <a:r>
              <a:rPr lang="de-DE" dirty="0" smtClean="0"/>
              <a:t>?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09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Suggestions</a:t>
            </a:r>
            <a:r>
              <a:rPr lang="de-DE" b="1" dirty="0" smtClean="0"/>
              <a:t> et </a:t>
            </a:r>
            <a:r>
              <a:rPr lang="de-DE" b="1" dirty="0" err="1" smtClean="0"/>
              <a:t>desiderata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Prise en </a:t>
            </a:r>
            <a:r>
              <a:rPr lang="de-DE" dirty="0" err="1" smtClean="0"/>
              <a:t>compte</a:t>
            </a:r>
            <a:r>
              <a:rPr lang="de-DE" dirty="0" smtClean="0"/>
              <a:t> plus </a:t>
            </a:r>
            <a:r>
              <a:rPr lang="de-DE" dirty="0" err="1" smtClean="0"/>
              <a:t>spécifique</a:t>
            </a:r>
            <a:r>
              <a:rPr lang="de-DE" dirty="0" smtClean="0"/>
              <a:t> des </a:t>
            </a:r>
            <a:r>
              <a:rPr lang="de-DE" dirty="0" err="1" smtClean="0"/>
              <a:t>langues</a:t>
            </a:r>
            <a:r>
              <a:rPr lang="de-DE" dirty="0" smtClean="0"/>
              <a:t> </a:t>
            </a:r>
            <a:r>
              <a:rPr lang="de-DE" dirty="0" err="1" smtClean="0"/>
              <a:t>minoritaires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de-DE" dirty="0" smtClean="0"/>
              <a:t> de la </a:t>
            </a:r>
            <a:r>
              <a:rPr lang="de-DE" dirty="0" err="1" smtClean="0"/>
              <a:t>migration</a:t>
            </a:r>
            <a:endParaRPr lang="de-DE" dirty="0" smtClean="0"/>
          </a:p>
          <a:p>
            <a:r>
              <a:rPr lang="de-DE" dirty="0" smtClean="0"/>
              <a:t>Accent </a:t>
            </a:r>
            <a:r>
              <a:rPr lang="de-DE" dirty="0" err="1" smtClean="0"/>
              <a:t>didactique</a:t>
            </a:r>
            <a:r>
              <a:rPr lang="de-DE" dirty="0" smtClean="0"/>
              <a:t> plus </a:t>
            </a:r>
            <a:r>
              <a:rPr lang="de-DE" dirty="0" err="1" smtClean="0"/>
              <a:t>prononcé</a:t>
            </a:r>
            <a:r>
              <a:rPr lang="de-DE" dirty="0" smtClean="0"/>
              <a:t> </a:t>
            </a:r>
            <a:r>
              <a:rPr lang="de-DE" dirty="0" err="1" smtClean="0"/>
              <a:t>sur</a:t>
            </a:r>
            <a:r>
              <a:rPr lang="de-DE" dirty="0" smtClean="0"/>
              <a:t> le </a:t>
            </a:r>
            <a:r>
              <a:rPr lang="de-DE" dirty="0" err="1" smtClean="0"/>
              <a:t>développement</a:t>
            </a:r>
            <a:r>
              <a:rPr lang="de-DE" dirty="0" smtClean="0"/>
              <a:t> de </a:t>
            </a:r>
            <a:r>
              <a:rPr lang="de-DE" dirty="0" err="1" smtClean="0"/>
              <a:t>compétences</a:t>
            </a:r>
            <a:r>
              <a:rPr lang="de-DE" dirty="0" smtClean="0"/>
              <a:t> </a:t>
            </a:r>
            <a:r>
              <a:rPr lang="de-DE" dirty="0" err="1" smtClean="0"/>
              <a:t>interculturelles</a:t>
            </a:r>
            <a:r>
              <a:rPr lang="de-DE" dirty="0" smtClean="0"/>
              <a:t>, </a:t>
            </a:r>
            <a:r>
              <a:rPr lang="de-DE" dirty="0" err="1" smtClean="0"/>
              <a:t>métalinguistiques</a:t>
            </a:r>
            <a:r>
              <a:rPr lang="de-DE" dirty="0" smtClean="0"/>
              <a:t> et </a:t>
            </a:r>
            <a:r>
              <a:rPr lang="de-DE" dirty="0" err="1" smtClean="0"/>
              <a:t>plurilingues</a:t>
            </a:r>
            <a:endParaRPr lang="de-DE" dirty="0" smtClean="0"/>
          </a:p>
          <a:p>
            <a:r>
              <a:rPr lang="de-DE" dirty="0" smtClean="0"/>
              <a:t>Plus large </a:t>
            </a:r>
            <a:r>
              <a:rPr lang="de-DE" dirty="0" err="1"/>
              <a:t>p</a:t>
            </a:r>
            <a:r>
              <a:rPr lang="de-DE" dirty="0" err="1" smtClean="0"/>
              <a:t>rise</a:t>
            </a:r>
            <a:r>
              <a:rPr lang="de-DE" dirty="0" smtClean="0"/>
              <a:t> en </a:t>
            </a:r>
            <a:r>
              <a:rPr lang="de-DE" dirty="0" err="1" smtClean="0"/>
              <a:t>compte</a:t>
            </a:r>
            <a:r>
              <a:rPr lang="de-DE" dirty="0" smtClean="0"/>
              <a:t> des </a:t>
            </a:r>
            <a:r>
              <a:rPr lang="de-DE" dirty="0" err="1" smtClean="0"/>
              <a:t>objectifs</a:t>
            </a:r>
            <a:r>
              <a:rPr lang="de-DE" dirty="0" smtClean="0"/>
              <a:t> </a:t>
            </a:r>
            <a:r>
              <a:rPr lang="de-DE" dirty="0" err="1" smtClean="0"/>
              <a:t>d‘apprentissage</a:t>
            </a:r>
            <a:r>
              <a:rPr lang="de-DE" dirty="0" smtClean="0"/>
              <a:t> </a:t>
            </a:r>
            <a:r>
              <a:rPr lang="de-DE" dirty="0" err="1" smtClean="0"/>
              <a:t>liés</a:t>
            </a:r>
            <a:r>
              <a:rPr lang="de-DE" dirty="0" smtClean="0"/>
              <a:t> à </a:t>
            </a:r>
            <a:r>
              <a:rPr lang="de-DE" dirty="0" err="1" smtClean="0"/>
              <a:t>chaque</a:t>
            </a:r>
            <a:r>
              <a:rPr lang="de-DE" dirty="0" smtClean="0"/>
              <a:t> </a:t>
            </a:r>
            <a:r>
              <a:rPr lang="de-DE" dirty="0" err="1" smtClean="0"/>
              <a:t>discipline</a:t>
            </a:r>
            <a:endParaRPr lang="de-DE" dirty="0" smtClean="0"/>
          </a:p>
          <a:p>
            <a:r>
              <a:rPr lang="de-DE" dirty="0" err="1" smtClean="0"/>
              <a:t>Intégration</a:t>
            </a:r>
            <a:r>
              <a:rPr lang="de-DE" dirty="0" smtClean="0"/>
              <a:t> de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pour</a:t>
            </a:r>
            <a:r>
              <a:rPr lang="de-DE" dirty="0" smtClean="0"/>
              <a:t> la </a:t>
            </a:r>
            <a:r>
              <a:rPr lang="de-DE" dirty="0" err="1" smtClean="0"/>
              <a:t>réflexion</a:t>
            </a:r>
            <a:r>
              <a:rPr lang="de-DE" dirty="0" smtClean="0"/>
              <a:t> et </a:t>
            </a:r>
            <a:r>
              <a:rPr lang="de-DE" dirty="0" err="1" smtClean="0"/>
              <a:t>l‘autoévaluation</a:t>
            </a:r>
            <a:endParaRPr lang="de-DE" dirty="0" smtClean="0"/>
          </a:p>
          <a:p>
            <a:r>
              <a:rPr lang="de-DE" dirty="0" err="1" smtClean="0"/>
              <a:t>Intégration</a:t>
            </a:r>
            <a:r>
              <a:rPr lang="de-DE" dirty="0" smtClean="0"/>
              <a:t> </a:t>
            </a:r>
            <a:r>
              <a:rPr lang="de-DE" dirty="0" err="1" smtClean="0"/>
              <a:t>d‘activités</a:t>
            </a:r>
            <a:r>
              <a:rPr lang="de-DE" dirty="0" smtClean="0"/>
              <a:t> </a:t>
            </a:r>
            <a:r>
              <a:rPr lang="de-DE" dirty="0" err="1" smtClean="0"/>
              <a:t>compatibles</a:t>
            </a:r>
            <a:r>
              <a:rPr lang="de-DE" dirty="0" smtClean="0"/>
              <a:t> </a:t>
            </a:r>
            <a:r>
              <a:rPr lang="de-DE" dirty="0" err="1" smtClean="0"/>
              <a:t>avec</a:t>
            </a:r>
            <a:r>
              <a:rPr lang="de-DE" dirty="0" smtClean="0"/>
              <a:t> le PEPELF</a:t>
            </a:r>
          </a:p>
          <a:p>
            <a:r>
              <a:rPr lang="de-DE" dirty="0" smtClean="0"/>
              <a:t>Plus </a:t>
            </a:r>
            <a:r>
              <a:rPr lang="de-DE" dirty="0" err="1" smtClean="0"/>
              <a:t>grande</a:t>
            </a:r>
            <a:r>
              <a:rPr lang="de-DE" dirty="0" smtClean="0"/>
              <a:t> </a:t>
            </a:r>
            <a:r>
              <a:rPr lang="de-DE" dirty="0" err="1" smtClean="0"/>
              <a:t>diversification</a:t>
            </a:r>
            <a:r>
              <a:rPr lang="de-DE" dirty="0" smtClean="0"/>
              <a:t> des </a:t>
            </a:r>
            <a:r>
              <a:rPr lang="de-DE" dirty="0" err="1" smtClean="0"/>
              <a:t>exemples</a:t>
            </a:r>
            <a:r>
              <a:rPr lang="de-DE" dirty="0" smtClean="0"/>
              <a:t> de </a:t>
            </a:r>
            <a:r>
              <a:rPr lang="de-DE" dirty="0" err="1" smtClean="0"/>
              <a:t>pratique</a:t>
            </a:r>
            <a:r>
              <a:rPr lang="de-DE" dirty="0" smtClean="0"/>
              <a:t> de </a:t>
            </a:r>
            <a:r>
              <a:rPr lang="de-DE" dirty="0" err="1" smtClean="0"/>
              <a:t>classe</a:t>
            </a:r>
            <a:endParaRPr lang="de-DE" dirty="0" smtClean="0"/>
          </a:p>
          <a:p>
            <a:r>
              <a:rPr lang="de-DE" dirty="0" err="1" smtClean="0"/>
              <a:t>Intégration</a:t>
            </a:r>
            <a:r>
              <a:rPr lang="de-DE" dirty="0" smtClean="0"/>
              <a:t> </a:t>
            </a:r>
            <a:r>
              <a:rPr lang="de-DE" dirty="0" err="1" smtClean="0"/>
              <a:t>d‘un</a:t>
            </a:r>
            <a:r>
              <a:rPr lang="de-DE" dirty="0" smtClean="0"/>
              <a:t> </a:t>
            </a:r>
            <a:r>
              <a:rPr lang="de-DE" dirty="0" err="1" smtClean="0"/>
              <a:t>fichier</a:t>
            </a:r>
            <a:r>
              <a:rPr lang="de-DE" dirty="0" smtClean="0"/>
              <a:t> </a:t>
            </a:r>
            <a:r>
              <a:rPr lang="de-DE" dirty="0" err="1" smtClean="0"/>
              <a:t>avec</a:t>
            </a:r>
            <a:r>
              <a:rPr lang="de-DE" dirty="0" smtClean="0"/>
              <a:t> </a:t>
            </a:r>
            <a:r>
              <a:rPr lang="de-DE" dirty="0" err="1" smtClean="0"/>
              <a:t>repères</a:t>
            </a:r>
            <a:r>
              <a:rPr lang="de-DE" dirty="0" smtClean="0"/>
              <a:t> </a:t>
            </a:r>
            <a:r>
              <a:rPr lang="de-DE" dirty="0" err="1" smtClean="0"/>
              <a:t>thématiques</a:t>
            </a:r>
            <a:r>
              <a:rPr lang="de-DE" dirty="0" smtClean="0"/>
              <a:t> </a:t>
            </a:r>
            <a:r>
              <a:rPr lang="de-DE" dirty="0" err="1" smtClean="0"/>
              <a:t>permettant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soutien</a:t>
            </a:r>
            <a:r>
              <a:rPr lang="de-DE" dirty="0" smtClean="0"/>
              <a:t> plus </a:t>
            </a:r>
            <a:r>
              <a:rPr lang="de-DE" dirty="0" err="1" smtClean="0"/>
              <a:t>direct</a:t>
            </a:r>
            <a:r>
              <a:rPr lang="de-DE" dirty="0" smtClean="0"/>
              <a:t> à la </a:t>
            </a:r>
            <a:r>
              <a:rPr lang="de-DE" dirty="0" err="1" smtClean="0"/>
              <a:t>pratique</a:t>
            </a:r>
            <a:r>
              <a:rPr lang="de-DE" dirty="0" smtClean="0"/>
              <a:t> de </a:t>
            </a:r>
            <a:r>
              <a:rPr lang="de-DE" dirty="0" err="1" smtClean="0"/>
              <a:t>classe</a:t>
            </a:r>
            <a:endParaRPr lang="de-DE" dirty="0" smtClean="0"/>
          </a:p>
          <a:p>
            <a:r>
              <a:rPr lang="de-DE" dirty="0" err="1" smtClean="0"/>
              <a:t>Intégration</a:t>
            </a:r>
            <a:r>
              <a:rPr lang="de-DE" dirty="0" smtClean="0"/>
              <a:t> </a:t>
            </a:r>
            <a:r>
              <a:rPr lang="de-DE" dirty="0" err="1" smtClean="0"/>
              <a:t>d‘un</a:t>
            </a:r>
            <a:r>
              <a:rPr lang="de-DE" dirty="0" smtClean="0"/>
              <a:t> </a:t>
            </a:r>
            <a:r>
              <a:rPr lang="de-DE" dirty="0" err="1" smtClean="0"/>
              <a:t>glossaire</a:t>
            </a:r>
            <a:r>
              <a:rPr lang="de-DE" dirty="0" smtClean="0"/>
              <a:t> international</a:t>
            </a:r>
          </a:p>
          <a:p>
            <a:r>
              <a:rPr lang="de-DE" dirty="0" err="1" smtClean="0"/>
              <a:t>Classification</a:t>
            </a:r>
            <a:r>
              <a:rPr lang="de-DE" dirty="0" smtClean="0"/>
              <a:t> des </a:t>
            </a:r>
            <a:r>
              <a:rPr lang="de-DE" dirty="0" err="1" smtClean="0"/>
              <a:t>objectifs</a:t>
            </a:r>
            <a:r>
              <a:rPr lang="de-DE" dirty="0" smtClean="0"/>
              <a:t> en </a:t>
            </a:r>
            <a:r>
              <a:rPr lang="de-DE" dirty="0" err="1" smtClean="0"/>
              <a:t>savoirs</a:t>
            </a:r>
            <a:r>
              <a:rPr lang="de-DE" dirty="0" smtClean="0"/>
              <a:t>, </a:t>
            </a:r>
            <a:r>
              <a:rPr lang="de-DE" dirty="0" err="1" smtClean="0"/>
              <a:t>savoir</a:t>
            </a:r>
            <a:r>
              <a:rPr lang="de-DE" dirty="0" smtClean="0"/>
              <a:t>-faire, </a:t>
            </a:r>
            <a:r>
              <a:rPr lang="de-DE" dirty="0" err="1" smtClean="0"/>
              <a:t>savoir-être</a:t>
            </a:r>
            <a:r>
              <a:rPr lang="de-DE" dirty="0" smtClean="0"/>
              <a:t> et </a:t>
            </a:r>
            <a:r>
              <a:rPr lang="de-DE" dirty="0" err="1" smtClean="0"/>
              <a:t>savoir</a:t>
            </a:r>
            <a:r>
              <a:rPr lang="de-DE" dirty="0" smtClean="0"/>
              <a:t> </a:t>
            </a:r>
            <a:r>
              <a:rPr lang="de-DE" dirty="0" err="1" smtClean="0"/>
              <a:t>apprendre</a:t>
            </a:r>
            <a:endParaRPr lang="de-DE" dirty="0" smtClean="0"/>
          </a:p>
          <a:p>
            <a:r>
              <a:rPr lang="de-DE" dirty="0" smtClean="0"/>
              <a:t>. . 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09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685800" y="5781647"/>
            <a:ext cx="7772400" cy="401715"/>
          </a:xfrm>
        </p:spPr>
        <p:txBody>
          <a:bodyPr>
            <a:normAutofit/>
          </a:bodyPr>
          <a:lstStyle/>
          <a:p>
            <a:r>
              <a:rPr lang="de-DE" sz="1100" dirty="0">
                <a:hlinkClick r:id="rId3"/>
              </a:rPr>
              <a:t>http://tekstovi-pesama.com/g_img/1/27483/bunt-2.</a:t>
            </a:r>
            <a:r>
              <a:rPr lang="de-DE" sz="1100" dirty="0" smtClean="0">
                <a:hlinkClick r:id="rId3"/>
              </a:rPr>
              <a:t>jpg</a:t>
            </a:r>
            <a:endParaRPr lang="de-DE" sz="1100" dirty="0" smtClean="0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14400" y="4828777"/>
            <a:ext cx="7328514" cy="952871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Merci </a:t>
            </a:r>
            <a:r>
              <a:rPr lang="de-DE" sz="2800" b="1" dirty="0" err="1" smtClean="0"/>
              <a:t>pour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votre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participation</a:t>
            </a:r>
            <a:r>
              <a:rPr lang="de-DE" sz="2800" b="1" dirty="0" smtClean="0"/>
              <a:t>!</a:t>
            </a:r>
            <a:endParaRPr lang="de-DE" sz="2800" b="1" dirty="0"/>
          </a:p>
        </p:txBody>
      </p:sp>
      <p:pic>
        <p:nvPicPr>
          <p:cNvPr id="11" name="Bildplatzhalter 10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2840" b="128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2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57226" y="308900"/>
            <a:ext cx="8201024" cy="2574162"/>
          </a:xfrm>
        </p:spPr>
        <p:txBody>
          <a:bodyPr>
            <a:noAutofit/>
          </a:bodyPr>
          <a:lstStyle/>
          <a:p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3200" b="1" dirty="0" err="1" smtClean="0"/>
              <a:t>Enseigner</a:t>
            </a:r>
            <a:r>
              <a:rPr lang="de-DE" sz="3200" b="1" dirty="0" smtClean="0"/>
              <a:t> </a:t>
            </a:r>
            <a:r>
              <a:rPr lang="de-DE" sz="3200" b="1" dirty="0" err="1"/>
              <a:t>une</a:t>
            </a:r>
            <a:r>
              <a:rPr lang="de-DE" sz="3200" b="1" dirty="0"/>
              <a:t> </a:t>
            </a:r>
            <a:r>
              <a:rPr lang="de-DE" sz="3200" b="1" dirty="0" err="1"/>
              <a:t>discipline</a:t>
            </a:r>
            <a:r>
              <a:rPr lang="de-DE" sz="3200" b="1" dirty="0"/>
              <a:t> </a:t>
            </a:r>
            <a:r>
              <a:rPr lang="de-DE" sz="3200" b="1" dirty="0" err="1" smtClean="0"/>
              <a:t>dans</a:t>
            </a:r>
            <a:r>
              <a:rPr lang="de-DE" sz="3200" b="1" dirty="0" smtClean="0"/>
              <a:t> </a:t>
            </a:r>
            <a:r>
              <a:rPr lang="de-DE" sz="3200" b="1" dirty="0" err="1"/>
              <a:t>une</a:t>
            </a:r>
            <a:r>
              <a:rPr lang="de-DE" sz="3200" b="1" dirty="0"/>
              <a:t> </a:t>
            </a:r>
            <a:r>
              <a:rPr lang="de-DE" sz="3200" b="1" dirty="0" err="1"/>
              <a:t>autre</a:t>
            </a:r>
            <a:r>
              <a:rPr lang="de-DE" sz="3200" b="1" dirty="0"/>
              <a:t> </a:t>
            </a:r>
            <a:r>
              <a:rPr lang="de-DE" sz="3200" b="1" dirty="0" err="1"/>
              <a:t>langue</a:t>
            </a:r>
            <a:r>
              <a:rPr lang="de-DE" sz="3200" b="1" dirty="0"/>
              <a:t> :</a:t>
            </a:r>
            <a:br>
              <a:rPr lang="de-DE" sz="3200" b="1" dirty="0"/>
            </a:br>
            <a:r>
              <a:rPr lang="de-DE" sz="3200" b="1" dirty="0" err="1"/>
              <a:t>méthodologie</a:t>
            </a:r>
            <a:r>
              <a:rPr lang="de-DE" sz="3200" b="1" dirty="0"/>
              <a:t> et </a:t>
            </a:r>
            <a:r>
              <a:rPr lang="de-DE" sz="3200" b="1" dirty="0" err="1"/>
              <a:t>pratiques</a:t>
            </a:r>
            <a:r>
              <a:rPr lang="de-DE" sz="3200" b="1" dirty="0"/>
              <a:t> </a:t>
            </a:r>
            <a:r>
              <a:rPr lang="de-DE" sz="3200" b="1" dirty="0" err="1"/>
              <a:t>professionnelles</a:t>
            </a:r>
            <a:r>
              <a:rPr lang="de-DE" sz="3200" b="1" dirty="0"/>
              <a:t/>
            </a:r>
            <a:br>
              <a:rPr lang="de-DE" sz="3200" b="1" dirty="0"/>
            </a:br>
            <a:endParaRPr lang="de-DE" sz="3200" b="1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963126" y="3209123"/>
            <a:ext cx="7123113" cy="1218437"/>
          </a:xfrm>
        </p:spPr>
        <p:txBody>
          <a:bodyPr>
            <a:normAutofit fontScale="70000" lnSpcReduction="20000"/>
          </a:bodyPr>
          <a:lstStyle/>
          <a:p>
            <a:r>
              <a:rPr lang="de-DE" b="1" dirty="0" err="1" smtClean="0">
                <a:solidFill>
                  <a:schemeClr val="tx1"/>
                </a:solidFill>
              </a:rPr>
              <a:t>Auteurs</a:t>
            </a:r>
            <a:r>
              <a:rPr lang="de-DE" b="1" dirty="0" smtClean="0">
                <a:solidFill>
                  <a:schemeClr val="tx1"/>
                </a:solidFill>
              </a:rPr>
              <a:t>:</a:t>
            </a:r>
          </a:p>
          <a:p>
            <a:endParaRPr lang="de-DE" b="1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Anemone Geiger-</a:t>
            </a:r>
            <a:r>
              <a:rPr lang="de-DE" dirty="0" err="1" smtClean="0">
                <a:solidFill>
                  <a:schemeClr val="tx1"/>
                </a:solidFill>
              </a:rPr>
              <a:t>Jaillet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Gerald </a:t>
            </a:r>
            <a:r>
              <a:rPr lang="de-DE" dirty="0" err="1" smtClean="0">
                <a:solidFill>
                  <a:schemeClr val="tx1"/>
                </a:solidFill>
              </a:rPr>
              <a:t>Schlemminger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Christine Le Pape </a:t>
            </a:r>
            <a:r>
              <a:rPr lang="de-DE" dirty="0">
                <a:solidFill>
                  <a:schemeClr val="tx1"/>
                </a:solidFill>
              </a:rPr>
              <a:t>R</a:t>
            </a:r>
            <a:r>
              <a:rPr lang="de-DE" dirty="0" smtClean="0">
                <a:solidFill>
                  <a:schemeClr val="tx1"/>
                </a:solidFill>
              </a:rPr>
              <a:t>acine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032" y="5423698"/>
            <a:ext cx="1632787" cy="1093968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328" y="5423699"/>
            <a:ext cx="1632787" cy="1093968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073" y="5423698"/>
            <a:ext cx="1466493" cy="10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 descr="Couvertur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3" r="-5783"/>
          <a:stretch>
            <a:fillRect/>
          </a:stretch>
        </p:blipFill>
        <p:spPr>
          <a:xfrm>
            <a:off x="3718033" y="572462"/>
            <a:ext cx="4966836" cy="5711864"/>
          </a:xfrm>
        </p:spPr>
      </p:pic>
      <p:sp>
        <p:nvSpPr>
          <p:cNvPr id="10" name="Textplatzhalter 9"/>
          <p:cNvSpPr>
            <a:spLocks noGrp="1"/>
          </p:cNvSpPr>
          <p:nvPr>
            <p:ph type="body" sz="half" idx="2"/>
          </p:nvPr>
        </p:nvSpPr>
        <p:spPr>
          <a:xfrm>
            <a:off x="768999" y="3854057"/>
            <a:ext cx="2453625" cy="906751"/>
          </a:xfrm>
        </p:spPr>
        <p:txBody>
          <a:bodyPr>
            <a:normAutofit/>
          </a:bodyPr>
          <a:lstStyle/>
          <a:p>
            <a:r>
              <a:rPr lang="de-DE" sz="1800" b="1" dirty="0"/>
              <a:t>Version </a:t>
            </a:r>
            <a:r>
              <a:rPr lang="de-DE" sz="1800" b="1" dirty="0" err="1"/>
              <a:t>allemande</a:t>
            </a:r>
            <a:r>
              <a:rPr lang="de-DE" sz="1800" b="1" dirty="0"/>
              <a:t> </a:t>
            </a:r>
            <a:br>
              <a:rPr lang="de-DE" sz="1800" b="1" dirty="0"/>
            </a:br>
            <a:r>
              <a:rPr lang="de-DE" sz="1800" b="1" dirty="0"/>
              <a:t>en </a:t>
            </a:r>
            <a:r>
              <a:rPr lang="de-DE" sz="1800" b="1" dirty="0" err="1" smtClean="0"/>
              <a:t>préparation</a:t>
            </a:r>
            <a:endParaRPr lang="de-DE" sz="1800" b="1" cap="all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50875" y="1770946"/>
            <a:ext cx="2571749" cy="1818508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MANUEL </a:t>
            </a:r>
            <a:r>
              <a:rPr lang="de-DE" b="1" dirty="0" err="1"/>
              <a:t>publié</a:t>
            </a:r>
            <a:r>
              <a:rPr lang="de-DE" b="1" dirty="0"/>
              <a:t>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en </a:t>
            </a:r>
            <a:r>
              <a:rPr lang="de-DE" b="1" dirty="0" err="1" smtClean="0"/>
              <a:t>fran</a:t>
            </a:r>
            <a:r>
              <a:rPr lang="de-DE" b="1" dirty="0" err="1" smtClean="0">
                <a:latin typeface="Lucida Grande"/>
                <a:ea typeface="Lucida Grande"/>
                <a:cs typeface="Lucida Grande"/>
              </a:rPr>
              <a:t>Çais</a:t>
            </a:r>
            <a:r>
              <a:rPr lang="de-DE" b="1" dirty="0" smtClean="0">
                <a:latin typeface="Lucida Grande"/>
                <a:ea typeface="Lucida Grande"/>
                <a:cs typeface="Lucida Grande"/>
              </a:rPr>
              <a:t/>
            </a:r>
            <a:br>
              <a:rPr lang="de-DE" b="1" dirty="0" smtClean="0">
                <a:latin typeface="Lucida Grande"/>
                <a:ea typeface="Lucida Grande"/>
                <a:cs typeface="Lucida Grande"/>
              </a:rPr>
            </a:br>
            <a:r>
              <a:rPr lang="de-DE" b="1" dirty="0" err="1" smtClean="0">
                <a:latin typeface="Lucida Grande"/>
                <a:ea typeface="Lucida Grande"/>
                <a:cs typeface="Lucida Grande"/>
              </a:rPr>
              <a:t>aux</a:t>
            </a:r>
            <a:r>
              <a:rPr lang="de-DE" b="1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de-DE" b="1" dirty="0" smtClean="0"/>
              <a:t>Editions </a:t>
            </a:r>
            <a:r>
              <a:rPr lang="de-DE" b="1" dirty="0"/>
              <a:t>Peter </a:t>
            </a:r>
            <a:r>
              <a:rPr lang="de-DE" b="1" dirty="0" smtClean="0"/>
              <a:t>Lang,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2011 </a:t>
            </a:r>
            <a:r>
              <a:rPr lang="de-DE" sz="1600" b="1" dirty="0" smtClean="0"/>
              <a:t>(</a:t>
            </a:r>
            <a:r>
              <a:rPr lang="de-DE" sz="1600" b="1" dirty="0" err="1" smtClean="0"/>
              <a:t>actuellement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sous</a:t>
            </a:r>
            <a:r>
              <a:rPr lang="de-DE" sz="1600" b="1" dirty="0" smtClean="0"/>
              <a:t> presse)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2241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Contexte</a:t>
            </a:r>
            <a:r>
              <a:rPr lang="de-DE" b="1" dirty="0" smtClean="0"/>
              <a:t> </a:t>
            </a:r>
            <a:r>
              <a:rPr lang="de-DE" b="1" dirty="0" err="1" smtClean="0"/>
              <a:t>d‘évaluation</a:t>
            </a:r>
            <a:endParaRPr lang="de-DE" b="1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76775"/>
          </a:xfrm>
        </p:spPr>
        <p:txBody>
          <a:bodyPr>
            <a:normAutofit fontScale="92500" lnSpcReduction="10000"/>
          </a:bodyPr>
          <a:lstStyle/>
          <a:p>
            <a:pPr marL="342900" lvl="1">
              <a:buClr>
                <a:schemeClr val="accent1"/>
              </a:buClr>
            </a:pPr>
            <a:r>
              <a:rPr lang="de-DE" sz="2800" b="1" dirty="0" err="1" smtClean="0"/>
              <a:t>Questionnement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sur</a:t>
            </a:r>
            <a:r>
              <a:rPr lang="de-DE" sz="2800" b="1" dirty="0" smtClean="0"/>
              <a:t> le </a:t>
            </a:r>
            <a:r>
              <a:rPr lang="de-DE" sz="2800" b="1" dirty="0" err="1" smtClean="0"/>
              <a:t>manuel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d‘un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point</a:t>
            </a:r>
            <a:r>
              <a:rPr lang="de-DE" sz="2800" b="1" dirty="0" smtClean="0"/>
              <a:t> de </a:t>
            </a:r>
            <a:r>
              <a:rPr lang="de-DE" sz="2800" b="1" dirty="0" err="1" smtClean="0"/>
              <a:t>vue</a:t>
            </a:r>
            <a:r>
              <a:rPr lang="de-DE" sz="2800" b="1" dirty="0" smtClean="0"/>
              <a:t> externe </a:t>
            </a:r>
            <a:r>
              <a:rPr lang="de-DE" sz="2800" b="1" dirty="0" err="1" smtClean="0"/>
              <a:t>adoptant</a:t>
            </a:r>
            <a:r>
              <a:rPr lang="de-DE" sz="2800" b="1" dirty="0" smtClean="0"/>
              <a:t> la </a:t>
            </a:r>
            <a:r>
              <a:rPr lang="de-DE" sz="2800" b="1" dirty="0" err="1"/>
              <a:t>perspective</a:t>
            </a:r>
            <a:r>
              <a:rPr lang="de-DE" sz="2800" b="1" dirty="0"/>
              <a:t> des </a:t>
            </a:r>
            <a:r>
              <a:rPr lang="de-DE" sz="2800" b="1" dirty="0" err="1"/>
              <a:t>futurs</a:t>
            </a:r>
            <a:r>
              <a:rPr lang="de-DE" sz="2800" b="1" dirty="0"/>
              <a:t> </a:t>
            </a:r>
            <a:r>
              <a:rPr lang="de-DE" sz="2800" b="1" dirty="0" err="1" smtClean="0"/>
              <a:t>utilisateurs</a:t>
            </a:r>
            <a:endParaRPr lang="de-DE" sz="2800" b="1" dirty="0" smtClean="0"/>
          </a:p>
          <a:p>
            <a:pPr marL="114300" lvl="1" indent="0">
              <a:buClr>
                <a:schemeClr val="accent1"/>
              </a:buClr>
              <a:buNone/>
            </a:pPr>
            <a:endParaRPr lang="de-DE" sz="1700" b="1" dirty="0"/>
          </a:p>
          <a:p>
            <a:pPr lvl="1"/>
            <a:r>
              <a:rPr lang="de-DE" sz="2600" dirty="0" err="1"/>
              <a:t>Ouvrage</a:t>
            </a:r>
            <a:r>
              <a:rPr lang="de-DE" sz="2600" dirty="0"/>
              <a:t> </a:t>
            </a:r>
            <a:r>
              <a:rPr lang="de-DE" sz="2600" dirty="0" err="1"/>
              <a:t>destiné</a:t>
            </a:r>
            <a:r>
              <a:rPr lang="de-DE" sz="2600" dirty="0"/>
              <a:t> à </a:t>
            </a:r>
            <a:r>
              <a:rPr lang="de-DE" sz="2600" dirty="0" err="1"/>
              <a:t>un</a:t>
            </a:r>
            <a:r>
              <a:rPr lang="de-DE" sz="2600" dirty="0"/>
              <a:t> </a:t>
            </a:r>
            <a:r>
              <a:rPr lang="de-DE" sz="2600" dirty="0" err="1"/>
              <a:t>public</a:t>
            </a:r>
            <a:r>
              <a:rPr lang="de-DE" sz="2600" dirty="0"/>
              <a:t> mixte:</a:t>
            </a:r>
          </a:p>
          <a:p>
            <a:pPr lvl="2"/>
            <a:r>
              <a:rPr lang="de-DE" sz="2100" dirty="0" err="1"/>
              <a:t>Enseignants</a:t>
            </a:r>
            <a:r>
              <a:rPr lang="de-DE" sz="2100" dirty="0"/>
              <a:t> en </a:t>
            </a:r>
            <a:r>
              <a:rPr lang="de-DE" sz="2100" dirty="0" err="1"/>
              <a:t>formation</a:t>
            </a:r>
            <a:r>
              <a:rPr lang="de-DE" sz="2100" dirty="0"/>
              <a:t> </a:t>
            </a:r>
            <a:r>
              <a:rPr lang="de-DE" sz="2100" dirty="0" err="1"/>
              <a:t>initiale</a:t>
            </a:r>
            <a:r>
              <a:rPr lang="de-DE" sz="2100" dirty="0"/>
              <a:t> et </a:t>
            </a:r>
            <a:r>
              <a:rPr lang="de-DE" sz="2100" dirty="0" err="1"/>
              <a:t>continue</a:t>
            </a:r>
            <a:r>
              <a:rPr lang="de-DE" sz="2100" dirty="0"/>
              <a:t> </a:t>
            </a:r>
            <a:r>
              <a:rPr lang="de-DE" sz="2100" dirty="0" err="1"/>
              <a:t>pour</a:t>
            </a:r>
            <a:r>
              <a:rPr lang="de-DE" sz="2100" dirty="0"/>
              <a:t> </a:t>
            </a:r>
            <a:r>
              <a:rPr lang="de-DE" sz="2100" dirty="0" err="1"/>
              <a:t>l‘enseignement</a:t>
            </a:r>
            <a:r>
              <a:rPr lang="de-DE" sz="2100" dirty="0"/>
              <a:t> </a:t>
            </a:r>
            <a:r>
              <a:rPr lang="de-DE" sz="2100" dirty="0" err="1"/>
              <a:t>disciplinaire</a:t>
            </a:r>
            <a:r>
              <a:rPr lang="de-DE" sz="2100" dirty="0"/>
              <a:t> en L2 </a:t>
            </a:r>
            <a:r>
              <a:rPr lang="de-DE" sz="2100" dirty="0" err="1"/>
              <a:t>ou</a:t>
            </a:r>
            <a:r>
              <a:rPr lang="de-DE" sz="2100" dirty="0"/>
              <a:t> DEL2</a:t>
            </a:r>
          </a:p>
          <a:p>
            <a:pPr lvl="2"/>
            <a:r>
              <a:rPr lang="de-DE" sz="2100" dirty="0"/>
              <a:t>Formateurs et </a:t>
            </a:r>
            <a:r>
              <a:rPr lang="de-DE" sz="2100" dirty="0" err="1"/>
              <a:t>multiplicateurs</a:t>
            </a:r>
            <a:r>
              <a:rPr lang="de-DE" sz="2100" dirty="0"/>
              <a:t> </a:t>
            </a:r>
            <a:r>
              <a:rPr lang="de-DE" sz="2100" dirty="0" err="1"/>
              <a:t>pour</a:t>
            </a:r>
            <a:r>
              <a:rPr lang="de-DE" sz="2100" dirty="0"/>
              <a:t> DEL2 en Europe</a:t>
            </a:r>
          </a:p>
          <a:p>
            <a:pPr marL="685800" lvl="2" indent="0">
              <a:buNone/>
            </a:pPr>
            <a:endParaRPr lang="de-DE" dirty="0" smtClean="0"/>
          </a:p>
          <a:p>
            <a:pPr lvl="1"/>
            <a:r>
              <a:rPr lang="de-DE" sz="2600" dirty="0"/>
              <a:t>Grande </a:t>
            </a:r>
            <a:r>
              <a:rPr lang="de-DE" sz="2600" dirty="0" err="1"/>
              <a:t>hétérogénéité</a:t>
            </a:r>
            <a:r>
              <a:rPr lang="de-DE" sz="2600" dirty="0"/>
              <a:t> </a:t>
            </a:r>
            <a:r>
              <a:rPr lang="de-DE" sz="2600" dirty="0" smtClean="0"/>
              <a:t>au sein des 2 </a:t>
            </a:r>
            <a:r>
              <a:rPr lang="de-DE" sz="2600" dirty="0" err="1" smtClean="0"/>
              <a:t>catégories</a:t>
            </a:r>
            <a:r>
              <a:rPr lang="de-DE" sz="2600" dirty="0" smtClean="0"/>
              <a:t>:</a:t>
            </a:r>
            <a:endParaRPr lang="de-DE" sz="2600" dirty="0"/>
          </a:p>
          <a:p>
            <a:pPr lvl="2"/>
            <a:r>
              <a:rPr lang="de-DE" sz="2000" dirty="0" err="1"/>
              <a:t>Diversité</a:t>
            </a:r>
            <a:r>
              <a:rPr lang="de-DE" sz="2000" dirty="0"/>
              <a:t> </a:t>
            </a:r>
            <a:r>
              <a:rPr lang="de-DE" sz="2000" dirty="0" err="1" smtClean="0"/>
              <a:t>linguistique</a:t>
            </a:r>
            <a:r>
              <a:rPr lang="de-DE" sz="2000" dirty="0" smtClean="0"/>
              <a:t> en Europe</a:t>
            </a:r>
            <a:endParaRPr lang="de-DE" sz="2000" dirty="0"/>
          </a:p>
          <a:p>
            <a:pPr lvl="2"/>
            <a:r>
              <a:rPr lang="de-DE" sz="2000" dirty="0" err="1" smtClean="0"/>
              <a:t>Variété</a:t>
            </a:r>
            <a:r>
              <a:rPr lang="de-DE" sz="2000" dirty="0" smtClean="0"/>
              <a:t> des </a:t>
            </a:r>
            <a:r>
              <a:rPr lang="de-DE" sz="2000" dirty="0" err="1" smtClean="0"/>
              <a:t>politiques</a:t>
            </a:r>
            <a:r>
              <a:rPr lang="de-DE" sz="2000" dirty="0" smtClean="0"/>
              <a:t> </a:t>
            </a:r>
            <a:r>
              <a:rPr lang="de-DE" sz="2000" dirty="0" err="1" smtClean="0"/>
              <a:t>linguistiques</a:t>
            </a:r>
            <a:r>
              <a:rPr lang="de-DE" sz="2000" dirty="0" smtClean="0"/>
              <a:t> et </a:t>
            </a:r>
            <a:r>
              <a:rPr lang="de-DE" sz="2000" dirty="0" err="1" smtClean="0"/>
              <a:t>éducatives</a:t>
            </a:r>
            <a:endParaRPr lang="de-DE" sz="2000" dirty="0" smtClean="0"/>
          </a:p>
          <a:p>
            <a:pPr lvl="2"/>
            <a:r>
              <a:rPr lang="de-DE" sz="2000" dirty="0" err="1" smtClean="0"/>
              <a:t>Hétérogénéité</a:t>
            </a:r>
            <a:r>
              <a:rPr lang="de-DE" sz="2000" dirty="0" smtClean="0"/>
              <a:t> des </a:t>
            </a:r>
            <a:r>
              <a:rPr lang="de-DE" sz="2000" dirty="0" err="1" smtClean="0"/>
              <a:t>cultures</a:t>
            </a:r>
            <a:r>
              <a:rPr lang="de-DE" sz="2000" dirty="0" smtClean="0"/>
              <a:t> </a:t>
            </a:r>
            <a:r>
              <a:rPr lang="de-DE" sz="2000" dirty="0" err="1" smtClean="0"/>
              <a:t>d‘enseignement</a:t>
            </a:r>
            <a:r>
              <a:rPr lang="de-DE" sz="2000" dirty="0" smtClean="0"/>
              <a:t>/</a:t>
            </a:r>
            <a:r>
              <a:rPr lang="de-DE" sz="2000" dirty="0" err="1" smtClean="0"/>
              <a:t>apprentissage</a:t>
            </a:r>
            <a:endParaRPr lang="de-DE" sz="2000" dirty="0" smtClean="0"/>
          </a:p>
          <a:p>
            <a:pPr lvl="2"/>
            <a:endParaRPr lang="de-DE" sz="1900" dirty="0" smtClean="0"/>
          </a:p>
          <a:p>
            <a:pPr marL="411480" lvl="1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263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128" y="269876"/>
            <a:ext cx="8260672" cy="1482724"/>
          </a:xfrm>
        </p:spPr>
        <p:txBody>
          <a:bodyPr>
            <a:normAutofit fontScale="90000"/>
          </a:bodyPr>
          <a:lstStyle/>
          <a:p>
            <a:r>
              <a:rPr lang="de-DE" b="1" dirty="0" err="1"/>
              <a:t>Évaluation</a:t>
            </a:r>
            <a:r>
              <a:rPr lang="de-DE" b="1" dirty="0"/>
              <a:t> à </a:t>
            </a:r>
            <a:r>
              <a:rPr lang="de-DE" b="1" dirty="0" err="1"/>
              <a:t>caractère</a:t>
            </a:r>
            <a:r>
              <a:rPr lang="de-DE" b="1" dirty="0"/>
              <a:t> </a:t>
            </a:r>
            <a:r>
              <a:rPr lang="de-DE" b="1" dirty="0" err="1"/>
              <a:t>empirique</a:t>
            </a:r>
            <a:r>
              <a:rPr lang="de-DE" b="1" dirty="0"/>
              <a:t> et </a:t>
            </a:r>
            <a:r>
              <a:rPr lang="de-DE" b="1" dirty="0" err="1"/>
              <a:t>subjectif</a:t>
            </a:r>
            <a:r>
              <a:rPr lang="de-DE" b="1" dirty="0"/>
              <a:t/>
            </a:r>
            <a:br>
              <a:rPr lang="de-DE" b="1" dirty="0"/>
            </a:b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62681"/>
          </a:xfrm>
        </p:spPr>
        <p:txBody>
          <a:bodyPr>
            <a:normAutofit fontScale="92500" lnSpcReduction="10000"/>
          </a:bodyPr>
          <a:lstStyle/>
          <a:p>
            <a:pPr marL="342900" lvl="1">
              <a:buClr>
                <a:schemeClr val="accent1"/>
              </a:buClr>
            </a:pPr>
            <a:r>
              <a:rPr lang="de-DE" sz="2800" b="1" dirty="0" smtClean="0"/>
              <a:t>Conduite par </a:t>
            </a:r>
            <a:r>
              <a:rPr lang="de-DE" sz="2800" b="1" dirty="0" err="1" smtClean="0"/>
              <a:t>une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seule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personne</a:t>
            </a:r>
            <a:r>
              <a:rPr lang="de-DE" sz="2800" b="1" dirty="0"/>
              <a:t> </a:t>
            </a:r>
            <a:r>
              <a:rPr lang="de-DE" sz="2800" b="1" dirty="0" err="1" smtClean="0"/>
              <a:t>s</a:t>
            </a:r>
            <a:r>
              <a:rPr lang="de-DE" sz="2600" b="1" dirty="0" err="1" smtClean="0"/>
              <a:t>ur</a:t>
            </a:r>
            <a:r>
              <a:rPr lang="de-DE" sz="2600" b="1" dirty="0" smtClean="0"/>
              <a:t> la </a:t>
            </a:r>
            <a:r>
              <a:rPr lang="de-DE" sz="2600" b="1" dirty="0" err="1" smtClean="0"/>
              <a:t>base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d‘une</a:t>
            </a:r>
            <a:r>
              <a:rPr lang="de-DE" sz="2600" b="1" dirty="0" smtClean="0"/>
              <a:t> </a:t>
            </a:r>
          </a:p>
          <a:p>
            <a:pPr lvl="1"/>
            <a:r>
              <a:rPr lang="de-DE" sz="2400" dirty="0" err="1" smtClean="0"/>
              <a:t>Participation</a:t>
            </a:r>
            <a:r>
              <a:rPr lang="de-DE" sz="2400" dirty="0" smtClean="0"/>
              <a:t> au </a:t>
            </a:r>
            <a:r>
              <a:rPr lang="de-DE" sz="2400" dirty="0" err="1" smtClean="0"/>
              <a:t>projet</a:t>
            </a:r>
            <a:r>
              <a:rPr lang="de-DE" sz="2400" dirty="0" smtClean="0"/>
              <a:t> CLIL-LOTE-GO</a:t>
            </a:r>
          </a:p>
          <a:p>
            <a:pPr lvl="1"/>
            <a:r>
              <a:rPr lang="de-DE" sz="2400" dirty="0" err="1" smtClean="0"/>
              <a:t>Expérience</a:t>
            </a:r>
            <a:r>
              <a:rPr lang="de-DE" sz="2400" dirty="0" smtClean="0"/>
              <a:t> </a:t>
            </a:r>
            <a:r>
              <a:rPr lang="de-DE" sz="2400" dirty="0" err="1" smtClean="0"/>
              <a:t>personnelle</a:t>
            </a:r>
            <a:r>
              <a:rPr lang="de-DE" sz="2400" dirty="0" smtClean="0"/>
              <a:t> </a:t>
            </a:r>
            <a:r>
              <a:rPr lang="de-DE" sz="2400" dirty="0" err="1" smtClean="0"/>
              <a:t>bilingue</a:t>
            </a:r>
            <a:endParaRPr lang="de-DE" sz="2400" dirty="0" smtClean="0"/>
          </a:p>
          <a:p>
            <a:pPr lvl="1"/>
            <a:r>
              <a:rPr lang="de-DE" sz="2400" dirty="0" smtClean="0"/>
              <a:t>Expertise </a:t>
            </a:r>
            <a:r>
              <a:rPr lang="de-DE" sz="2400" dirty="0"/>
              <a:t>professionelle</a:t>
            </a:r>
          </a:p>
          <a:p>
            <a:endParaRPr lang="de-DE" b="1" dirty="0"/>
          </a:p>
          <a:p>
            <a:r>
              <a:rPr lang="de-DE" sz="2800" b="1" dirty="0" err="1"/>
              <a:t>Objectifs</a:t>
            </a:r>
            <a:r>
              <a:rPr lang="de-DE" sz="2800" b="1" dirty="0"/>
              <a:t> </a:t>
            </a:r>
            <a:r>
              <a:rPr lang="de-DE" sz="2800" b="1" dirty="0" err="1" smtClean="0"/>
              <a:t>immédiats</a:t>
            </a:r>
            <a:endParaRPr lang="de-DE" sz="2800" b="1" dirty="0"/>
          </a:p>
          <a:p>
            <a:pPr lvl="1"/>
            <a:r>
              <a:rPr lang="de-DE" sz="2400" dirty="0"/>
              <a:t>À </a:t>
            </a:r>
            <a:r>
              <a:rPr lang="de-DE" sz="2400" dirty="0" err="1"/>
              <a:t>partir</a:t>
            </a:r>
            <a:r>
              <a:rPr lang="de-DE" sz="2400" dirty="0"/>
              <a:t> </a:t>
            </a:r>
            <a:r>
              <a:rPr lang="de-DE" sz="2400" dirty="0" err="1"/>
              <a:t>d‘impressions</a:t>
            </a:r>
            <a:r>
              <a:rPr lang="de-DE" sz="2400" dirty="0"/>
              <a:t> </a:t>
            </a:r>
            <a:r>
              <a:rPr lang="de-DE" sz="2400" dirty="0" err="1"/>
              <a:t>issues</a:t>
            </a:r>
            <a:r>
              <a:rPr lang="de-DE" sz="2400" dirty="0"/>
              <a:t> </a:t>
            </a:r>
            <a:r>
              <a:rPr lang="de-DE" sz="2400" dirty="0" err="1"/>
              <a:t>d‘une</a:t>
            </a:r>
            <a:r>
              <a:rPr lang="de-DE" sz="2400" dirty="0"/>
              <a:t> </a:t>
            </a:r>
            <a:r>
              <a:rPr lang="de-DE" sz="2400" dirty="0" err="1"/>
              <a:t>lecture</a:t>
            </a:r>
            <a:r>
              <a:rPr lang="de-DE" sz="2400" dirty="0"/>
              <a:t> </a:t>
            </a:r>
            <a:r>
              <a:rPr lang="de-DE" sz="2400" dirty="0" err="1"/>
              <a:t>approfondie</a:t>
            </a:r>
            <a:r>
              <a:rPr lang="de-DE" sz="2400" dirty="0"/>
              <a:t> du </a:t>
            </a:r>
            <a:r>
              <a:rPr lang="de-DE" sz="2400" dirty="0" err="1" smtClean="0"/>
              <a:t>manuel</a:t>
            </a:r>
            <a:r>
              <a:rPr lang="de-DE" sz="2400" dirty="0"/>
              <a:t>:</a:t>
            </a:r>
          </a:p>
          <a:p>
            <a:pPr lvl="1"/>
            <a:r>
              <a:rPr lang="de-DE" sz="2400" dirty="0" err="1" smtClean="0"/>
              <a:t>Proposer</a:t>
            </a:r>
            <a:r>
              <a:rPr lang="de-DE" sz="2400" dirty="0" smtClean="0"/>
              <a:t> </a:t>
            </a:r>
            <a:r>
              <a:rPr lang="de-DE" sz="2400" dirty="0"/>
              <a:t>des </a:t>
            </a:r>
            <a:r>
              <a:rPr lang="de-DE" sz="2400" dirty="0" err="1"/>
              <a:t>pistes</a:t>
            </a:r>
            <a:r>
              <a:rPr lang="de-DE" sz="2400" dirty="0"/>
              <a:t> de </a:t>
            </a:r>
            <a:r>
              <a:rPr lang="de-DE" sz="2400" dirty="0" err="1"/>
              <a:t>réflexion</a:t>
            </a:r>
            <a:r>
              <a:rPr lang="de-DE" sz="2400" dirty="0"/>
              <a:t> et de </a:t>
            </a:r>
            <a:r>
              <a:rPr lang="de-DE" sz="2400" dirty="0" err="1"/>
              <a:t>travail</a:t>
            </a:r>
            <a:r>
              <a:rPr lang="de-DE" sz="2400" dirty="0"/>
              <a:t> </a:t>
            </a:r>
            <a:r>
              <a:rPr lang="de-DE" sz="2400" dirty="0" err="1"/>
              <a:t>pour</a:t>
            </a:r>
            <a:r>
              <a:rPr lang="de-DE" sz="2400" dirty="0"/>
              <a:t> </a:t>
            </a:r>
            <a:r>
              <a:rPr lang="de-DE" sz="2400" dirty="0" err="1"/>
              <a:t>l‘atelier</a:t>
            </a:r>
            <a:endParaRPr lang="de-DE" sz="2400" dirty="0"/>
          </a:p>
          <a:p>
            <a:pPr lvl="1"/>
            <a:r>
              <a:rPr lang="de-DE" sz="2400" dirty="0" err="1"/>
              <a:t>Favoriser</a:t>
            </a:r>
            <a:r>
              <a:rPr lang="de-DE" sz="2400" dirty="0"/>
              <a:t> </a:t>
            </a:r>
            <a:r>
              <a:rPr lang="de-DE" sz="2400" dirty="0" err="1"/>
              <a:t>l‘échange</a:t>
            </a:r>
            <a:r>
              <a:rPr lang="de-DE" sz="2400" dirty="0"/>
              <a:t> </a:t>
            </a:r>
            <a:r>
              <a:rPr lang="de-DE" sz="2400" dirty="0" err="1"/>
              <a:t>avec</a:t>
            </a:r>
            <a:r>
              <a:rPr lang="de-DE" sz="2400" dirty="0"/>
              <a:t> </a:t>
            </a:r>
            <a:r>
              <a:rPr lang="de-DE" sz="2400" dirty="0" err="1"/>
              <a:t>une</a:t>
            </a:r>
            <a:r>
              <a:rPr lang="de-DE" sz="2400" dirty="0"/>
              <a:t> des </a:t>
            </a:r>
            <a:r>
              <a:rPr lang="de-DE" sz="2400" dirty="0" err="1" smtClean="0"/>
              <a:t>auteurs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842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Critères</a:t>
            </a:r>
            <a:r>
              <a:rPr lang="de-DE" b="1" dirty="0" smtClean="0"/>
              <a:t> </a:t>
            </a:r>
            <a:r>
              <a:rPr lang="de-DE" b="1" dirty="0" err="1" smtClean="0"/>
              <a:t>d‘analyse</a:t>
            </a:r>
            <a:endParaRPr lang="de-DE" b="1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de-DE" sz="3200" b="1" dirty="0" err="1" smtClean="0"/>
              <a:t>Deux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axes</a:t>
            </a:r>
            <a:r>
              <a:rPr lang="de-DE" sz="3200" b="1" dirty="0" smtClean="0"/>
              <a:t>:</a:t>
            </a:r>
          </a:p>
          <a:p>
            <a:pPr marL="114300" indent="0">
              <a:buNone/>
            </a:pPr>
            <a:endParaRPr lang="de-DE" dirty="0" smtClean="0"/>
          </a:p>
          <a:p>
            <a:r>
              <a:rPr lang="de-DE" dirty="0" err="1" smtClean="0"/>
              <a:t>Comparer</a:t>
            </a:r>
            <a:r>
              <a:rPr lang="de-DE" dirty="0" smtClean="0"/>
              <a:t> </a:t>
            </a:r>
            <a:r>
              <a:rPr lang="de-DE" dirty="0" err="1" smtClean="0"/>
              <a:t>l‘intention</a:t>
            </a:r>
            <a:r>
              <a:rPr lang="de-DE" dirty="0" smtClean="0"/>
              <a:t> des </a:t>
            </a:r>
            <a:r>
              <a:rPr lang="de-DE" dirty="0" err="1" smtClean="0"/>
              <a:t>auteurs</a:t>
            </a:r>
            <a:r>
              <a:rPr lang="de-DE" dirty="0" smtClean="0"/>
              <a:t> et les </a:t>
            </a:r>
            <a:r>
              <a:rPr lang="de-DE" dirty="0" err="1" smtClean="0"/>
              <a:t>objectifs</a:t>
            </a:r>
            <a:r>
              <a:rPr lang="de-DE" dirty="0" smtClean="0"/>
              <a:t> </a:t>
            </a:r>
            <a:r>
              <a:rPr lang="de-DE" dirty="0" err="1" smtClean="0"/>
              <a:t>globaux</a:t>
            </a:r>
            <a:r>
              <a:rPr lang="de-DE" dirty="0" smtClean="0"/>
              <a:t> du </a:t>
            </a:r>
            <a:r>
              <a:rPr lang="de-DE" dirty="0" err="1" smtClean="0"/>
              <a:t>projet</a:t>
            </a:r>
            <a:r>
              <a:rPr lang="de-DE" dirty="0" smtClean="0"/>
              <a:t> CLIL-LOTE-GO </a:t>
            </a:r>
            <a:r>
              <a:rPr lang="de-DE" dirty="0" err="1" smtClean="0"/>
              <a:t>avec</a:t>
            </a:r>
            <a:r>
              <a:rPr lang="de-DE" dirty="0" smtClean="0"/>
              <a:t> la </a:t>
            </a:r>
            <a:r>
              <a:rPr lang="de-DE" dirty="0" err="1" smtClean="0"/>
              <a:t>conception</a:t>
            </a:r>
            <a:r>
              <a:rPr lang="de-DE" dirty="0" smtClean="0"/>
              <a:t> du </a:t>
            </a:r>
            <a:r>
              <a:rPr lang="de-DE" dirty="0" err="1" smtClean="0"/>
              <a:t>produit</a:t>
            </a:r>
            <a:r>
              <a:rPr lang="de-DE" dirty="0" smtClean="0"/>
              <a:t> final</a:t>
            </a:r>
          </a:p>
          <a:p>
            <a:endParaRPr lang="de-DE" dirty="0" smtClean="0"/>
          </a:p>
          <a:p>
            <a:r>
              <a:rPr lang="de-DE" dirty="0" err="1" smtClean="0"/>
              <a:t>Comparer</a:t>
            </a:r>
            <a:r>
              <a:rPr lang="de-DE" dirty="0" smtClean="0"/>
              <a:t> les </a:t>
            </a:r>
            <a:r>
              <a:rPr lang="de-DE" dirty="0" err="1" smtClean="0"/>
              <a:t>besoins</a:t>
            </a:r>
            <a:r>
              <a:rPr lang="de-DE" dirty="0" smtClean="0"/>
              <a:t> des </a:t>
            </a:r>
            <a:r>
              <a:rPr lang="de-DE" dirty="0" err="1" smtClean="0"/>
              <a:t>utilisateurs</a:t>
            </a:r>
            <a:r>
              <a:rPr lang="de-DE" dirty="0" smtClean="0"/>
              <a:t> à la </a:t>
            </a:r>
            <a:r>
              <a:rPr lang="de-DE" dirty="0" err="1" smtClean="0"/>
              <a:t>structure</a:t>
            </a:r>
            <a:r>
              <a:rPr lang="de-DE" dirty="0" smtClean="0"/>
              <a:t> et </a:t>
            </a:r>
            <a:r>
              <a:rPr lang="de-DE" dirty="0" err="1" smtClean="0"/>
              <a:t>aux</a:t>
            </a:r>
            <a:r>
              <a:rPr lang="de-DE" dirty="0" smtClean="0"/>
              <a:t> </a:t>
            </a:r>
            <a:r>
              <a:rPr lang="de-DE" dirty="0" err="1" smtClean="0"/>
              <a:t>contenus</a:t>
            </a:r>
            <a:r>
              <a:rPr lang="de-DE" dirty="0" smtClean="0"/>
              <a:t> du </a:t>
            </a:r>
            <a:r>
              <a:rPr lang="de-DE" dirty="0" err="1" smtClean="0"/>
              <a:t>manuel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784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Pourquoi</a:t>
            </a:r>
            <a:r>
              <a:rPr lang="de-DE" b="1" dirty="0" smtClean="0"/>
              <a:t> </a:t>
            </a:r>
            <a:r>
              <a:rPr lang="de-DE" b="1" dirty="0" err="1" smtClean="0"/>
              <a:t>ce</a:t>
            </a:r>
            <a:r>
              <a:rPr lang="de-DE" b="1" dirty="0" smtClean="0"/>
              <a:t> Manuel?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54563"/>
          </a:xfrm>
        </p:spPr>
        <p:txBody>
          <a:bodyPr/>
          <a:lstStyle/>
          <a:p>
            <a:r>
              <a:rPr lang="de-DE" b="1" dirty="0" err="1" smtClean="0"/>
              <a:t>Développement</a:t>
            </a:r>
            <a:r>
              <a:rPr lang="de-DE" b="1" dirty="0" smtClean="0"/>
              <a:t> de la </a:t>
            </a:r>
            <a:r>
              <a:rPr lang="de-DE" b="1" dirty="0" err="1" smtClean="0"/>
              <a:t>politique</a:t>
            </a:r>
            <a:r>
              <a:rPr lang="de-DE" b="1" dirty="0" smtClean="0"/>
              <a:t> </a:t>
            </a:r>
            <a:r>
              <a:rPr lang="de-DE" b="1" dirty="0" err="1" smtClean="0"/>
              <a:t>linguistique</a:t>
            </a:r>
            <a:r>
              <a:rPr lang="de-DE" b="1" dirty="0" smtClean="0"/>
              <a:t> et </a:t>
            </a:r>
            <a:r>
              <a:rPr lang="de-DE" b="1" dirty="0" err="1" smtClean="0"/>
              <a:t>éducative</a:t>
            </a:r>
            <a:r>
              <a:rPr lang="de-DE" b="1" dirty="0" smtClean="0"/>
              <a:t> en Europe</a:t>
            </a:r>
          </a:p>
          <a:p>
            <a:pPr lvl="1"/>
            <a:r>
              <a:rPr lang="de-DE" dirty="0" err="1" smtClean="0"/>
              <a:t>Approche</a:t>
            </a:r>
            <a:r>
              <a:rPr lang="de-DE" dirty="0" smtClean="0"/>
              <a:t> </a:t>
            </a:r>
            <a:r>
              <a:rPr lang="de-DE" dirty="0" err="1" smtClean="0"/>
              <a:t>plurilingue</a:t>
            </a:r>
            <a:endParaRPr lang="de-DE" dirty="0" smtClean="0"/>
          </a:p>
          <a:p>
            <a:pPr lvl="1"/>
            <a:r>
              <a:rPr lang="de-DE" dirty="0" err="1" smtClean="0"/>
              <a:t>Répond</a:t>
            </a:r>
            <a:r>
              <a:rPr lang="de-DE" dirty="0" smtClean="0"/>
              <a:t> au </a:t>
            </a:r>
            <a:r>
              <a:rPr lang="de-DE" dirty="0" err="1" smtClean="0"/>
              <a:t>défi</a:t>
            </a:r>
            <a:r>
              <a:rPr lang="de-DE" dirty="0" smtClean="0"/>
              <a:t> de la </a:t>
            </a:r>
            <a:r>
              <a:rPr lang="de-DE" dirty="0" err="1" smtClean="0"/>
              <a:t>formation</a:t>
            </a:r>
            <a:r>
              <a:rPr lang="de-DE" dirty="0" smtClean="0"/>
              <a:t> </a:t>
            </a:r>
            <a:r>
              <a:rPr lang="de-DE" dirty="0" err="1" smtClean="0"/>
              <a:t>initiale</a:t>
            </a:r>
            <a:endParaRPr lang="de-DE" dirty="0" smtClean="0"/>
          </a:p>
          <a:p>
            <a:pPr marL="411480" lvl="1" indent="0">
              <a:buNone/>
            </a:pPr>
            <a:endParaRPr lang="de-DE" dirty="0" smtClean="0"/>
          </a:p>
          <a:p>
            <a:r>
              <a:rPr lang="de-DE" b="1" dirty="0" smtClean="0"/>
              <a:t>„</a:t>
            </a:r>
            <a:r>
              <a:rPr lang="de-DE" b="1" dirty="0" err="1" smtClean="0"/>
              <a:t>Valeurs</a:t>
            </a:r>
            <a:r>
              <a:rPr lang="de-DE" b="1" dirty="0" smtClean="0"/>
              <a:t> </a:t>
            </a:r>
            <a:r>
              <a:rPr lang="de-DE" b="1" dirty="0" err="1" smtClean="0"/>
              <a:t>éducatives</a:t>
            </a:r>
            <a:r>
              <a:rPr lang="de-DE" b="1" dirty="0" smtClean="0"/>
              <a:t>“: </a:t>
            </a:r>
            <a:r>
              <a:rPr lang="de-DE" b="1" dirty="0" err="1" smtClean="0"/>
              <a:t>acquérir</a:t>
            </a:r>
            <a:r>
              <a:rPr lang="de-DE" b="1" dirty="0" smtClean="0"/>
              <a:t> des </a:t>
            </a:r>
            <a:r>
              <a:rPr lang="de-DE" b="1" dirty="0" err="1" smtClean="0"/>
              <a:t>savoirs</a:t>
            </a:r>
            <a:r>
              <a:rPr lang="de-DE" b="1" dirty="0" smtClean="0"/>
              <a:t> </a:t>
            </a:r>
            <a:r>
              <a:rPr lang="de-DE" b="1" dirty="0" err="1" smtClean="0"/>
              <a:t>pour</a:t>
            </a:r>
            <a:r>
              <a:rPr lang="de-DE" b="1" dirty="0" smtClean="0"/>
              <a:t> </a:t>
            </a:r>
            <a:r>
              <a:rPr lang="de-DE" b="1" dirty="0" err="1" smtClean="0"/>
              <a:t>une</a:t>
            </a:r>
            <a:r>
              <a:rPr lang="de-DE" b="1" dirty="0" smtClean="0"/>
              <a:t> </a:t>
            </a:r>
            <a:r>
              <a:rPr lang="de-DE" b="1" dirty="0" err="1" smtClean="0"/>
              <a:t>meilleure</a:t>
            </a:r>
            <a:r>
              <a:rPr lang="de-DE" b="1" dirty="0" smtClean="0"/>
              <a:t> </a:t>
            </a:r>
            <a:r>
              <a:rPr lang="de-DE" b="1" dirty="0" err="1" smtClean="0"/>
              <a:t>pratique</a:t>
            </a:r>
            <a:r>
              <a:rPr lang="de-DE" b="1" dirty="0" smtClean="0"/>
              <a:t> </a:t>
            </a:r>
            <a:r>
              <a:rPr lang="de-DE" b="1" dirty="0" err="1" smtClean="0"/>
              <a:t>professionnelle</a:t>
            </a:r>
            <a:r>
              <a:rPr lang="de-DE" b="1" dirty="0" smtClean="0"/>
              <a:t> </a:t>
            </a:r>
            <a:r>
              <a:rPr lang="de-DE" b="1" dirty="0" err="1" smtClean="0"/>
              <a:t>centrée</a:t>
            </a:r>
            <a:r>
              <a:rPr lang="de-DE" b="1" dirty="0" smtClean="0"/>
              <a:t> </a:t>
            </a:r>
            <a:r>
              <a:rPr lang="de-DE" b="1" dirty="0" err="1" smtClean="0"/>
              <a:t>sur</a:t>
            </a:r>
            <a:r>
              <a:rPr lang="de-DE" b="1" dirty="0" smtClean="0"/>
              <a:t> </a:t>
            </a:r>
            <a:r>
              <a:rPr lang="de-DE" b="1" dirty="0" err="1" smtClean="0"/>
              <a:t>l‘apprenant</a:t>
            </a:r>
            <a:endParaRPr lang="de-DE" b="1" dirty="0" smtClean="0"/>
          </a:p>
          <a:p>
            <a:pPr marL="11430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206499" y="4841063"/>
            <a:ext cx="70961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« Car, pour </a:t>
            </a:r>
            <a:r>
              <a:rPr lang="fr-FR" b="1" dirty="0"/>
              <a:t>réussir </a:t>
            </a:r>
            <a:r>
              <a:rPr lang="fr-FR" dirty="0"/>
              <a:t>une éducation, encore </a:t>
            </a:r>
            <a:r>
              <a:rPr lang="fr-FR" b="1" dirty="0"/>
              <a:t>faut-il savoir que les valeurs qu'elle porte</a:t>
            </a:r>
            <a:r>
              <a:rPr lang="fr-FR" dirty="0"/>
              <a:t> – fussent-elles les plus nobles – risquent toujours de s'inverser en leur contraire si celui qui les transmet reste sourd au </a:t>
            </a:r>
            <a:r>
              <a:rPr lang="fr-FR" b="1" dirty="0"/>
              <a:t>désir inconscient de l'enfant</a:t>
            </a:r>
            <a:r>
              <a:rPr lang="fr-FR" dirty="0"/>
              <a:t>. » </a:t>
            </a:r>
            <a:endParaRPr lang="de-DE" dirty="0"/>
          </a:p>
          <a:p>
            <a:r>
              <a:rPr lang="fr-FR" dirty="0"/>
              <a:t>Elisabeth </a:t>
            </a:r>
            <a:r>
              <a:rPr lang="fr-FR" dirty="0" err="1"/>
              <a:t>Roudinesco</a:t>
            </a:r>
            <a:r>
              <a:rPr lang="fr-FR" dirty="0"/>
              <a:t> (</a:t>
            </a:r>
            <a:r>
              <a:rPr lang="fr-FR" i="1" dirty="0"/>
              <a:t>Le Monde</a:t>
            </a:r>
            <a:r>
              <a:rPr lang="fr-FR" dirty="0"/>
              <a:t> 22/10/2008)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Conception</a:t>
            </a:r>
            <a:r>
              <a:rPr lang="de-DE" b="1" dirty="0" smtClean="0"/>
              <a:t> du </a:t>
            </a:r>
            <a:r>
              <a:rPr lang="de-DE" b="1" dirty="0" err="1" smtClean="0"/>
              <a:t>manuel</a:t>
            </a:r>
            <a:r>
              <a:rPr lang="de-DE" b="1" dirty="0" smtClean="0"/>
              <a:t> (1)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Coopération</a:t>
            </a:r>
            <a:r>
              <a:rPr lang="de-DE" dirty="0" smtClean="0"/>
              <a:t> entre D, CH et FR</a:t>
            </a:r>
          </a:p>
          <a:p>
            <a:endParaRPr lang="de-DE" dirty="0"/>
          </a:p>
          <a:p>
            <a:r>
              <a:rPr lang="de-DE" dirty="0" err="1" smtClean="0"/>
              <a:t>Volonté</a:t>
            </a:r>
            <a:r>
              <a:rPr lang="de-DE" dirty="0" smtClean="0"/>
              <a:t> </a:t>
            </a:r>
            <a:r>
              <a:rPr lang="de-DE" dirty="0" err="1" smtClean="0"/>
              <a:t>d‘aller</a:t>
            </a:r>
            <a:r>
              <a:rPr lang="de-DE" dirty="0" smtClean="0"/>
              <a:t> au </a:t>
            </a:r>
            <a:r>
              <a:rPr lang="de-DE" dirty="0" err="1" smtClean="0"/>
              <a:t>delà</a:t>
            </a:r>
            <a:r>
              <a:rPr lang="de-DE" dirty="0" smtClean="0"/>
              <a:t> de CLIL, EMILE et de </a:t>
            </a:r>
            <a:r>
              <a:rPr lang="de-DE" dirty="0" err="1" smtClean="0"/>
              <a:t>tenir</a:t>
            </a:r>
            <a:r>
              <a:rPr lang="de-DE" dirty="0" smtClean="0"/>
              <a:t> </a:t>
            </a:r>
            <a:r>
              <a:rPr lang="de-DE" dirty="0" err="1" smtClean="0"/>
              <a:t>compte</a:t>
            </a:r>
            <a:r>
              <a:rPr lang="de-DE" dirty="0" smtClean="0"/>
              <a:t> de la </a:t>
            </a:r>
            <a:r>
              <a:rPr lang="de-DE" dirty="0" err="1" smtClean="0"/>
              <a:t>didactique</a:t>
            </a:r>
            <a:r>
              <a:rPr lang="de-DE" dirty="0" smtClean="0"/>
              <a:t> du </a:t>
            </a:r>
            <a:r>
              <a:rPr lang="de-DE" dirty="0" err="1" smtClean="0"/>
              <a:t>plurilinguisme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Approche</a:t>
            </a:r>
            <a:r>
              <a:rPr lang="de-DE" dirty="0" smtClean="0"/>
              <a:t> </a:t>
            </a:r>
            <a:r>
              <a:rPr lang="de-DE" dirty="0" err="1" smtClean="0"/>
              <a:t>scientifique</a:t>
            </a:r>
            <a:r>
              <a:rPr lang="de-DE" dirty="0" smtClean="0"/>
              <a:t> de la </a:t>
            </a:r>
            <a:r>
              <a:rPr lang="de-DE" dirty="0" err="1" smtClean="0"/>
              <a:t>didactique</a:t>
            </a:r>
            <a:r>
              <a:rPr lang="de-DE" dirty="0" smtClean="0"/>
              <a:t> des </a:t>
            </a:r>
            <a:r>
              <a:rPr lang="de-DE" dirty="0" err="1" smtClean="0"/>
              <a:t>matières</a:t>
            </a:r>
            <a:r>
              <a:rPr lang="de-DE" dirty="0" smtClean="0"/>
              <a:t> </a:t>
            </a:r>
            <a:r>
              <a:rPr lang="de-DE" dirty="0" err="1" smtClean="0"/>
              <a:t>enseignées</a:t>
            </a:r>
            <a:r>
              <a:rPr lang="de-DE" dirty="0" smtClean="0"/>
              <a:t> </a:t>
            </a:r>
            <a:r>
              <a:rPr lang="de-DE" dirty="0" err="1" smtClean="0"/>
              <a:t>dans</a:t>
            </a:r>
            <a:r>
              <a:rPr lang="de-DE" dirty="0" smtClean="0"/>
              <a:t> </a:t>
            </a: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autre</a:t>
            </a:r>
            <a:r>
              <a:rPr lang="de-DE" dirty="0" smtClean="0"/>
              <a:t> </a:t>
            </a:r>
            <a:r>
              <a:rPr lang="de-DE" dirty="0" err="1" smtClean="0"/>
              <a:t>langue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celle</a:t>
            </a:r>
            <a:r>
              <a:rPr lang="de-DE" dirty="0" smtClean="0"/>
              <a:t> de la </a:t>
            </a:r>
            <a:r>
              <a:rPr lang="de-DE" dirty="0" err="1" smtClean="0"/>
              <a:t>scolarisation</a:t>
            </a:r>
            <a:r>
              <a:rPr lang="de-DE" dirty="0" smtClean="0"/>
              <a:t> </a:t>
            </a:r>
          </a:p>
          <a:p>
            <a:pPr marL="114300" indent="0">
              <a:buNone/>
            </a:pPr>
            <a:endParaRPr lang="de-DE" dirty="0" smtClean="0"/>
          </a:p>
          <a:p>
            <a:pPr marL="114300" indent="0">
              <a:buNone/>
            </a:pPr>
            <a:r>
              <a:rPr lang="de-DE" sz="1900" i="1" dirty="0" smtClean="0"/>
              <a:t>	Remarque: Au </a:t>
            </a:r>
            <a:r>
              <a:rPr lang="de-DE" sz="1900" i="1" dirty="0" err="1" smtClean="0"/>
              <a:t>delà</a:t>
            </a:r>
            <a:r>
              <a:rPr lang="de-DE" sz="1900" i="1" dirty="0" smtClean="0"/>
              <a:t> de </a:t>
            </a:r>
            <a:r>
              <a:rPr lang="de-DE" sz="1900" i="1" dirty="0" err="1" smtClean="0"/>
              <a:t>cette</a:t>
            </a:r>
            <a:r>
              <a:rPr lang="de-DE" sz="1900" i="1" dirty="0" smtClean="0"/>
              <a:t> </a:t>
            </a:r>
            <a:r>
              <a:rPr lang="de-DE" sz="1900" i="1" dirty="0" err="1" smtClean="0"/>
              <a:t>approche</a:t>
            </a:r>
            <a:r>
              <a:rPr lang="de-DE" sz="1900" i="1" dirty="0" smtClean="0"/>
              <a:t>, la </a:t>
            </a:r>
            <a:r>
              <a:rPr lang="de-DE" sz="1900" i="1" dirty="0" err="1" smtClean="0"/>
              <a:t>didactique</a:t>
            </a:r>
            <a:r>
              <a:rPr lang="de-DE" sz="1900" i="1" dirty="0" smtClean="0"/>
              <a:t> du 	</a:t>
            </a:r>
            <a:r>
              <a:rPr lang="de-DE" sz="1900" i="1" dirty="0" err="1" smtClean="0"/>
              <a:t>plurilinguisme</a:t>
            </a:r>
            <a:r>
              <a:rPr lang="de-DE" sz="1900" i="1" dirty="0" smtClean="0"/>
              <a:t> se </a:t>
            </a:r>
            <a:r>
              <a:rPr lang="de-DE" sz="1900" i="1" dirty="0" err="1" smtClean="0"/>
              <a:t>préoccupe</a:t>
            </a:r>
            <a:r>
              <a:rPr lang="de-DE" sz="1900" i="1" dirty="0" smtClean="0"/>
              <a:t> des </a:t>
            </a:r>
            <a:r>
              <a:rPr lang="de-DE" sz="1900" i="1" dirty="0" err="1" smtClean="0"/>
              <a:t>matières</a:t>
            </a:r>
            <a:r>
              <a:rPr lang="de-DE" sz="1900" i="1" dirty="0" smtClean="0"/>
              <a:t> </a:t>
            </a:r>
            <a:r>
              <a:rPr lang="de-DE" sz="1900" i="1" dirty="0" err="1" smtClean="0"/>
              <a:t>enseignées</a:t>
            </a:r>
            <a:r>
              <a:rPr lang="de-DE" sz="1900" i="1" dirty="0" smtClean="0"/>
              <a:t> </a:t>
            </a:r>
            <a:r>
              <a:rPr lang="de-DE" sz="1900" i="1" dirty="0" err="1" smtClean="0"/>
              <a:t>dans</a:t>
            </a:r>
            <a:r>
              <a:rPr lang="de-DE" sz="1900" i="1" dirty="0" smtClean="0"/>
              <a:t> </a:t>
            </a:r>
            <a:r>
              <a:rPr lang="de-DE" sz="1900" i="1" dirty="0" err="1" smtClean="0"/>
              <a:t>une</a:t>
            </a:r>
            <a:r>
              <a:rPr lang="de-DE" sz="1900" i="1" dirty="0" smtClean="0"/>
              <a:t> 	</a:t>
            </a:r>
            <a:r>
              <a:rPr lang="de-DE" sz="1900" i="1" dirty="0" err="1" smtClean="0"/>
              <a:t>langue</a:t>
            </a:r>
            <a:r>
              <a:rPr lang="de-DE" sz="1900" i="1" dirty="0" smtClean="0"/>
              <a:t> de </a:t>
            </a:r>
            <a:r>
              <a:rPr lang="de-DE" sz="1900" i="1" dirty="0" err="1" smtClean="0"/>
              <a:t>scolarisation</a:t>
            </a:r>
            <a:r>
              <a:rPr lang="de-DE" sz="1900" i="1" dirty="0" smtClean="0"/>
              <a:t> </a:t>
            </a:r>
            <a:r>
              <a:rPr lang="de-DE" sz="1900" i="1" dirty="0" err="1" smtClean="0"/>
              <a:t>autre</a:t>
            </a:r>
            <a:r>
              <a:rPr lang="de-DE" sz="1900" i="1" dirty="0" smtClean="0"/>
              <a:t> </a:t>
            </a:r>
            <a:r>
              <a:rPr lang="de-DE" sz="1900" i="1" dirty="0" err="1" smtClean="0"/>
              <a:t>que</a:t>
            </a:r>
            <a:r>
              <a:rPr lang="de-DE" sz="1900" i="1" dirty="0" smtClean="0"/>
              <a:t> la </a:t>
            </a:r>
            <a:r>
              <a:rPr lang="de-DE" sz="1900" i="1" dirty="0" err="1" smtClean="0"/>
              <a:t>langue</a:t>
            </a:r>
            <a:r>
              <a:rPr lang="de-DE" sz="1900" i="1" dirty="0" smtClean="0"/>
              <a:t> </a:t>
            </a:r>
            <a:r>
              <a:rPr lang="de-DE" sz="1900" i="1" dirty="0" err="1" smtClean="0"/>
              <a:t>maternelle</a:t>
            </a:r>
            <a:r>
              <a:rPr lang="de-DE" sz="1900" i="1" dirty="0" smtClean="0"/>
              <a:t>.</a:t>
            </a:r>
            <a:endParaRPr lang="de-DE" sz="1900" i="1" dirty="0"/>
          </a:p>
        </p:txBody>
      </p:sp>
    </p:spTree>
    <p:extLst>
      <p:ext uri="{BB962C8B-B14F-4D97-AF65-F5344CB8AC3E}">
        <p14:creationId xmlns:p14="http://schemas.microsoft.com/office/powerpoint/2010/main" val="13801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Conception</a:t>
            </a:r>
            <a:r>
              <a:rPr lang="de-DE" b="1" dirty="0"/>
              <a:t> du </a:t>
            </a:r>
            <a:r>
              <a:rPr lang="de-DE" b="1" dirty="0" err="1"/>
              <a:t>manuel</a:t>
            </a:r>
            <a:r>
              <a:rPr lang="de-DE" b="1" dirty="0"/>
              <a:t> </a:t>
            </a:r>
            <a:r>
              <a:rPr lang="de-DE" b="1" dirty="0" smtClean="0"/>
              <a:t>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97137"/>
          </a:xfrm>
        </p:spPr>
        <p:txBody>
          <a:bodyPr>
            <a:normAutofit fontScale="85000" lnSpcReduction="20000"/>
          </a:bodyPr>
          <a:lstStyle/>
          <a:p>
            <a:r>
              <a:rPr lang="de-DE" sz="2800" b="1" dirty="0" err="1" smtClean="0"/>
              <a:t>Perspective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pluridisciplinaire</a:t>
            </a:r>
            <a:r>
              <a:rPr lang="de-DE" sz="2800" b="1" dirty="0" smtClean="0"/>
              <a:t>:</a:t>
            </a:r>
          </a:p>
          <a:p>
            <a:pPr lvl="1"/>
            <a:r>
              <a:rPr lang="de-DE" sz="2400" dirty="0" err="1"/>
              <a:t>S‘adresse</a:t>
            </a:r>
            <a:r>
              <a:rPr lang="de-DE" sz="2400" dirty="0"/>
              <a:t> </a:t>
            </a:r>
            <a:r>
              <a:rPr lang="de-DE" sz="2400" dirty="0" err="1"/>
              <a:t>aux</a:t>
            </a:r>
            <a:r>
              <a:rPr lang="de-DE" sz="2400" dirty="0"/>
              <a:t> </a:t>
            </a:r>
            <a:r>
              <a:rPr lang="de-DE" sz="2400" dirty="0" err="1"/>
              <a:t>enseignants</a:t>
            </a:r>
            <a:r>
              <a:rPr lang="de-DE" sz="2400" dirty="0"/>
              <a:t> en DEL2 </a:t>
            </a:r>
            <a:r>
              <a:rPr lang="de-DE" sz="2400" dirty="0" err="1"/>
              <a:t>qui</a:t>
            </a:r>
            <a:r>
              <a:rPr lang="de-DE" sz="2400" dirty="0"/>
              <a:t>, </a:t>
            </a:r>
            <a:r>
              <a:rPr lang="de-DE" sz="2400" dirty="0" err="1"/>
              <a:t>selon</a:t>
            </a:r>
            <a:r>
              <a:rPr lang="de-DE" sz="2400" dirty="0"/>
              <a:t> les </a:t>
            </a:r>
            <a:r>
              <a:rPr lang="de-DE" sz="2400" dirty="0" err="1" smtClean="0"/>
              <a:t>contextes</a:t>
            </a:r>
            <a:r>
              <a:rPr lang="de-DE" sz="2400" dirty="0"/>
              <a:t>, </a:t>
            </a:r>
            <a:r>
              <a:rPr lang="de-DE" sz="2400" dirty="0" err="1"/>
              <a:t>peuvent</a:t>
            </a:r>
            <a:r>
              <a:rPr lang="de-DE" sz="2400" dirty="0"/>
              <a:t> </a:t>
            </a:r>
            <a:r>
              <a:rPr lang="de-DE" sz="2400" dirty="0" err="1"/>
              <a:t>être</a:t>
            </a:r>
            <a:r>
              <a:rPr lang="de-DE" sz="2400" dirty="0"/>
              <a:t> </a:t>
            </a:r>
            <a:r>
              <a:rPr lang="de-DE" sz="2400" dirty="0" err="1"/>
              <a:t>spécialisés</a:t>
            </a:r>
            <a:r>
              <a:rPr lang="de-DE" sz="2400" dirty="0"/>
              <a:t> </a:t>
            </a:r>
            <a:r>
              <a:rPr lang="de-DE" sz="2400" dirty="0" err="1"/>
              <a:t>dans</a:t>
            </a:r>
            <a:r>
              <a:rPr lang="de-DE" sz="2400" dirty="0"/>
              <a:t> </a:t>
            </a:r>
            <a:r>
              <a:rPr lang="de-DE" sz="2400" dirty="0" err="1"/>
              <a:t>une</a:t>
            </a:r>
            <a:r>
              <a:rPr lang="de-DE" sz="2400" dirty="0"/>
              <a:t> </a:t>
            </a:r>
            <a:r>
              <a:rPr lang="de-DE" sz="2400" dirty="0" err="1"/>
              <a:t>disclipline</a:t>
            </a:r>
            <a:r>
              <a:rPr lang="de-DE" sz="2400" dirty="0"/>
              <a:t> et/</a:t>
            </a:r>
            <a:r>
              <a:rPr lang="de-DE" sz="2400" dirty="0" err="1"/>
              <a:t>ou</a:t>
            </a:r>
            <a:r>
              <a:rPr lang="de-DE" sz="2400" dirty="0"/>
              <a:t> </a:t>
            </a:r>
            <a:r>
              <a:rPr lang="de-DE" sz="2400" dirty="0" smtClean="0"/>
              <a:t>en </a:t>
            </a:r>
            <a:r>
              <a:rPr lang="de-DE" sz="2400" dirty="0"/>
              <a:t>L2</a:t>
            </a:r>
          </a:p>
          <a:p>
            <a:pPr lvl="1"/>
            <a:r>
              <a:rPr lang="de-DE" sz="2400" dirty="0" err="1" smtClean="0"/>
              <a:t>S‘adresse</a:t>
            </a:r>
            <a:r>
              <a:rPr lang="de-DE" sz="2400" dirty="0" smtClean="0"/>
              <a:t> </a:t>
            </a:r>
            <a:r>
              <a:rPr lang="de-DE" sz="2400" dirty="0" err="1"/>
              <a:t>aux</a:t>
            </a:r>
            <a:r>
              <a:rPr lang="de-DE" sz="2400" dirty="0"/>
              <a:t> </a:t>
            </a:r>
            <a:r>
              <a:rPr lang="de-DE" sz="2400" dirty="0" err="1"/>
              <a:t>formateurs</a:t>
            </a:r>
            <a:r>
              <a:rPr lang="de-DE" sz="2400" dirty="0"/>
              <a:t> et </a:t>
            </a:r>
            <a:r>
              <a:rPr lang="de-DE" sz="2400" dirty="0" err="1" smtClean="0"/>
              <a:t>multiplicateurs</a:t>
            </a:r>
            <a:r>
              <a:rPr lang="de-DE" sz="2400" dirty="0" smtClean="0"/>
              <a:t>, </a:t>
            </a:r>
            <a:r>
              <a:rPr lang="de-DE" sz="2400" dirty="0" err="1" smtClean="0"/>
              <a:t>leur</a:t>
            </a:r>
            <a:r>
              <a:rPr lang="de-DE" sz="2400" dirty="0" smtClean="0"/>
              <a:t> </a:t>
            </a:r>
            <a:r>
              <a:rPr lang="de-DE" sz="2400" dirty="0" err="1" smtClean="0"/>
              <a:t>fournit</a:t>
            </a:r>
            <a:r>
              <a:rPr lang="de-DE" sz="2400" dirty="0" smtClean="0"/>
              <a:t> </a:t>
            </a:r>
            <a:r>
              <a:rPr lang="de-DE" sz="2400" dirty="0" err="1"/>
              <a:t>une</a:t>
            </a:r>
            <a:r>
              <a:rPr lang="de-DE" sz="2400" dirty="0"/>
              <a:t> </a:t>
            </a:r>
            <a:r>
              <a:rPr lang="de-DE" sz="2400" dirty="0" err="1"/>
              <a:t>aide</a:t>
            </a:r>
            <a:r>
              <a:rPr lang="de-DE" sz="2400" dirty="0"/>
              <a:t> à la </a:t>
            </a:r>
            <a:r>
              <a:rPr lang="de-DE" sz="2400" dirty="0" err="1"/>
              <a:t>construction</a:t>
            </a:r>
            <a:r>
              <a:rPr lang="de-DE" sz="2400" dirty="0"/>
              <a:t> </a:t>
            </a:r>
            <a:r>
              <a:rPr lang="de-DE" sz="2400" dirty="0" err="1" smtClean="0"/>
              <a:t>professionnelle</a:t>
            </a:r>
            <a:r>
              <a:rPr lang="de-DE" sz="2400" dirty="0" smtClean="0"/>
              <a:t> </a:t>
            </a:r>
            <a:r>
              <a:rPr lang="de-DE" sz="2400" dirty="0"/>
              <a:t>de </a:t>
            </a:r>
            <a:r>
              <a:rPr lang="de-DE" sz="2400" dirty="0" err="1"/>
              <a:t>compétences</a:t>
            </a:r>
            <a:r>
              <a:rPr lang="de-DE" sz="2400" dirty="0"/>
              <a:t> </a:t>
            </a:r>
            <a:r>
              <a:rPr lang="de-DE" sz="2400" dirty="0" err="1"/>
              <a:t>didactiques</a:t>
            </a:r>
            <a:r>
              <a:rPr lang="de-DE" sz="2400" dirty="0"/>
              <a:t>  </a:t>
            </a:r>
            <a:r>
              <a:rPr lang="de-DE" sz="2400" dirty="0" err="1"/>
              <a:t>dans</a:t>
            </a:r>
            <a:r>
              <a:rPr lang="de-DE" sz="2400" dirty="0"/>
              <a:t> le </a:t>
            </a:r>
            <a:r>
              <a:rPr lang="de-DE" sz="2400" dirty="0" err="1"/>
              <a:t>cadre</a:t>
            </a:r>
            <a:r>
              <a:rPr lang="de-DE" sz="2400" dirty="0"/>
              <a:t> de </a:t>
            </a:r>
            <a:r>
              <a:rPr lang="de-DE" sz="2400" dirty="0" err="1" smtClean="0"/>
              <a:t>formations</a:t>
            </a:r>
            <a:r>
              <a:rPr lang="de-DE" sz="2400" dirty="0" smtClean="0"/>
              <a:t> </a:t>
            </a:r>
            <a:r>
              <a:rPr lang="de-DE" sz="2400" dirty="0" err="1" smtClean="0"/>
              <a:t>initiales</a:t>
            </a:r>
            <a:r>
              <a:rPr lang="de-DE" sz="2400" dirty="0" smtClean="0"/>
              <a:t> </a:t>
            </a:r>
            <a:r>
              <a:rPr lang="de-DE" sz="2400" dirty="0"/>
              <a:t>et </a:t>
            </a:r>
            <a:r>
              <a:rPr lang="de-DE" sz="2400" dirty="0" err="1" smtClean="0"/>
              <a:t>continues</a:t>
            </a:r>
            <a:r>
              <a:rPr lang="de-DE" sz="2400" dirty="0" smtClean="0"/>
              <a:t> </a:t>
            </a:r>
            <a:r>
              <a:rPr lang="de-DE" sz="2400" dirty="0"/>
              <a:t>en DEL2</a:t>
            </a:r>
          </a:p>
          <a:p>
            <a:endParaRPr lang="de-DE" dirty="0" smtClean="0"/>
          </a:p>
          <a:p>
            <a:r>
              <a:rPr lang="de-DE" sz="2800" b="1" dirty="0" err="1"/>
              <a:t>Objectifs</a:t>
            </a:r>
            <a:r>
              <a:rPr lang="de-DE" sz="2800" b="1" dirty="0"/>
              <a:t> </a:t>
            </a:r>
            <a:r>
              <a:rPr lang="de-DE" sz="2800" b="1" dirty="0" err="1" smtClean="0"/>
              <a:t>essentiellement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didactiques</a:t>
            </a:r>
            <a:r>
              <a:rPr lang="de-DE" sz="2800" b="1" dirty="0" smtClean="0"/>
              <a:t>:</a:t>
            </a:r>
            <a:r>
              <a:rPr lang="de-DE" b="1" dirty="0" smtClean="0"/>
              <a:t> </a:t>
            </a:r>
          </a:p>
          <a:p>
            <a:pPr lvl="1"/>
            <a:r>
              <a:rPr lang="de-DE" sz="2400" dirty="0" err="1" smtClean="0"/>
              <a:t>Acquisition</a:t>
            </a:r>
            <a:r>
              <a:rPr lang="de-DE" sz="2400" dirty="0" smtClean="0"/>
              <a:t> </a:t>
            </a:r>
            <a:r>
              <a:rPr lang="de-DE" sz="2400" dirty="0" err="1" smtClean="0"/>
              <a:t>ainsi</a:t>
            </a:r>
            <a:r>
              <a:rPr lang="de-DE" sz="2400" dirty="0" smtClean="0"/>
              <a:t> </a:t>
            </a:r>
            <a:r>
              <a:rPr lang="de-DE" sz="2400" dirty="0" err="1" smtClean="0"/>
              <a:t>que</a:t>
            </a:r>
            <a:r>
              <a:rPr lang="de-DE" sz="2400" dirty="0" smtClean="0"/>
              <a:t> </a:t>
            </a:r>
            <a:r>
              <a:rPr lang="de-DE" sz="2400" dirty="0" err="1" smtClean="0"/>
              <a:t>développement</a:t>
            </a:r>
            <a:r>
              <a:rPr lang="de-DE" sz="2400" dirty="0" smtClean="0"/>
              <a:t> de </a:t>
            </a:r>
            <a:r>
              <a:rPr lang="de-DE" sz="2400" dirty="0" err="1" smtClean="0"/>
              <a:t>compétences</a:t>
            </a:r>
            <a:r>
              <a:rPr lang="de-DE" sz="2400" dirty="0" smtClean="0"/>
              <a:t> </a:t>
            </a:r>
            <a:r>
              <a:rPr lang="de-DE" sz="2400" dirty="0" err="1" smtClean="0"/>
              <a:t>pour</a:t>
            </a:r>
            <a:r>
              <a:rPr lang="de-DE" sz="2400" dirty="0" smtClean="0"/>
              <a:t> DEL2</a:t>
            </a:r>
          </a:p>
          <a:p>
            <a:pPr lvl="1"/>
            <a:r>
              <a:rPr lang="de-DE" sz="2400" dirty="0" err="1" smtClean="0"/>
              <a:t>Acquisition</a:t>
            </a:r>
            <a:r>
              <a:rPr lang="de-DE" sz="2400" dirty="0" smtClean="0"/>
              <a:t> et </a:t>
            </a:r>
            <a:r>
              <a:rPr lang="de-DE" sz="2400" dirty="0" err="1" smtClean="0"/>
              <a:t>approfondissement</a:t>
            </a:r>
            <a:r>
              <a:rPr lang="de-DE" sz="2400" dirty="0" smtClean="0"/>
              <a:t> </a:t>
            </a:r>
            <a:r>
              <a:rPr lang="de-DE" sz="2400" dirty="0"/>
              <a:t>de </a:t>
            </a:r>
            <a:r>
              <a:rPr lang="de-DE" sz="2400" dirty="0" err="1"/>
              <a:t>connaissances</a:t>
            </a:r>
            <a:r>
              <a:rPr lang="de-DE" sz="2400" dirty="0"/>
              <a:t> </a:t>
            </a:r>
            <a:r>
              <a:rPr lang="de-DE" sz="2400" dirty="0" err="1"/>
              <a:t>théoriques</a:t>
            </a:r>
            <a:r>
              <a:rPr lang="de-DE" sz="2400" dirty="0"/>
              <a:t> </a:t>
            </a:r>
            <a:r>
              <a:rPr lang="de-DE" sz="2400" dirty="0" err="1"/>
              <a:t>sur</a:t>
            </a:r>
            <a:r>
              <a:rPr lang="de-DE" sz="2400" dirty="0"/>
              <a:t> les </a:t>
            </a:r>
            <a:r>
              <a:rPr lang="de-DE" sz="2400" dirty="0" err="1"/>
              <a:t>concepts</a:t>
            </a:r>
            <a:r>
              <a:rPr lang="de-DE" sz="2400" dirty="0"/>
              <a:t> et </a:t>
            </a:r>
            <a:r>
              <a:rPr lang="de-DE" sz="2400" dirty="0" err="1"/>
              <a:t>stratégies</a:t>
            </a:r>
            <a:r>
              <a:rPr lang="de-DE" sz="2400" dirty="0"/>
              <a:t> </a:t>
            </a:r>
            <a:r>
              <a:rPr lang="de-DE" sz="2400" dirty="0" err="1"/>
              <a:t>d‘enseignement</a:t>
            </a:r>
            <a:r>
              <a:rPr lang="de-DE" sz="2400" dirty="0"/>
              <a:t> en DEL2</a:t>
            </a:r>
          </a:p>
          <a:p>
            <a:pPr lvl="1"/>
            <a:r>
              <a:rPr lang="de-DE" sz="2400" dirty="0" err="1"/>
              <a:t>Soutien</a:t>
            </a:r>
            <a:r>
              <a:rPr lang="de-DE" sz="2400" dirty="0"/>
              <a:t> à la </a:t>
            </a:r>
            <a:r>
              <a:rPr lang="de-DE" sz="2400" dirty="0" err="1"/>
              <a:t>pratique</a:t>
            </a:r>
            <a:r>
              <a:rPr lang="de-DE" sz="2400" dirty="0"/>
              <a:t> individuelle de </a:t>
            </a:r>
            <a:r>
              <a:rPr lang="de-DE" sz="2400" dirty="0" err="1"/>
              <a:t>classe</a:t>
            </a:r>
            <a:r>
              <a:rPr lang="de-DE" sz="2400" dirty="0"/>
              <a:t> en DEL2 </a:t>
            </a:r>
          </a:p>
        </p:txBody>
      </p:sp>
    </p:spTree>
    <p:extLst>
      <p:ext uri="{BB962C8B-B14F-4D97-AF65-F5344CB8AC3E}">
        <p14:creationId xmlns:p14="http://schemas.microsoft.com/office/powerpoint/2010/main" val="39151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ke">
  <a:themeElements>
    <a:clrScheme name="Apothek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ke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k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Apotheke.thmx</Template>
  <TotalTime>0</TotalTime>
  <Words>1051</Words>
  <Application>Microsoft Office PowerPoint</Application>
  <PresentationFormat>On-screen Show (4:3)</PresentationFormat>
  <Paragraphs>179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Century Gothic</vt:lpstr>
      <vt:lpstr>Lucida Grande</vt:lpstr>
      <vt:lpstr>Apotheke</vt:lpstr>
      <vt:lpstr>évaluation du projet CLIL-LOTE-Go</vt:lpstr>
      <vt:lpstr>        Enseigner une discipline dans une autre langue : méthodologie et pratiques professionnelles </vt:lpstr>
      <vt:lpstr>  MANUEL publié  en franÇais aux Editions Peter Lang, 2011 (actuellement sous presse)</vt:lpstr>
      <vt:lpstr>Contexte d‘évaluation</vt:lpstr>
      <vt:lpstr>Évaluation à caractère empirique et subjectif </vt:lpstr>
      <vt:lpstr>Critères d‘analyse</vt:lpstr>
      <vt:lpstr>Pourquoi ce Manuel?</vt:lpstr>
      <vt:lpstr>Conception du manuel (1)</vt:lpstr>
      <vt:lpstr>Conception du manuel (2)</vt:lpstr>
      <vt:lpstr>Besoins des utilisateurs potentiels?</vt:lpstr>
      <vt:lpstr>Structure et contenus</vt:lpstr>
      <vt:lpstr>Thèmes abordés</vt:lpstr>
      <vt:lpstr>Qualités du manuel (1)</vt:lpstr>
      <vt:lpstr>Qualités du manuel (2)</vt:lpstr>
      <vt:lpstr>Quelques questions</vt:lpstr>
      <vt:lpstr>Suggestions et desiderata</vt:lpstr>
      <vt:lpstr>Merci pour votre participation!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CLIL-LOTE-Go</dc:title>
  <dc:creator>Catherine Carré-Karlinger</dc:creator>
  <cp:lastModifiedBy>Barbara Zibret</cp:lastModifiedBy>
  <cp:revision>67</cp:revision>
  <cp:lastPrinted>2011-09-29T09:03:46Z</cp:lastPrinted>
  <dcterms:created xsi:type="dcterms:W3CDTF">2011-09-27T17:47:20Z</dcterms:created>
  <dcterms:modified xsi:type="dcterms:W3CDTF">2020-03-02T15:25:51Z</dcterms:modified>
</cp:coreProperties>
</file>