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B4A03-6011-4C23-B319-7C44028D8A57}" type="datetimeFigureOut">
              <a:rPr lang="en-CA" smtClean="0"/>
              <a:t>27/02/2015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F684A-875C-425F-A2B4-F9DB613E38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6200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96726-B0E5-5C4D-84CE-D5351019831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18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E88F1-DC28-413B-9BA5-F64DBDD7027D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5682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fr-FR" b="0" dirty="0" smtClean="0"/>
          </a:p>
          <a:p>
            <a:pPr>
              <a:defRPr/>
            </a:pPr>
            <a:endParaRPr lang="fr-CA" altLang="en-US" b="0" dirty="0" smtClean="0">
              <a:latin typeface="Times" pitchFamily="-112" charset="0"/>
            </a:endParaRPr>
          </a:p>
          <a:p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E88F1-DC28-413B-9BA5-F64DBDD7027D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8400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764E-DBEF-4D84-A003-B4BE273AAA8E}" type="datetimeFigureOut">
              <a:rPr lang="en-CA" smtClean="0"/>
              <a:t>27/02/2015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052E-B2E8-4B7D-8A06-C735D987B8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866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764E-DBEF-4D84-A003-B4BE273AAA8E}" type="datetimeFigureOut">
              <a:rPr lang="en-CA" smtClean="0"/>
              <a:t>27/02/2015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052E-B2E8-4B7D-8A06-C735D987B8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7871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764E-DBEF-4D84-A003-B4BE273AAA8E}" type="datetimeFigureOut">
              <a:rPr lang="en-CA" smtClean="0"/>
              <a:t>27/02/2015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052E-B2E8-4B7D-8A06-C735D987B8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5208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4941" y="6652164"/>
            <a:ext cx="9166412" cy="213307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 bwMode="auto">
          <a:xfrm>
            <a:off x="-6643" y="5768214"/>
            <a:ext cx="9165584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pic>
        <p:nvPicPr>
          <p:cNvPr id="5" name="Picture 4" descr="top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sp>
        <p:nvSpPr>
          <p:cNvPr id="6" name="Footer Placeholder 6"/>
          <p:cNvSpPr txBox="1">
            <a:spLocks noChangeArrowheads="1"/>
          </p:cNvSpPr>
          <p:nvPr userDrawn="1"/>
        </p:nvSpPr>
        <p:spPr bwMode="auto">
          <a:xfrm>
            <a:off x="179512" y="6152115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 smtClean="0">
                <a:solidFill>
                  <a:srgbClr val="A69C95"/>
                </a:solidFill>
              </a:rPr>
              <a:t>olbi.uOttawa.ca</a:t>
            </a:r>
            <a:endParaRPr lang="en-US" dirty="0">
              <a:solidFill>
                <a:srgbClr val="A69C95"/>
              </a:solidFill>
            </a:endParaRPr>
          </a:p>
        </p:txBody>
      </p:sp>
      <p:pic>
        <p:nvPicPr>
          <p:cNvPr id="7" name="Picture 6" descr="uOttawa_HOR_WG7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537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764E-DBEF-4D84-A003-B4BE273AAA8E}" type="datetimeFigureOut">
              <a:rPr lang="en-CA" smtClean="0"/>
              <a:t>27/02/2015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052E-B2E8-4B7D-8A06-C735D987B8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2782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764E-DBEF-4D84-A003-B4BE273AAA8E}" type="datetimeFigureOut">
              <a:rPr lang="en-CA" smtClean="0"/>
              <a:t>27/02/2015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052E-B2E8-4B7D-8A06-C735D987B8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321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764E-DBEF-4D84-A003-B4BE273AAA8E}" type="datetimeFigureOut">
              <a:rPr lang="en-CA" smtClean="0"/>
              <a:t>27/02/2015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052E-B2E8-4B7D-8A06-C735D987B8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0451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764E-DBEF-4D84-A003-B4BE273AAA8E}" type="datetimeFigureOut">
              <a:rPr lang="en-CA" smtClean="0"/>
              <a:t>27/02/2015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052E-B2E8-4B7D-8A06-C735D987B8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691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764E-DBEF-4D84-A003-B4BE273AAA8E}" type="datetimeFigureOut">
              <a:rPr lang="en-CA" smtClean="0"/>
              <a:t>27/02/2015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052E-B2E8-4B7D-8A06-C735D987B8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610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764E-DBEF-4D84-A003-B4BE273AAA8E}" type="datetimeFigureOut">
              <a:rPr lang="en-CA" smtClean="0"/>
              <a:t>27/02/2015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052E-B2E8-4B7D-8A06-C735D987B8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6206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764E-DBEF-4D84-A003-B4BE273AAA8E}" type="datetimeFigureOut">
              <a:rPr lang="en-CA" smtClean="0"/>
              <a:t>27/02/2015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052E-B2E8-4B7D-8A06-C735D987B8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4338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764E-DBEF-4D84-A003-B4BE273AAA8E}" type="datetimeFigureOut">
              <a:rPr lang="en-CA" smtClean="0"/>
              <a:t>27/02/2015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052E-B2E8-4B7D-8A06-C735D987B8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676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F764E-DBEF-4D84-A003-B4BE273AAA8E}" type="datetimeFigureOut">
              <a:rPr lang="en-CA" smtClean="0"/>
              <a:t>27/02/2015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6052E-B2E8-4B7D-8A06-C735D987B8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041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lbi.uottawa.ca/programs/masterofart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olbi.uottawa.ca/intensive-programs" TargetMode="External"/><Relationship Id="rId4" Type="http://schemas.openxmlformats.org/officeDocument/2006/relationships/hyperlink" Target="http://immersion.uottawa.ca/fr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arie-josee.hamel@uottawa.ca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5" r="2945"/>
          <a:stretch/>
        </p:blipFill>
        <p:spPr>
          <a:xfrm>
            <a:off x="0" y="116632"/>
            <a:ext cx="9144000" cy="657875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-14941" y="-1866"/>
            <a:ext cx="9173882" cy="6867337"/>
            <a:chOff x="-14941" y="-1866"/>
            <a:chExt cx="9173882" cy="6867337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4941" y="6652164"/>
              <a:ext cx="9166412" cy="213307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 bwMode="auto">
            <a:xfrm>
              <a:off x="-6643" y="5768214"/>
              <a:ext cx="9165584" cy="886711"/>
            </a:xfrm>
            <a:prstGeom prst="rect">
              <a:avLst/>
            </a:prstGeom>
            <a:solidFill>
              <a:schemeClr val="tx1">
                <a:alpha val="74000"/>
              </a:schemeClr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110" charset="0"/>
                </a:rPr>
                <a:t> 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endParaRPr>
            </a:p>
          </p:txBody>
        </p:sp>
        <p:pic>
          <p:nvPicPr>
            <p:cNvPr id="16" name="Picture 15" descr="uOttawa_HOR_WHITE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13600" y="5949280"/>
              <a:ext cx="1693389" cy="452922"/>
            </a:xfrm>
            <a:prstGeom prst="rect">
              <a:avLst/>
            </a:prstGeom>
          </p:spPr>
        </p:pic>
        <p:pic>
          <p:nvPicPr>
            <p:cNvPr id="14" name="Picture 13" descr="top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-1866"/>
              <a:ext cx="9144002" cy="384305"/>
            </a:xfrm>
            <a:prstGeom prst="rect">
              <a:avLst/>
            </a:prstGeom>
          </p:spPr>
        </p:pic>
      </p:grpSp>
      <p:sp>
        <p:nvSpPr>
          <p:cNvPr id="17" name="Footer Placeholder 6"/>
          <p:cNvSpPr txBox="1">
            <a:spLocks noChangeArrowheads="1"/>
          </p:cNvSpPr>
          <p:nvPr/>
        </p:nvSpPr>
        <p:spPr bwMode="auto">
          <a:xfrm>
            <a:off x="179512" y="6152115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lob.uOttawa.ca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763688" y="2852936"/>
            <a:ext cx="7380312" cy="1224136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1871700" y="2852936"/>
            <a:ext cx="716428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00"/>
                </a:solidFill>
                <a:latin typeface="Verdana"/>
                <a:ea typeface="ＭＳ Ｐゴシック" charset="0"/>
                <a:cs typeface="Verdana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990000"/>
                </a:solidFill>
                <a:latin typeface="Verdana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990000"/>
                </a:solidFill>
                <a:latin typeface="Verdana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990000"/>
                </a:solidFill>
                <a:latin typeface="Verdana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990000"/>
                </a:solidFill>
                <a:latin typeface="Verdana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990000"/>
                </a:solidFill>
                <a:latin typeface="Arial Black" pitchFamily="-110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990000"/>
                </a:solidFill>
                <a:latin typeface="Arial Black" pitchFamily="-110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990000"/>
                </a:solidFill>
                <a:latin typeface="Arial Black" pitchFamily="-110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990000"/>
                </a:solidFill>
                <a:latin typeface="Arial Black" pitchFamily="-110" charset="0"/>
              </a:defRPr>
            </a:lvl9pPr>
          </a:lstStyle>
          <a:p>
            <a:r>
              <a:rPr lang="en-US" alt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US" alt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langues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officielles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du </a:t>
            </a:r>
            <a:r>
              <a:rPr lang="en-US" alt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bilinguisme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(ILOB)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Placeholder 2"/>
          <p:cNvSpPr txBox="1">
            <a:spLocks/>
          </p:cNvSpPr>
          <p:nvPr/>
        </p:nvSpPr>
        <p:spPr bwMode="auto">
          <a:xfrm>
            <a:off x="1872208" y="3573016"/>
            <a:ext cx="7164288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Verdana"/>
                <a:ea typeface="ＭＳ Ｐゴシック" pitchFamily="-110" charset="-128"/>
                <a:cs typeface="Verdan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Verdana"/>
                <a:ea typeface="ＭＳ Ｐゴシック" pitchFamily="-110" charset="-128"/>
                <a:cs typeface="Verdan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Verdana"/>
                <a:ea typeface="ＭＳ Ｐゴシック" pitchFamily="-110" charset="-128"/>
                <a:cs typeface="Verdan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/>
                <a:ea typeface="ＭＳ Ｐゴシック" pitchFamily="-110" charset="-128"/>
                <a:cs typeface="Verdan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9pPr>
          </a:lstStyle>
          <a:p>
            <a:pPr marL="0" indent="0">
              <a:buNone/>
            </a:pPr>
            <a:r>
              <a:rPr lang="en-US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Network Forum, Graz </a:t>
            </a:r>
            <a:r>
              <a:rPr lang="en-US" alt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en-US" alt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688352" y="2852936"/>
            <a:ext cx="78511" cy="1224136"/>
          </a:xfrm>
          <a:prstGeom prst="rect">
            <a:avLst/>
          </a:prstGeom>
          <a:solidFill>
            <a:srgbClr val="8F001A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A69C95"/>
              </a:solidFill>
              <a:effectLst/>
              <a:latin typeface="Times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31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44724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27584" y="984298"/>
            <a:ext cx="6553200" cy="6480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CA" altLang="en-US" sz="2800" dirty="0" smtClean="0">
                <a:solidFill>
                  <a:srgbClr val="C00000"/>
                </a:solidFill>
                <a:latin typeface="Verdana" pitchFamily="-112" charset="0"/>
                <a:cs typeface="Verdana" pitchFamily="-112" charset="0"/>
              </a:rPr>
              <a:t>CCERBAL within OLBI</a:t>
            </a:r>
            <a:endParaRPr lang="en-CA" altLang="en-US" sz="2800" dirty="0">
              <a:solidFill>
                <a:srgbClr val="C00000"/>
              </a:solidFill>
              <a:latin typeface="Verdana" pitchFamily="-112" charset="0"/>
              <a:cs typeface="Verdana" pitchFamily="-11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1772816"/>
            <a:ext cx="72728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CA" sz="2000" b="1" dirty="0">
                <a:latin typeface="Arial" panose="020B0604020202020204" pitchFamily="34" charset="0"/>
                <a:cs typeface="Arial" panose="020B0604020202020204" pitchFamily="34" charset="0"/>
              </a:rPr>
              <a:t>Research expertise, research networks: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CA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Second </a:t>
            </a:r>
            <a:r>
              <a:rPr lang="en-CA" sz="2000" i="1" dirty="0">
                <a:latin typeface="Arial" panose="020B0604020202020204" pitchFamily="34" charset="0"/>
                <a:cs typeface="Arial" panose="020B0604020202020204" pitchFamily="34" charset="0"/>
              </a:rPr>
              <a:t>language learning, teaching and testing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CA" sz="2000" i="1" dirty="0">
                <a:latin typeface="Arial" panose="020B0604020202020204" pitchFamily="34" charset="0"/>
                <a:cs typeface="Arial" panose="020B0604020202020204" pitchFamily="34" charset="0"/>
              </a:rPr>
              <a:t>Linguistic and social aspects of individual and societal bilingualism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CA" sz="2000" i="1" dirty="0">
                <a:latin typeface="Arial" panose="020B0604020202020204" pitchFamily="34" charset="0"/>
                <a:cs typeface="Arial" panose="020B0604020202020204" pitchFamily="34" charset="0"/>
              </a:rPr>
              <a:t>Language policy and planning, and the politics of language</a:t>
            </a:r>
          </a:p>
          <a:p>
            <a:pPr>
              <a:defRPr/>
            </a:pPr>
            <a:endParaRPr lang="en-CA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OLBI (CCERBAL) acting as the ECML </a:t>
            </a:r>
            <a:r>
              <a:rPr lang="fr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 point in </a:t>
            </a:r>
            <a:r>
              <a:rPr lang="fr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Canada; </a:t>
            </a:r>
            <a:r>
              <a:rPr lang="fr-C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founding</a:t>
            </a:r>
            <a:r>
              <a:rPr lang="fr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r>
              <a:rPr lang="fr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of PNF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5316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1772816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dirty="0">
              <a:latin typeface="Verdana" pitchFamily="-112" charset="0"/>
              <a:cs typeface="Verdana" pitchFamily="-11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0913" y="83671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Partners’ highlights</a:t>
            </a:r>
            <a:endParaRPr lang="en-CA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0913" y="1556792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Events: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CCERBAL biannual conference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2000" b="1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Literacies and autonomy of Advanced Language Learners </a:t>
            </a:r>
            <a:r>
              <a:rPr 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(April 24-25, 2014)</a:t>
            </a:r>
          </a:p>
          <a:p>
            <a:pPr marL="1143000" lvl="2" indent="-2286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Guess speakers:</a:t>
            </a:r>
          </a:p>
          <a:p>
            <a:pPr marL="1600200" lvl="3" indent="-2286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Heidi Byrnes (Georgetown); Nicole Poteau (Strasbourg)</a:t>
            </a:r>
          </a:p>
          <a:p>
            <a:pPr marL="1143000" lvl="2" indent="-2286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Guess symposium of the Research Chair in CALL</a:t>
            </a:r>
          </a:p>
          <a:p>
            <a:pPr marL="1600200" lvl="3" indent="-2286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Marie-Josée Hamel (Ottawa)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OLBI Research Forums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D. </a:t>
            </a:r>
            <a:r>
              <a:rPr lang="en-US" sz="2000" kern="0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Cousineau</a:t>
            </a:r>
            <a:r>
              <a:rPr 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 Pilot project with CEFR/DELF (Oct. 2014)</a:t>
            </a:r>
          </a:p>
        </p:txBody>
      </p:sp>
    </p:spTree>
    <p:extLst>
      <p:ext uri="{BB962C8B-B14F-4D97-AF65-F5344CB8AC3E}">
        <p14:creationId xmlns:p14="http://schemas.microsoft.com/office/powerpoint/2010/main" val="259646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3958" y="908720"/>
            <a:ext cx="32314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Partners’ highlights</a:t>
            </a:r>
            <a:endParaRPr lang="en-CA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3958" y="1772816"/>
            <a:ext cx="776642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fr-CA" sz="2000" b="1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Publications:</a:t>
            </a:r>
            <a:endParaRPr lang="en-CA" sz="2000" b="1" kern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-112" charset="-128"/>
              <a:cs typeface="Arial" panose="020B0604020202020204" pitchFamily="34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50 Years of Official Bilingualism. Challenges, analyses and testimonies </a:t>
            </a:r>
            <a:r>
              <a:rPr 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(2014)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R. Clément &amp; P. </a:t>
            </a:r>
            <a:r>
              <a:rPr lang="en-US" sz="2000" kern="0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Foucher</a:t>
            </a:r>
            <a:endParaRPr lang="en-US" sz="2000" kern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-110" charset="-128"/>
              <a:cs typeface="Arial" panose="020B0604020202020204" pitchFamily="34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C-ECML publication. Collaboration by Canadian experts to ECML </a:t>
            </a:r>
            <a:r>
              <a:rPr lang="en-US" sz="2000" b="1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3</a:t>
            </a:r>
            <a:r>
              <a:rPr lang="en-US" sz="2000" b="1" kern="0" baseline="30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rd</a:t>
            </a:r>
            <a:r>
              <a:rPr lang="en-US" sz="2000" b="1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 and 4</a:t>
            </a:r>
            <a:r>
              <a:rPr lang="en-US" sz="2000" b="1" kern="0" baseline="30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th</a:t>
            </a:r>
            <a:r>
              <a:rPr lang="en-US" sz="2000" b="1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 programs </a:t>
            </a:r>
            <a:r>
              <a:rPr 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(in press)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H. Lemoine, R. Clément &amp; M.-J. Hamel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Literacies and Autonomy of Advanced Language Learners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Cahiers de </a:t>
            </a:r>
            <a:r>
              <a:rPr lang="en-US" sz="2000" kern="0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l’ILOB</a:t>
            </a:r>
            <a:r>
              <a:rPr 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, vol. 7 (Spring 2015)</a:t>
            </a:r>
          </a:p>
        </p:txBody>
      </p:sp>
    </p:spTree>
    <p:extLst>
      <p:ext uri="{BB962C8B-B14F-4D97-AF65-F5344CB8AC3E}">
        <p14:creationId xmlns:p14="http://schemas.microsoft.com/office/powerpoint/2010/main" val="227195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700808"/>
            <a:ext cx="7776864" cy="459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Research groups for CCERBAL: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GRILT: </a:t>
            </a:r>
            <a:r>
              <a:rPr kumimoji="0" lang="en-US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Groupe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interdisciplinaire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 de </a:t>
            </a:r>
            <a:r>
              <a:rPr kumimoji="0" lang="en-US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recherche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en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langues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 et technologies (Research Chair in CALL initiative)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LARG: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Language assessment research group (new testing expert)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PIRG: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Post-secondary immersion research group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GRIGL: </a:t>
            </a:r>
            <a:r>
              <a:rPr kumimoji="0" lang="en-US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Groupe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 de </a:t>
            </a:r>
            <a:r>
              <a:rPr kumimoji="0" lang="en-US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recherche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interdisciplinaire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en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gestion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 des </a:t>
            </a:r>
            <a:r>
              <a:rPr kumimoji="0" lang="en-US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langues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2" charset="-128"/>
              <a:cs typeface="Arial" panose="020B0604020202020204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Teaching: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C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MA </a:t>
            </a:r>
            <a:r>
              <a:rPr kumimoji="0" lang="fr-CA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in </a:t>
            </a:r>
            <a:r>
              <a:rPr kumimoji="0" lang="fr-CA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Bilingualism</a:t>
            </a:r>
            <a:r>
              <a:rPr kumimoji="0" lang="fr-CA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 </a:t>
            </a:r>
            <a:r>
              <a:rPr kumimoji="0" lang="fr-CA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Studies</a:t>
            </a:r>
            <a:r>
              <a:rPr kumimoji="0" lang="fr-CA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 </a:t>
            </a:r>
            <a:r>
              <a:rPr kumimoji="0" lang="fr-CA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(first </a:t>
            </a:r>
            <a:r>
              <a:rPr kumimoji="0" lang="fr-CA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cohort</a:t>
            </a:r>
            <a:r>
              <a:rPr kumimoji="0" lang="fr-CA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 2014-2015</a:t>
            </a:r>
            <a:r>
              <a:rPr kumimoji="0" lang="fr-CA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)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kumimoji="0" lang="fr-CA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  <a:hlinkClick r:id="rId3"/>
              </a:rPr>
              <a:t>https://olbi.uottawa.ca/programs/masterofarts</a:t>
            </a:r>
            <a:endParaRPr lang="fr-CA" sz="2000" kern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-110" charset="-128"/>
              <a:cs typeface="Arial" panose="020B0604020202020204" pitchFamily="34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fr-CA" sz="2000" b="1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Immersion </a:t>
            </a:r>
            <a:r>
              <a:rPr lang="fr-CA" sz="2000" b="1" kern="0" dirty="0" err="1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Studies</a:t>
            </a:r>
            <a:r>
              <a:rPr lang="fr-CA" sz="2000" b="1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 </a:t>
            </a:r>
            <a:endParaRPr lang="fr-CA" sz="2000" b="1" kern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-112" charset="-128"/>
              <a:cs typeface="Arial" panose="020B0604020202020204" pitchFamily="34" charset="0"/>
            </a:endParaRP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fr-CA" sz="2000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  <a:hlinkClick r:id="rId4"/>
              </a:rPr>
              <a:t>http</a:t>
            </a:r>
            <a:r>
              <a:rPr lang="fr-CA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  <a:hlinkClick r:id="rId4"/>
              </a:rPr>
              <a:t>://</a:t>
            </a:r>
            <a:r>
              <a:rPr lang="fr-CA" sz="2000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  <a:hlinkClick r:id="rId4"/>
              </a:rPr>
              <a:t>immersion.uottawa.ca/fr</a:t>
            </a:r>
            <a:endParaRPr lang="fr-CA" sz="2000" kern="0" dirty="0" smtClean="0">
              <a:solidFill>
                <a:srgbClr val="000000"/>
              </a:solidFill>
              <a:latin typeface="Arial" panose="020B0604020202020204" pitchFamily="34" charset="0"/>
              <a:ea typeface="ＭＳ Ｐゴシック" pitchFamily="-110" charset="-128"/>
              <a:cs typeface="Arial" panose="020B0604020202020204" pitchFamily="34" charset="0"/>
            </a:endParaRP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C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Intensive </a:t>
            </a:r>
            <a:r>
              <a:rPr kumimoji="0" lang="fr-CA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Programs </a:t>
            </a:r>
            <a:r>
              <a:rPr kumimoji="0" lang="fr-CA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(English and French)</a:t>
            </a:r>
          </a:p>
          <a:p>
            <a:pPr marL="742950" marR="0" lvl="1" indent="-28575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fr-CA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  <a:hlinkClick r:id="rId5"/>
              </a:rPr>
              <a:t>https://olbi.uottawa.ca/intensive-programs</a:t>
            </a:r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1471" y="791126"/>
            <a:ext cx="32314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Partners’ highlights</a:t>
            </a:r>
            <a:endParaRPr lang="en-CA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21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3536" y="764704"/>
            <a:ext cx="32314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Partners’ highlights</a:t>
            </a:r>
            <a:endParaRPr lang="en-CA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556792"/>
            <a:ext cx="824440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CA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Forthcoming: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World Congress of Modern Languages </a:t>
            </a:r>
            <a:r>
              <a:rPr 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(March 26-28, 2015, Niagara Falls)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2000" b="1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Invited symposiums:</a:t>
            </a:r>
          </a:p>
          <a:p>
            <a:pPr marL="1143000" lvl="2" indent="-2286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b="1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C-ECML</a:t>
            </a:r>
          </a:p>
          <a:p>
            <a:pPr marL="1600200" lvl="3" indent="-2286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Canadian experts collaborating on ECML </a:t>
            </a:r>
            <a:r>
              <a:rPr 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4</a:t>
            </a:r>
            <a:r>
              <a:rPr lang="en-US" kern="0" baseline="30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th</a:t>
            </a:r>
            <a:r>
              <a:rPr lang="en-US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 </a:t>
            </a:r>
            <a:r>
              <a:rPr 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program </a:t>
            </a:r>
            <a:r>
              <a:rPr lang="en-US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projects</a:t>
            </a:r>
          </a:p>
          <a:p>
            <a:pPr marL="1143000" lvl="2" indent="-2286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b="1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CCERBAL</a:t>
            </a:r>
          </a:p>
          <a:p>
            <a:pPr marL="1600200" lvl="3" indent="-2286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Best practices in language teaching and testing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Sarah </a:t>
            </a:r>
            <a:r>
              <a:rPr lang="en-US" sz="2000" b="1" kern="0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Breslin’s</a:t>
            </a:r>
            <a:r>
              <a:rPr lang="en-US" sz="2000" b="1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 visit to Canada </a:t>
            </a:r>
            <a:r>
              <a:rPr 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(March 2015)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WCML; Ministries of Education, Foreign Affairs, Canadian Heritage; OISE; OLBI 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000" i="1" kern="0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Conférence</a:t>
            </a:r>
            <a:r>
              <a:rPr lang="en-US" sz="2000" i="1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 </a:t>
            </a:r>
            <a:r>
              <a:rPr lang="en-US" sz="2000" i="1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de </a:t>
            </a:r>
            <a:r>
              <a:rPr lang="en-US" sz="2000" i="1" kern="0" dirty="0" err="1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l’association</a:t>
            </a:r>
            <a:r>
              <a:rPr lang="en-US" sz="2000" i="1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 </a:t>
            </a:r>
            <a:r>
              <a:rPr lang="en-US" sz="2000" i="1" kern="0" dirty="0" err="1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internationale</a:t>
            </a:r>
            <a:r>
              <a:rPr lang="en-US" sz="2000" i="1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 des </a:t>
            </a:r>
            <a:r>
              <a:rPr lang="en-US" sz="2000" i="1" kern="0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commissaires</a:t>
            </a:r>
            <a:r>
              <a:rPr lang="en-US" sz="2000" i="1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 de langue </a:t>
            </a:r>
            <a:r>
              <a:rPr lang="en-US" sz="2000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(AICL, May </a:t>
            </a:r>
            <a:r>
              <a:rPr 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2015)</a:t>
            </a:r>
            <a:endParaRPr lang="en-US" sz="2000" b="1" kern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-112" charset="-128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CA" sz="2000" i="1" kern="0" dirty="0">
              <a:solidFill>
                <a:srgbClr val="000000"/>
              </a:solidFill>
              <a:latin typeface="Verdana"/>
              <a:ea typeface="ＭＳ Ｐゴシック" pitchFamily="-112" charset="-128"/>
              <a:cs typeface="Verdana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CA" sz="2000" kern="0" dirty="0">
              <a:solidFill>
                <a:srgbClr val="000000"/>
              </a:solidFill>
              <a:latin typeface="Verdana"/>
              <a:ea typeface="ＭＳ Ｐゴシック" pitchFamily="-112" charset="-128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0401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5" y="915563"/>
            <a:ext cx="58619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alt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Burning issues (3</a:t>
            </a:r>
            <a:r>
              <a:rPr lang="en-CA" altLang="en-US" sz="2800" baseline="30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CA" alt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ECML Program)</a:t>
            </a:r>
            <a:endParaRPr lang="en-CA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916832"/>
            <a:ext cx="8064896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fr-CA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Themes</a:t>
            </a:r>
            <a:r>
              <a:rPr kumimoji="0" lang="fr-CA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 </a:t>
            </a:r>
            <a:r>
              <a:rPr kumimoji="0" lang="fr-CA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that</a:t>
            </a:r>
            <a:r>
              <a:rPr kumimoji="0" lang="fr-CA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 </a:t>
            </a:r>
            <a:r>
              <a:rPr kumimoji="0" lang="fr-CA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resonate</a:t>
            </a:r>
            <a:r>
              <a:rPr kumimoji="0" lang="fr-CA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 </a:t>
            </a:r>
            <a:r>
              <a:rPr kumimoji="0" lang="fr-CA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within</a:t>
            </a:r>
            <a:r>
              <a:rPr lang="fr-CA" altLang="en-US" sz="2000" b="1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 </a:t>
            </a:r>
            <a:r>
              <a:rPr kumimoji="0" lang="fr-CA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the Canadian </a:t>
            </a:r>
            <a:r>
              <a:rPr kumimoji="0" lang="fr-CA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language</a:t>
            </a:r>
            <a:r>
              <a:rPr kumimoji="0" lang="fr-CA" alt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 </a:t>
            </a:r>
            <a:r>
              <a:rPr kumimoji="0" lang="fr-CA" alt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education</a:t>
            </a:r>
            <a:r>
              <a:rPr kumimoji="0" lang="fr-CA" alt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 </a:t>
            </a:r>
            <a:r>
              <a:rPr kumimoji="0" lang="fr-CA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context</a:t>
            </a:r>
            <a:r>
              <a:rPr kumimoji="0" lang="fr-CA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Training the trainers in technology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mediated language learning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CEFR integration in language learning curriculums (K-12)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Pursuit of language training until high school graduation and in post-secondary education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(motivation; L2 course offering)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 of a 3rd </a:t>
            </a:r>
            <a:r>
              <a:rPr lang="fr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earlier</a:t>
            </a: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curriculum)</a:t>
            </a: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Bilingualism</a:t>
            </a: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fr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learners</a:t>
            </a: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difficulties</a:t>
            </a:r>
            <a:endParaRPr lang="fr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Immigration and the learning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of the second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official language</a:t>
            </a:r>
          </a:p>
        </p:txBody>
      </p:sp>
    </p:spTree>
    <p:extLst>
      <p:ext uri="{BB962C8B-B14F-4D97-AF65-F5344CB8AC3E}">
        <p14:creationId xmlns:p14="http://schemas.microsoft.com/office/powerpoint/2010/main" val="113071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908720"/>
            <a:ext cx="21578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altLang="en-US" sz="2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Viele</a:t>
            </a:r>
            <a:r>
              <a:rPr lang="en-CA" alt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altLang="en-US" sz="2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danke</a:t>
            </a:r>
            <a:r>
              <a:rPr lang="en-CA" alt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CA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441250"/>
            <a:ext cx="756084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endParaRPr kumimoji="0" lang="en-CA" alt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-112" charset="0"/>
              <a:ea typeface="ＭＳ Ｐゴシック" pitchFamily="-112" charset="-128"/>
              <a:cs typeface="Verdana" pitchFamily="-112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endParaRPr kumimoji="0" lang="en-CA" alt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2" charset="-128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kumimoji="0" lang="en-CA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Marie-Josée Hamel</a:t>
            </a:r>
            <a:endParaRPr kumimoji="0" lang="en-CA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2" charset="-128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fr-CA" altLang="en-US" sz="2000" kern="0" dirty="0" err="1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Director</a:t>
            </a:r>
            <a:r>
              <a:rPr lang="fr-CA" altLang="en-US" sz="2000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 of Research (CCERBAL)</a:t>
            </a:r>
            <a:endParaRPr kumimoji="0" lang="en-CA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2" charset="-128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kumimoji="0" lang="en-CA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Official</a:t>
            </a:r>
            <a:r>
              <a:rPr kumimoji="0" lang="en-CA" alt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 Languages and Bilingualism Institute </a:t>
            </a:r>
            <a:endParaRPr kumimoji="0" lang="en-CA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2" charset="-128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kumimoji="0" lang="en-CA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  <a:hlinkClick r:id="rId2"/>
              </a:rPr>
              <a:t>marie-josee.hamel@uottawa.ca</a:t>
            </a:r>
            <a:endParaRPr kumimoji="0" lang="en-CA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2" charset="-128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kumimoji="0" lang="fr-CA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University of Ottawa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kumimoji="0" lang="fr-CA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70 Laurier Av.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kumimoji="0" lang="fr-CA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Ottawa, ON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kumimoji="0" lang="fr-CA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12" charset="-128"/>
                <a:cs typeface="Arial" panose="020B0604020202020204" pitchFamily="34" charset="0"/>
              </a:rPr>
              <a:t>CANADA K1N 6N5</a:t>
            </a:r>
            <a:endParaRPr kumimoji="0" lang="en-CA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12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23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476</Words>
  <Application>Microsoft Office PowerPoint</Application>
  <PresentationFormat>On-screen Show (4:3)</PresentationFormat>
  <Paragraphs>77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Anonymous</dc:creator>
  <cp:lastModifiedBy>Anonymous</cp:lastModifiedBy>
  <cp:revision>2</cp:revision>
  <dcterms:created xsi:type="dcterms:W3CDTF">2015-02-27T14:42:13Z</dcterms:created>
  <dcterms:modified xsi:type="dcterms:W3CDTF">2015-02-27T14:45:32Z</dcterms:modified>
</cp:coreProperties>
</file>